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7" r:id="rId4"/>
    <p:sldId id="271" r:id="rId5"/>
    <p:sldId id="270" r:id="rId6"/>
    <p:sldId id="268" r:id="rId7"/>
    <p:sldId id="269" r:id="rId8"/>
    <p:sldId id="260" r:id="rId9"/>
    <p:sldId id="265" r:id="rId10"/>
    <p:sldId id="272" r:id="rId11"/>
    <p:sldId id="261" r:id="rId12"/>
    <p:sldId id="26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02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68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78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85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8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56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93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57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2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06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92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F3509-773A-DD48-8B5F-3BDCB0C7AC2F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EA95330-7C70-F34A-B420-AABACEE63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58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y.clevelandclinic.org/health/diseases/5601-stroke-understanding-strok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16BEF-3B4E-7147-BA06-C364C6D5B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5430" y="523017"/>
            <a:ext cx="6180944" cy="827882"/>
          </a:xfrm>
        </p:spPr>
        <p:txBody>
          <a:bodyPr>
            <a:normAutofit/>
          </a:bodyPr>
          <a:lstStyle/>
          <a:p>
            <a:r>
              <a:rPr lang="en-US" sz="4000" dirty="0"/>
              <a:t>Conversion Disorder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83E06-EA3E-4C42-A784-CFFE0E92C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388" y="1980991"/>
            <a:ext cx="10189028" cy="1655762"/>
          </a:xfrm>
        </p:spPr>
        <p:txBody>
          <a:bodyPr>
            <a:normAutofit/>
          </a:bodyPr>
          <a:lstStyle/>
          <a:p>
            <a:r>
              <a:rPr lang="en-US" sz="2000" dirty="0"/>
              <a:t>Conversion disorder (Functional Neurological Symptom Disorder) is categorized under the new </a:t>
            </a:r>
            <a:r>
              <a:rPr lang="en-US" sz="2000" i="1" dirty="0"/>
              <a:t>Diagnostic and Statistical Manual of Mental Disorders, Fifth Edition (DSM-5) </a:t>
            </a:r>
            <a:r>
              <a:rPr lang="en-US" sz="2000" dirty="0"/>
              <a:t>category of Somatic Symptom and Related Disorders</a:t>
            </a:r>
          </a:p>
        </p:txBody>
      </p:sp>
    </p:spTree>
    <p:extLst>
      <p:ext uri="{BB962C8B-B14F-4D97-AF65-F5344CB8AC3E}">
        <p14:creationId xmlns:p14="http://schemas.microsoft.com/office/powerpoint/2010/main" val="2365068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A7C4E-E481-8948-8ED7-99B10EF66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457" y="174172"/>
            <a:ext cx="11658600" cy="57803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Technically, a diagnosis of conversion disorder is made based on the following criteria.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patient has: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One or more symptoms that alter voluntary motor (muscle movement) or sensory function (affecting the five senses: vision, hearing, touch, taste, smell)</a:t>
            </a:r>
          </a:p>
          <a:p>
            <a:pPr lvl="1"/>
            <a:r>
              <a:rPr lang="en-US" dirty="0"/>
              <a:t>No physical findings that may explain the symptoms.</a:t>
            </a:r>
          </a:p>
          <a:p>
            <a:pPr lvl="1"/>
            <a:r>
              <a:rPr lang="en-US" dirty="0"/>
              <a:t>No other disease or mental disorder is present to explain the symptoms.</a:t>
            </a:r>
          </a:p>
          <a:p>
            <a:pPr lvl="1"/>
            <a:r>
              <a:rPr lang="en-US" dirty="0"/>
              <a:t>Symptoms that cause significant distress or impairment.</a:t>
            </a:r>
          </a:p>
          <a:p>
            <a:pPr lvl="1"/>
            <a:r>
              <a:rPr lang="en-US" dirty="0"/>
              <a:t>Once positive findings from the exam indicate a diagnosis of conversion disorder, the next step to screen the patient for psychiatric risk factors that may play a role in contributing to or complicating the disorder.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60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B8DFD-ED3C-ED40-8B6E-3E8DC6F59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217714"/>
            <a:ext cx="11713028" cy="6400800"/>
          </a:xfrm>
        </p:spPr>
        <p:txBody>
          <a:bodyPr>
            <a:normAutofit fontScale="85000" lnSpcReduction="20000"/>
          </a:bodyPr>
          <a:lstStyle/>
          <a:p>
            <a:pPr marL="0" indent="0" algn="ctr" fontAlgn="base">
              <a:buNone/>
            </a:pPr>
            <a:r>
              <a:rPr lang="en-US" sz="2400" dirty="0"/>
              <a:t>Treating Conversion Disorder </a:t>
            </a:r>
          </a:p>
          <a:p>
            <a:pPr marL="0" indent="0" algn="ctr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Effective treatment for conversion disorder includes treating both the condition and any co-occurring disorders the person is experiencing. 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Treatment will also be tailored to fit the specific symptoms experienced by the individual. </a:t>
            </a:r>
          </a:p>
          <a:p>
            <a:pPr marL="0" indent="0" fontAlgn="base">
              <a:buNone/>
            </a:pPr>
            <a:r>
              <a:rPr lang="en-US" dirty="0"/>
              <a:t>For example, speech therapy may benefit the individual if their symptoms include trouble with speaking or swallowing. </a:t>
            </a:r>
          </a:p>
          <a:p>
            <a:pPr marL="0" indent="0" fontAlgn="base">
              <a:buNone/>
            </a:pPr>
            <a:r>
              <a:rPr lang="en-US" dirty="0"/>
              <a:t>Physical or occupational therapy may be required if a person has trouble with mobility, paralysis, or weakness. </a:t>
            </a:r>
          </a:p>
          <a:p>
            <a:pPr marL="0" indent="0" fontAlgn="base">
              <a:buNone/>
            </a:pPr>
            <a:r>
              <a:rPr lang="en-US" dirty="0"/>
              <a:t>Behavior therapy that focuses on stress reduction and relaxation techniques can also help reduce symptoms.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Persons with conversion disorder can also benefit from psychotherapy. </a:t>
            </a:r>
          </a:p>
          <a:p>
            <a:pPr marL="0" indent="0" fontAlgn="base">
              <a:buNone/>
            </a:pPr>
            <a:r>
              <a:rPr lang="en-US" dirty="0"/>
              <a:t>The type of psychotherapy recommended may differ depending upon any other co-occurring diagnoses. </a:t>
            </a:r>
          </a:p>
          <a:p>
            <a:pPr marL="0" indent="0" fontAlgn="base">
              <a:buNone/>
            </a:pPr>
            <a:r>
              <a:rPr lang="en-US" dirty="0"/>
              <a:t>Cognitive behavioral therapy (CBT) can help people identify negative or irrational thought patterns and respond to challenges more effectively. </a:t>
            </a:r>
          </a:p>
          <a:p>
            <a:pPr marL="0" indent="0" fontAlgn="base">
              <a:buNone/>
            </a:pPr>
            <a:r>
              <a:rPr lang="en-US" dirty="0"/>
              <a:t>CBT can also help people build better-coping skills for life stressors. If an individual has a history of trauma, they may benefit from other types of therapy as well. </a:t>
            </a:r>
          </a:p>
          <a:p>
            <a:pPr marL="0" indent="0" fontAlgn="base">
              <a:buNone/>
            </a:pPr>
            <a:r>
              <a:rPr lang="en-US" dirty="0"/>
              <a:t>Family therapy may also be useful in addressing family dynamics that generate stress and fuel symptoms of conversion disorder.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82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A388A-2F2E-CD47-9CDE-B4AFB8C7B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1" y="326570"/>
            <a:ext cx="11680372" cy="630282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 fontAlgn="base">
              <a:buNone/>
            </a:pPr>
            <a:r>
              <a:rPr lang="en-US" dirty="0"/>
              <a:t>CBT can also help people build better-coping skills for life stressors. If an individual has a history of trauma, they may benefit from other types of therapy as well. 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Family therapy may also be useful in addressing family dynamics that generate stress and fuel symptoms of conversion disorder.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Pharmacotherapy for conversion disorder usually involves medication that treats the symptoms of co-occurring conditions.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Research has shown that medications including selective serotonin reuptake inhibitors (SSRIs), beta-blockers, analgesics, and benzodiazepines can prove helpful.</a:t>
            </a:r>
          </a:p>
        </p:txBody>
      </p:sp>
    </p:spTree>
    <p:extLst>
      <p:ext uri="{BB962C8B-B14F-4D97-AF65-F5344CB8AC3E}">
        <p14:creationId xmlns:p14="http://schemas.microsoft.com/office/powerpoint/2010/main" val="1208987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4FD47-724D-0A48-8B5E-326C06D00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5" y="315686"/>
            <a:ext cx="11778343" cy="586127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Much of the focus of treatment is on “retraining the brain.” </a:t>
            </a:r>
          </a:p>
          <a:p>
            <a:endParaRPr lang="en-US" dirty="0"/>
          </a:p>
          <a:p>
            <a:r>
              <a:rPr lang="en-US" dirty="0"/>
              <a:t>Since the nervous system is intact and the problem is in the signaling exchange between the brain and nerves, the goal of treatment is to relearn normal functions.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of the more commonly recommended treatments include:</a:t>
            </a:r>
          </a:p>
          <a:p>
            <a:r>
              <a:rPr lang="en-US" dirty="0"/>
              <a:t>Psychotherapy, such as cognitive behavioral therapy (CBT). </a:t>
            </a:r>
          </a:p>
          <a:p>
            <a:r>
              <a:rPr lang="en-US" dirty="0"/>
              <a:t>CBT involves learning about the disorder, recognizing triggers and symptoms, and learning new ways to respond and control them.</a:t>
            </a:r>
          </a:p>
          <a:p>
            <a:r>
              <a:rPr lang="en-US" dirty="0"/>
              <a:t>Hypnosis</a:t>
            </a:r>
          </a:p>
          <a:p>
            <a:r>
              <a:rPr lang="en-US" dirty="0"/>
              <a:t>Stress management training to make symptoms more manageable</a:t>
            </a:r>
          </a:p>
          <a:p>
            <a:r>
              <a:rPr lang="en-US" dirty="0"/>
              <a:t>Physical therapy for weak limbs, walking problems, other movement problems</a:t>
            </a:r>
          </a:p>
          <a:p>
            <a:r>
              <a:rPr lang="en-US" dirty="0"/>
              <a:t>Occupational therapy</a:t>
            </a:r>
          </a:p>
          <a:p>
            <a:r>
              <a:rPr lang="en-US" dirty="0"/>
              <a:t>Speech therapy</a:t>
            </a:r>
          </a:p>
          <a:p>
            <a:r>
              <a:rPr lang="en-US" dirty="0"/>
              <a:t>Medications to treat the medical conditions that may co-exist in patients affected with conversion disorder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9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6962-7D77-2849-ABAF-058423FF8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457" y="457200"/>
            <a:ext cx="11506200" cy="5987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Conversion Disorder involves symptoms or deficits affecting voluntary motor or sensory function that suggest a neurologic or other general medical condition.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Yet, following a thorough evaluation, which includes a detailed neurologic examination and appropriate laboratory and radiographic diagnostic tests, no neurologic explanation exists for the symptoms. </a:t>
            </a:r>
          </a:p>
          <a:p>
            <a:pPr marL="0" indent="0">
              <a:buNone/>
            </a:pPr>
            <a:r>
              <a:rPr lang="en-US" dirty="0"/>
              <a:t>The examination findings are inconsistent with the complaint.</a:t>
            </a:r>
            <a:endParaRPr lang="en-US" baseline="30000" dirty="0"/>
          </a:p>
          <a:p>
            <a:pPr marL="0" indent="0">
              <a:buNone/>
            </a:pPr>
            <a:r>
              <a:rPr lang="en-US" dirty="0"/>
              <a:t>The nervous system (neurological) symptoms that can't be explained by a neurological disease or other medical condition. However, the symptoms are real and cause significant distress or problems functioning.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Common examples of conversion symptoms include blindness, diplopia, paralysis, dystonia, psychogenic nonepileptic seizures (PNES), anesthesia, aphonia, amnesia, dementia, unresponsiveness, swallowing difficulties, motor tics, hallucinations, pseudocyesis and difficulty walking.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0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E890F-6DD2-9341-9CF6-217F56A5F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435429"/>
            <a:ext cx="11527972" cy="5741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Signs and symptoms vary, depending on the type of functional neurologic disorder, and may include specific patterns.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Typically, this disorder affects your movement or your senses, such as the ability to walk, swallow, see or hear. </a:t>
            </a:r>
          </a:p>
          <a:p>
            <a:pPr marL="0" indent="0">
              <a:buNone/>
            </a:pPr>
            <a:r>
              <a:rPr lang="en-US" dirty="0"/>
              <a:t>Symptoms can vary in severity and may come and go or be persistent. However, you can't intentionally produce or control your symptoms.</a:t>
            </a:r>
          </a:p>
          <a:p>
            <a:pPr marL="0" indent="0">
              <a:buNone/>
            </a:pPr>
            <a:r>
              <a:rPr lang="en-US" dirty="0"/>
              <a:t>The cause of functional neurologic disorder is unknown. The condition may be triggered by a neurological disorder or by a reaction to stress or psychological or physical trauma.</a:t>
            </a:r>
          </a:p>
          <a:p>
            <a:pPr marL="0" indent="0">
              <a:buNone/>
            </a:pPr>
            <a:r>
              <a:rPr lang="en-US" dirty="0"/>
              <a:t>Functional neurologic disorder is related to how the brain functions, rather than damage to the brain's structure (such as from a stroke, multiple sclerosis, infection or injury).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6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3F6A8-BDF7-1F43-93C4-DDB6DCE2C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5" y="239486"/>
            <a:ext cx="11669485" cy="62157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Risk Factors</a:t>
            </a:r>
          </a:p>
          <a:p>
            <a:pPr marL="0" indent="0" algn="ctr">
              <a:buNone/>
            </a:pPr>
            <a:r>
              <a:rPr lang="en-US" sz="2400" dirty="0"/>
              <a:t>Factors that may increase your risk of functional neurologic disorder include:</a:t>
            </a:r>
          </a:p>
          <a:p>
            <a:pPr marL="0" indent="0" algn="ctr">
              <a:buNone/>
            </a:pPr>
            <a:endParaRPr lang="en-US" sz="2400" dirty="0"/>
          </a:p>
          <a:p>
            <a:r>
              <a:rPr lang="en-US" dirty="0"/>
              <a:t>Having a neurological disease or disorder, such as epilepsy, migraines or a movement disorder</a:t>
            </a:r>
          </a:p>
          <a:p>
            <a:r>
              <a:rPr lang="en-US" dirty="0"/>
              <a:t>Recent significant stress or emotional or physical trauma</a:t>
            </a:r>
          </a:p>
          <a:p>
            <a:r>
              <a:rPr lang="en-US" dirty="0"/>
              <a:t>Having a mental health condition, such as a mood or anxiety disorder, dissociative disorder or a personality disorders</a:t>
            </a:r>
          </a:p>
          <a:p>
            <a:r>
              <a:rPr lang="en-US" dirty="0"/>
              <a:t>Having a family member with a neurological condition or symptoms</a:t>
            </a:r>
          </a:p>
          <a:p>
            <a:r>
              <a:rPr lang="en-US" dirty="0"/>
              <a:t>Having a history of physical or sexual abuse or neglect in childhood</a:t>
            </a:r>
          </a:p>
          <a:p>
            <a:r>
              <a:rPr lang="en-US" dirty="0"/>
              <a:t>Females may be more likely than males to develop functional neurologic disorder.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1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C5601-D7AD-354E-B449-97BBA4310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85057"/>
            <a:ext cx="11560629" cy="597013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600" dirty="0"/>
              <a:t>Etiology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The exact cause of functional neurologic disorder is unknown. </a:t>
            </a:r>
          </a:p>
          <a:p>
            <a:r>
              <a:rPr lang="en-US" dirty="0"/>
              <a:t>Theories regarding what happens in the brain to result in symptoms are complex and involve multiple mechanisms that may differ, depending on the type of functional neurological symptoms.</a:t>
            </a:r>
          </a:p>
          <a:p>
            <a:r>
              <a:rPr lang="en-US" dirty="0"/>
              <a:t>Basically, parts of the brain that control the functioning of your muscles and senses may be involved, even though no disease or abnormality exists.</a:t>
            </a:r>
          </a:p>
          <a:p>
            <a:r>
              <a:rPr lang="en-US" dirty="0"/>
              <a:t>Symptoms of functional neurologic disorder may appear suddenly after a stressful event, or with emotional or physical trauma. </a:t>
            </a:r>
          </a:p>
          <a:p>
            <a:r>
              <a:rPr lang="en-US" dirty="0"/>
              <a:t>Other triggers may include changes or disruptions in how the brain functions at the structural, cellular or metabolic level. </a:t>
            </a:r>
          </a:p>
          <a:p>
            <a:r>
              <a:rPr lang="en-US" dirty="0"/>
              <a:t>But the trigger for symptoms can't always be identified.</a:t>
            </a:r>
          </a:p>
          <a:p>
            <a:r>
              <a:rPr lang="en-US" dirty="0"/>
              <a:t>if they’ve experienced physical or sexual abuse as a child or any other trauma in life. Women are also two to three times more likely to receive a diagnosis of conversion disorder than men.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2E970-76B7-044F-81EF-F25386B07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29" y="402771"/>
            <a:ext cx="11593285" cy="559525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dirty="0"/>
              <a:t>Symptoms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Signs and symptoms of functional neurologic disorder may vary, depending on the type of functional neurological symptoms.</a:t>
            </a:r>
          </a:p>
          <a:p>
            <a:r>
              <a:rPr lang="en-US" dirty="0"/>
              <a:t>Symptoms can affect body movement and function and the senses.</a:t>
            </a:r>
          </a:p>
          <a:p>
            <a:r>
              <a:rPr lang="en-US" dirty="0"/>
              <a:t>Signs and symptoms that affect body movement and function may include:</a:t>
            </a:r>
          </a:p>
          <a:p>
            <a:endParaRPr lang="en-US" dirty="0"/>
          </a:p>
          <a:p>
            <a:pPr lvl="1"/>
            <a:r>
              <a:rPr lang="en-US" sz="1700" dirty="0"/>
              <a:t>Weakness or paralysis, limb weakness</a:t>
            </a:r>
          </a:p>
          <a:p>
            <a:pPr lvl="1"/>
            <a:r>
              <a:rPr lang="en-US" sz="1700" dirty="0"/>
              <a:t>Abnormal movement, such as tremors or difficulty walking</a:t>
            </a:r>
          </a:p>
          <a:p>
            <a:pPr lvl="1"/>
            <a:r>
              <a:rPr lang="en-US" sz="1700" dirty="0"/>
              <a:t>Loss of balance, chronic pain</a:t>
            </a:r>
          </a:p>
          <a:p>
            <a:pPr lvl="1"/>
            <a:r>
              <a:rPr lang="en-US" sz="1700" dirty="0"/>
              <a:t>Difficulty swallowing or feeling "a lump in the throat"</a:t>
            </a:r>
          </a:p>
          <a:p>
            <a:pPr lvl="1"/>
            <a:r>
              <a:rPr lang="en-US" sz="1700" dirty="0"/>
              <a:t>Seizures or episodes of shaking and apparent loss of consciousness (nonepileptic seizures)</a:t>
            </a:r>
          </a:p>
          <a:p>
            <a:pPr lvl="1"/>
            <a:r>
              <a:rPr lang="en-US" sz="1700" dirty="0"/>
              <a:t>Episodes of unresponsiveness</a:t>
            </a:r>
          </a:p>
          <a:p>
            <a:pPr lvl="1" fontAlgn="base"/>
            <a:r>
              <a:rPr lang="en-US" sz="1700" dirty="0"/>
              <a:t>Difficulty walking		Loss of Sensation	Body Tremor</a:t>
            </a:r>
          </a:p>
          <a:p>
            <a:pPr marL="0" lvl="0" indent="0" fontAlgn="base">
              <a:buNone/>
            </a:pPr>
            <a:endParaRPr lang="en-US" dirty="0"/>
          </a:p>
          <a:p>
            <a:pPr lvl="0" fontAlgn="base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6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92A74-F304-6140-BA06-736A8D78B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9229"/>
            <a:ext cx="10515600" cy="5817734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Signs and symptoms that affect the senses may include: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Numbness or loss of the touch sensation</a:t>
            </a:r>
          </a:p>
          <a:p>
            <a:r>
              <a:rPr lang="en-US" dirty="0"/>
              <a:t>Speech problems, such as the inability to speak or slurred speech</a:t>
            </a:r>
          </a:p>
          <a:p>
            <a:r>
              <a:rPr lang="en-US" dirty="0"/>
              <a:t>Vision problems, such as double vision or blindness, loss of touch</a:t>
            </a:r>
          </a:p>
          <a:p>
            <a:r>
              <a:rPr lang="en-US" dirty="0"/>
              <a:t>Hearing problems or deafness</a:t>
            </a:r>
          </a:p>
          <a:p>
            <a:r>
              <a:rPr lang="en-US" dirty="0"/>
              <a:t>Cognitive difficulties involving memory and concentration</a:t>
            </a:r>
          </a:p>
          <a:p>
            <a:endParaRPr lang="en-US" dirty="0"/>
          </a:p>
          <a:p>
            <a:r>
              <a:rPr lang="en-US" dirty="0"/>
              <a:t>Some patients only have a few symptoms; some have many symptoms. Symptoms vary in their intensity and frequency. In some patients, symptoms are always present; in others, they appear, disappear, and reappear.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0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85D6D-21B7-4E4E-84F1-CB7860BE4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293914"/>
            <a:ext cx="11593286" cy="6313715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To receive a diagnosis of conversion disorder, a person must experience altered motor function or a change in their senses.</a:t>
            </a:r>
          </a:p>
          <a:p>
            <a:pPr fontAlgn="base"/>
            <a:r>
              <a:rPr lang="en-US" dirty="0"/>
              <a:t> The symptoms cannot be attributed to any medical condition or other mental illness, and the symptoms must cause distress or impairment in a person’s work, relationships, or other areas of life. </a:t>
            </a:r>
          </a:p>
          <a:p>
            <a:pPr marL="457200" lvl="1" indent="0" fontAlgn="base">
              <a:buNone/>
            </a:pPr>
            <a:r>
              <a:rPr lang="en-US" dirty="0"/>
              <a:t>According to the DSM-5, conversion disorder can be diagnosed with symptom specifiers including the following: </a:t>
            </a:r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r>
              <a:rPr lang="en-US" dirty="0"/>
              <a:t>Weakness or paralysis, abnormal movement, swallowing symptoms, speech symptoms, attacks or seizures, anesthesia or sensory loss, or special sensory symptoms. </a:t>
            </a:r>
          </a:p>
          <a:p>
            <a:pPr lvl="1" fontAlgn="base"/>
            <a:r>
              <a:rPr lang="en-US" dirty="0"/>
              <a:t>Conversion disorder can also occur as persistent or in the form of an acute episode. </a:t>
            </a:r>
          </a:p>
          <a:p>
            <a:pPr lvl="1" fontAlgn="base"/>
            <a:r>
              <a:rPr lang="en-US" dirty="0"/>
              <a:t>Conversion disorder is typically diagnosed by a neurologist or a mental health professional. </a:t>
            </a:r>
          </a:p>
          <a:p>
            <a:pPr lvl="1" fontAlgn="base"/>
            <a:r>
              <a:rPr lang="en-US" dirty="0"/>
              <a:t>They may conduct a physical examination as well as a psychiatric examination to determine whether you meet the diagnostic criteria.</a:t>
            </a:r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1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0C64A-90C0-854D-9B79-C6BA7BEBE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348343"/>
            <a:ext cx="11440886" cy="58286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00" dirty="0"/>
              <a:t>How is Conversion Disorder diagnosed?</a:t>
            </a:r>
          </a:p>
          <a:p>
            <a:pPr marL="0" indent="0" algn="ctr">
              <a:buNone/>
            </a:pPr>
            <a:endParaRPr lang="en-US" sz="2900" dirty="0"/>
          </a:p>
          <a:p>
            <a:r>
              <a:rPr lang="en-US" dirty="0"/>
              <a:t>Conversion Disorder is very complex and difficult to diagnose, because the problem is with the </a:t>
            </a:r>
            <a:r>
              <a:rPr lang="en-US" i="1" dirty="0"/>
              <a:t>functioning</a:t>
            </a:r>
            <a:r>
              <a:rPr lang="en-US" dirty="0"/>
              <a:t> of the nervous system and not due to a disease of the nerves or brain. </a:t>
            </a:r>
          </a:p>
          <a:p>
            <a:r>
              <a:rPr lang="en-US" dirty="0"/>
              <a:t>The following tests are commonly used to investigate a diagnosis of conversion disorder:</a:t>
            </a:r>
          </a:p>
          <a:p>
            <a:r>
              <a:rPr lang="en-US" dirty="0"/>
              <a:t>Medical history and physical exam. </a:t>
            </a:r>
          </a:p>
          <a:p>
            <a:pPr lvl="1"/>
            <a:r>
              <a:rPr lang="en-US" dirty="0"/>
              <a:t>This helps both rule out other existing illnesses as possible causes and/or identifies conditions that may play a role in the symptoms of conversion disorder.</a:t>
            </a:r>
          </a:p>
          <a:p>
            <a:r>
              <a:rPr lang="en-US" dirty="0"/>
              <a:t>CT and MRI scans. </a:t>
            </a:r>
          </a:p>
          <a:p>
            <a:pPr lvl="1"/>
            <a:r>
              <a:rPr lang="en-US" dirty="0"/>
              <a:t>These tests provide detail on possible head injuries, </a:t>
            </a:r>
            <a:r>
              <a:rPr lang="en-US" dirty="0">
                <a:hlinkClick r:id="rId2"/>
              </a:rPr>
              <a:t>strokes</a:t>
            </a:r>
            <a:r>
              <a:rPr lang="en-US" dirty="0"/>
              <a:t>, brain tumors and brain diseases that may be causing symptoms. In addition, newer research is providing evidence that structural changes are seen in the brains of patients with conversion disorder.</a:t>
            </a:r>
          </a:p>
          <a:p>
            <a:r>
              <a:rPr lang="en-US" dirty="0"/>
              <a:t>EEG (electroencephalogram). </a:t>
            </a:r>
          </a:p>
          <a:p>
            <a:r>
              <a:rPr lang="en-US" dirty="0"/>
              <a:t>This tests looks for evidence of seizures or other electrical changes in the brain.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071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{3C8E642D-D306-4343-B3C4-7017EC7F5FFA}tf10001119</Template>
  <TotalTime>787</TotalTime>
  <Words>1575</Words>
  <Application>Microsoft Macintosh PowerPoint</Application>
  <PresentationFormat>Widescreen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Conversion Disorder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Levy, Elijah</dc:creator>
  <cp:lastModifiedBy>Levy, Elijah</cp:lastModifiedBy>
  <cp:revision>8</cp:revision>
  <dcterms:created xsi:type="dcterms:W3CDTF">2022-01-14T05:17:15Z</dcterms:created>
  <dcterms:modified xsi:type="dcterms:W3CDTF">2022-01-14T19:53:25Z</dcterms:modified>
</cp:coreProperties>
</file>