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3" r:id="rId1"/>
    <p:sldMasterId id="2147483974" r:id="rId2"/>
  </p:sldMasterIdLst>
  <p:notesMasterIdLst>
    <p:notesMasterId r:id="rId18"/>
  </p:notesMasterIdLst>
  <p:sldIdLst>
    <p:sldId id="331" r:id="rId3"/>
    <p:sldId id="316" r:id="rId4"/>
    <p:sldId id="266" r:id="rId5"/>
    <p:sldId id="330" r:id="rId6"/>
    <p:sldId id="268" r:id="rId7"/>
    <p:sldId id="269" r:id="rId8"/>
    <p:sldId id="270" r:id="rId9"/>
    <p:sldId id="272" r:id="rId10"/>
    <p:sldId id="317" r:id="rId11"/>
    <p:sldId id="274" r:id="rId12"/>
    <p:sldId id="277" r:id="rId13"/>
    <p:sldId id="278" r:id="rId14"/>
    <p:sldId id="320" r:id="rId15"/>
    <p:sldId id="284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ncy" initials="NJ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89466" autoAdjust="0"/>
  </p:normalViewPr>
  <p:slideViewPr>
    <p:cSldViewPr>
      <p:cViewPr varScale="1">
        <p:scale>
          <a:sx n="110" d="100"/>
          <a:sy n="110" d="100"/>
        </p:scale>
        <p:origin x="1520" y="176"/>
      </p:cViewPr>
      <p:guideLst>
        <p:guide orient="horz" pos="2064"/>
        <p:guide pos="2928"/>
      </p:guideLst>
    </p:cSldViewPr>
  </p:slideViewPr>
  <p:outlineViewPr>
    <p:cViewPr>
      <p:scale>
        <a:sx n="33" d="100"/>
        <a:sy n="33" d="100"/>
      </p:scale>
      <p:origin x="0" y="35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BA0AD6-35AA-4830-B720-1D238CEED063}" type="datetime1">
              <a:rPr lang="en-US" altLang="en-US"/>
              <a:pPr>
                <a:defRPr/>
              </a:pPr>
              <a:t>1/30/20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5" charset="0"/>
                <a:ea typeface="Arial" pitchFamily="-105" charset="0"/>
                <a:cs typeface="Arial" pitchFamily="-10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6BBF0BCD-405B-4D40-980C-0008420D66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129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player.pearsoncmg.com/assets/mypsychlab-AbnormalPsych-Stacy_Binge_Eating_Disorder_edit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Watch the video 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Natasha: Anorexia </a:t>
            </a:r>
            <a:r>
              <a:rPr lang="en-US" sz="1200" b="0" i="0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(7:50) to view an</a:t>
            </a:r>
            <a:r>
              <a:rPr lang="en-US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200" b="0" u="none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interview with a woman who suffers from anorexia.</a:t>
            </a:r>
            <a:endParaRPr lang="en-US" sz="1200" b="0" u="sng" kern="1200" baseline="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https://mediaplayer.pearsoncmg.com/assets/mypsychlab-DSM_In_Context-Natasha_Anorexia_edit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kern="1200" baseline="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59F15CB-62E7-4C57-B5FD-0D36ED07237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Watch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the video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Stacy: Binge-Eating </a:t>
            </a:r>
            <a:r>
              <a:rPr lang="en-US" sz="1200" i="1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Disorder 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</a:rPr>
              <a:t>(5:35) to learn more about experiences associated with binge-eating disorder.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ＭＳ Ｐゴシック" pitchFamily="-105" charset="-128"/>
                <a:cs typeface="ＭＳ Ｐゴシック" pitchFamily="-105" charset="-128"/>
                <a:hlinkClick r:id="rId3"/>
              </a:rPr>
              <a:t>https://mediaplayer.pearsoncmg.com/assets/mypsychlab-AbnormalPsych-Stacy_Binge_Eating_Disorder_edit</a:t>
            </a:r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9B305A1-F751-42FC-B0A7-E4F79FF01E9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11461E3-791D-4C38-A1D4-4B2565FE5A6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4520F1D-E26A-4A2D-B7AB-5E4B4D1EC50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670B957-4176-4FAC-A737-6C8EBF3F26A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7EB1B8A-2BA7-49AC-AA5B-EBE81EF07D6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CF58B68-EC9A-45FC-AE13-28BAA7648DB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782AF2E-C98B-4762-9287-82C5E89B831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9BD604-6313-46B3-9D88-F6BC2B036F32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5B0D502-FBC4-49B9-B5F1-035B03BECA4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Open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 baseline="0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 baseline="0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03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511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Shape 16">
            <a:extLst>
              <a:ext uri="{FF2B5EF4-FFF2-40B4-BE49-F238E27FC236}">
                <a16:creationId xmlns:a16="http://schemas.microsoft.com/office/drawing/2014/main" id="{5B7F76B7-04E7-854E-ACAC-7582E12420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001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Shape 16">
            <a:extLst>
              <a:ext uri="{FF2B5EF4-FFF2-40B4-BE49-F238E27FC236}">
                <a16:creationId xmlns:a16="http://schemas.microsoft.com/office/drawing/2014/main" id="{0C88772C-E306-C64D-829A-02217C9D81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55214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Shape 16">
            <a:extLst>
              <a:ext uri="{FF2B5EF4-FFF2-40B4-BE49-F238E27FC236}">
                <a16:creationId xmlns:a16="http://schemas.microsoft.com/office/drawing/2014/main" id="{2839BBE4-4ECF-DB4F-8C55-B6A6469EBF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71263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1648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0398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Shape 16">
            <a:extLst>
              <a:ext uri="{FF2B5EF4-FFF2-40B4-BE49-F238E27FC236}">
                <a16:creationId xmlns:a16="http://schemas.microsoft.com/office/drawing/2014/main" id="{30BDD3FD-C2E9-1241-8429-3E5A13B722B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380758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Shape 16">
            <a:extLst>
              <a:ext uri="{FF2B5EF4-FFF2-40B4-BE49-F238E27FC236}">
                <a16:creationId xmlns:a16="http://schemas.microsoft.com/office/drawing/2014/main" id="{098B4261-B46D-BB44-93A1-431CCD7F12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37486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741698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679106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Objectiv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tabLst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9913" marR="0" lvl="1" indent="-188912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noProof="0">
                <a:sym typeface="Arial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699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7307300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82374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179316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633112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508575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437837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092576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arning Objectiv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tabLst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9913" marR="0" lvl="1" indent="-188912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noProof="0">
                <a:sym typeface="Arial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678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gure +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9189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7200" y="39624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137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320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>
            <a:spLocks noChangeArrowheads="1"/>
          </p:cNvSpPr>
          <p:nvPr/>
        </p:nvSpPr>
        <p:spPr bwMode="auto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>
            <a:solidFill>
              <a:srgbClr val="007FA3"/>
            </a:solidFill>
            <a:round/>
            <a:headEnd/>
            <a:tailEnd/>
          </a:ln>
        </p:spPr>
        <p:txBody>
          <a:bodyPr lIns="91425" tIns="45700" rIns="91425" bIns="457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dirty="0">
              <a:solidFill>
                <a:srgbClr val="FFFFFF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632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1709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Learning Objectives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0276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018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 +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206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7200" y="39624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547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40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4687" y="3962400"/>
            <a:ext cx="7794626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06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900"/>
            <a:ext cx="8229600" cy="1096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1027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add text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3" y="112713"/>
            <a:ext cx="552450" cy="1825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>
            <a:lvl1pPr algn="r">
              <a:buSzPct val="25000"/>
              <a:defRPr sz="900">
                <a:solidFill>
                  <a:srgbClr val="FFFFFF"/>
                </a:solidFill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DD3E93D-5BAA-43E8-AA10-2DE89DD29DE6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30" name="Shape 15" descr="Pearson Logo"/>
          <p:cNvPicPr preferRelativeResize="0"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6434138"/>
            <a:ext cx="9175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Shape 16"/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Arial"/>
          <a:cs typeface="Arial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3E93D-5BAA-43E8-AA10-2DE89DD29D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34" name="Shape 16">
            <a:extLst>
              <a:ext uri="{FF2B5EF4-FFF2-40B4-BE49-F238E27FC236}">
                <a16:creationId xmlns:a16="http://schemas.microsoft.com/office/drawing/2014/main" id="{43398949-7204-DE4D-A9E1-F864FC7D69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800" y="64770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25000"/>
              <a:buFont typeface="Verdana" panose="020B0604030504040204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Copyright © 2018, 2014, 2011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8476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  <p:sldLayoutId id="2147483992" r:id="rId18"/>
    <p:sldLayoutId id="2147483993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639E4-97CF-054D-BE53-4BAB619D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90600"/>
            <a:ext cx="8229600" cy="1918229"/>
          </a:xfrm>
        </p:spPr>
        <p:txBody>
          <a:bodyPr/>
          <a:lstStyle/>
          <a:p>
            <a:r>
              <a:rPr lang="en-US" dirty="0"/>
              <a:t>Eating and Feeding Disorders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60082-8E4F-824C-A2CD-4C57C95B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101600" indent="0" algn="ctr">
              <a:buNone/>
            </a:pPr>
            <a:r>
              <a:rPr lang="en-US" dirty="0"/>
              <a:t>Anorexia Nervosa</a:t>
            </a:r>
          </a:p>
          <a:p>
            <a:pPr marL="101600" indent="0" algn="ctr">
              <a:buNone/>
            </a:pPr>
            <a:r>
              <a:rPr lang="en-US" dirty="0"/>
              <a:t>Bulimia Nervosa</a:t>
            </a:r>
          </a:p>
          <a:p>
            <a:pPr marL="101600" indent="0" algn="ctr">
              <a:buNone/>
            </a:pPr>
            <a:r>
              <a:rPr lang="en-US" dirty="0"/>
              <a:t>Binge Eating Disorder</a:t>
            </a:r>
          </a:p>
          <a:p>
            <a:pPr marL="1016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Sociocultural Factors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312863"/>
            <a:ext cx="8229600" cy="4525963"/>
          </a:xfrm>
        </p:spPr>
        <p:txBody>
          <a:bodyPr>
            <a:normAutofit/>
          </a:bodyPr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Sociocultural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–</a:t>
            </a: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 Social pressures and expectations placed on young women in our society as contributing factors in eating disorders.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Comparing one’s own body to media images of the perfect body can lead to body dissatisfaction.</a:t>
            </a:r>
            <a:endParaRPr lang="en-US" altLang="en-US" dirty="0">
              <a:ea typeface="ＭＳ Ｐゴシック" pitchFamily="34" charset="-128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Body dissatisfaction leads to disturbed eating behaviors.</a:t>
            </a:r>
            <a:endParaRPr lang="en-US" altLang="en-US" dirty="0">
              <a:latin typeface="+mn-lt"/>
              <a:ea typeface="ＭＳ Ｐゴシック" pitchFamily="34" charset="-12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Four out of five young women in the United States have gone on a diet by the time they reach their 18th birthdays.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College women report that regardless of how much they weighed, about 80% report dieting.</a:t>
            </a:r>
            <a:endParaRPr lang="en-US" altLang="en-US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Psychosocial Factors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800" dirty="0">
                <a:latin typeface="+mn-lt"/>
                <a:ea typeface="ＭＳ Ｐゴシック" pitchFamily="34" charset="-128"/>
                <a:cs typeface="Times New Roman" pitchFamily="18" charset="0"/>
              </a:rPr>
              <a:t>Eating disorders may involve psychosocial factors such as: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+mn-lt"/>
                <a:ea typeface="ＭＳ Ｐゴシック" pitchFamily="34" charset="-128"/>
                <a:cs typeface="Times New Roman" pitchFamily="18" charset="0"/>
              </a:rPr>
              <a:t>Feelings of insecurity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+mn-lt"/>
                <a:ea typeface="ＭＳ Ｐゴシック" pitchFamily="34" charset="-128"/>
                <a:cs typeface="Times New Roman" pitchFamily="18" charset="0"/>
              </a:rPr>
              <a:t>Body dissatisfaction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+mn-lt"/>
                <a:ea typeface="ＭＳ Ｐゴシック" pitchFamily="34" charset="-128"/>
                <a:cs typeface="Times New Roman" pitchFamily="18" charset="0"/>
              </a:rPr>
              <a:t>Use of food for emotional gratification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+mn-lt"/>
                <a:ea typeface="ＭＳ Ｐゴシック" pitchFamily="34" charset="-128"/>
                <a:cs typeface="Times New Roman" pitchFamily="18" charset="0"/>
              </a:rPr>
              <a:t>Problems with interpersonal relationships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Emotional Factors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5588" indent="-153988" eaLnBrk="1" hangingPunct="1">
              <a:buSzTx/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Anorexia nervosa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–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 Food restriction as an attempt to relieve upsetting emotions by mastery over body.</a:t>
            </a:r>
          </a:p>
          <a:p>
            <a:pPr marL="255588" indent="-153988" eaLnBrk="1" hangingPunct="1">
              <a:buSzTx/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Bulimia nervosa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–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 Evidence links negative emotional states to binge-eating episodes.</a:t>
            </a:r>
          </a:p>
          <a:p>
            <a:pPr marL="742506" lvl="1" indent="-153988" eaLnBrk="1" hangingPunct="1">
              <a:buSzTx/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Binge eating as a way of coping with emotional distress</a:t>
            </a:r>
          </a:p>
          <a:p>
            <a:pPr marL="742506" lvl="1" indent="-153988" eaLnBrk="1" hangingPunct="1">
              <a:buSzTx/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Often accompanied by depression, obsessive-compulsive disorder, and substance-related disorders</a:t>
            </a:r>
          </a:p>
          <a:p>
            <a:pPr marL="742506" lvl="1" indent="-153988" eaLnBrk="1" hangingPunct="1">
              <a:buSzTx/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More likely to have experienced childhood sexual and physical abuse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46"/>
            <a:ext cx="8229600" cy="77925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Biological Factors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0923"/>
            <a:ext cx="82296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Serotonin imbalance may play a role with bulimia nervosa.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Prozac, which increases serotonin activity, can decrease binge-eating episodes in bulimic women.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Genetic factors play an important role in the development of eating disorders.</a:t>
            </a:r>
          </a:p>
          <a:p>
            <a:pPr marL="1016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0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1628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Treatment of Eating Disorders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00" dirty="0">
                <a:latin typeface="+mn-lt"/>
                <a:ea typeface="ＭＳ Ｐゴシック" pitchFamily="34" charset="-128"/>
                <a:cs typeface="Times New Roman" pitchFamily="18" charset="0"/>
              </a:rPr>
              <a:t>Hospitalization may be warranted when weight loss is severe or body weight is falling rapidly.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00" dirty="0">
                <a:ea typeface="ＭＳ Ｐゴシック" pitchFamily="34" charset="-128"/>
                <a:cs typeface="Times New Roman" pitchFamily="18" charset="0"/>
              </a:rPr>
              <a:t>Cognitive-behavioral therapy (CBT) is effective for bulimia and is currently recognized as the treatment of choice for this disorder.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00" dirty="0">
                <a:ea typeface="ＭＳ Ｐゴシック" pitchFamily="34" charset="-128"/>
                <a:cs typeface="Times New Roman" pitchFamily="18" charset="0"/>
              </a:rPr>
              <a:t>Interpersonal psychotherapy (IPT), a structured form of psychodynamic therapy, is also effective in treating bulimia.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00" dirty="0">
                <a:latin typeface="+mn-lt"/>
                <a:ea typeface="ＭＳ Ｐゴシック" pitchFamily="34" charset="-128"/>
                <a:cs typeface="Times New Roman" pitchFamily="18" charset="0"/>
              </a:rPr>
              <a:t>SSRI-type antidepressant drugs have therapeutic benefits in treating bulimia, but effectiveness is limited.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600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Binge-Eating Disorder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11737"/>
          </a:xfrm>
        </p:spPr>
        <p:txBody>
          <a:bodyPr/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b="1" dirty="0">
                <a:latin typeface="+mn-lt"/>
                <a:ea typeface="ＭＳ Ｐゴシック" pitchFamily="34" charset="-128"/>
                <a:cs typeface="Times New Roman" pitchFamily="18" charset="0"/>
              </a:rPr>
              <a:t>Binge-eating disorder (BED) </a:t>
            </a:r>
            <a:r>
              <a:rPr lang="en-US" altLang="en-US" sz="2200" dirty="0">
                <a:latin typeface="+mn-lt"/>
                <a:ea typeface="ＭＳ Ｐゴシック" pitchFamily="34" charset="-128"/>
                <a:cs typeface="Times New Roman" pitchFamily="18" charset="0"/>
              </a:rPr>
              <a:t>– A disorder characterized by recurrent eating binges without purging.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latin typeface="+mn-lt"/>
                <a:ea typeface="ＭＳ Ｐゴシック" pitchFamily="34" charset="-128"/>
                <a:cs typeface="Times New Roman" pitchFamily="18" charset="0"/>
              </a:rPr>
              <a:t>Affects about 3.5% of women and 2% of men at some point in their lives.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latin typeface="+mn-lt"/>
                <a:ea typeface="ＭＳ Ｐゴシック" pitchFamily="34" charset="-128"/>
                <a:cs typeface="Times New Roman" pitchFamily="18" charset="0"/>
              </a:rPr>
              <a:t>Linked to depression and disturbed eating behavior.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latin typeface="+mn-lt"/>
                <a:ea typeface="ＭＳ Ｐゴシック" pitchFamily="34" charset="-128"/>
                <a:cs typeface="Times New Roman" pitchFamily="18" charset="0"/>
              </a:rPr>
              <a:t>Occurs more often in women than men.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Cognitive-behavioral therapy (CBT) has shown therapeutic benefits and is treatment of choice.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Many sufferers are overweight or obese.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b="1" dirty="0">
                <a:ea typeface="ＭＳ Ｐゴシック" pitchFamily="34" charset="-128"/>
                <a:cs typeface="Times New Roman" pitchFamily="18" charset="0"/>
              </a:rPr>
              <a:t>Obesity</a:t>
            </a:r>
            <a:r>
              <a:rPr lang="en-US" altLang="en-US" sz="2200" dirty="0">
                <a:ea typeface="ＭＳ Ｐゴシック" pitchFamily="34" charset="-128"/>
                <a:cs typeface="Times New Roman" pitchFamily="18" charset="0"/>
              </a:rPr>
              <a:t> – A condition of excess body fat; generally defined by a BMI of 30 or higher.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ea typeface="ＭＳ Ｐゴシック" pitchFamily="34" charset="-12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ea typeface="ＭＳ Ｐゴシック" pitchFamily="34" charset="-12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+mn-lt"/>
              <a:ea typeface="ＭＳ Ｐゴシック" pitchFamily="34" charset="-12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8" y="272214"/>
            <a:ext cx="8229600" cy="1066799"/>
          </a:xfrm>
        </p:spPr>
        <p:txBody>
          <a:bodyPr/>
          <a:lstStyle/>
          <a:p>
            <a:r>
              <a:rPr lang="en-US" sz="3200" dirty="0"/>
              <a:t>Overview of Eating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8229600" cy="381000"/>
          </a:xfrm>
        </p:spPr>
        <p:txBody>
          <a:bodyPr/>
          <a:lstStyle/>
          <a:p>
            <a:pPr algn="l"/>
            <a:r>
              <a:rPr lang="en-US" sz="1200" b="0" i="1" dirty="0"/>
              <a:t>Sources:</a:t>
            </a:r>
            <a:r>
              <a:rPr lang="en-US" sz="1200" dirty="0"/>
              <a:t> </a:t>
            </a:r>
            <a:r>
              <a:rPr lang="en-US" sz="1200" b="0" dirty="0"/>
              <a:t>Prevalence rates derived from Hudson, Hiripi, et al., 2006; Smink, van Hoeken, &amp; Hoek, 2012.</a:t>
            </a:r>
          </a:p>
        </p:txBody>
      </p:sp>
      <p:graphicFrame>
        <p:nvGraphicFramePr>
          <p:cNvPr id="4" name="Table 3" descr="The table provides an overview of eating disorders.&#10;The table lists the following disorders and their features:&#10;Anorexia nervosa&#10;• Approximate Lifetime Prevalence in population: 0.9 percent, or 9 in 1,000 women; about 0.3 percent, or 3 in 1,000 men&#10;• Description: Self-starvation, resulting in abnormally low body weight for one’s age, gender, height, and physical health and developmental level&#10;• Associated Features&#10;o Strong fears of gaining weight or becoming fat&#10;o Distorted self-image (perceiving oneself as fat despite extreme thinness)&#10;o Two general subtypes: binge eating/purging type and restricting type&#10;o Potentially serious, even fatal, medical complications&#10;o Typically affects young, European American women&#10;Bulimia nervosa&#10;• Approximate Lifetime Prevalence in population: 0.9 percent to 1.5 percent in women; 0.1 percent to 0.5 percent in men&#10;• Description: Recurrent episodes of binge eating followed by purging&#10;• Associated Features&#10;o Weight is usually maintained within a normal range&#10;o Overconcern about body shape and weight&#10;o Binge/purge episodes may result in serious medical complications&#10;o Typically affects young European American women&#10;Binge-eating disorder&#10;• Approximate Lifetime Prevalence in population: 3.5 percent in women; 2 percent in men&#10;• Description: Recurrent binge eating without compensatory purging&#10;• Associated Features&#10;o Individuals with binge-eating disorder are frequently described as compulsive overeaters&#10;o Typically affects obese women who are older than those affected by anorexia or bulimia&#10;Sources: Prevalence rates derived from Hudson, Hiripi, et al., 2006; Smink, van Hoeken, and Hoek, 2012." title="Table 9.1  Overview of Eating Disorder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78530"/>
              </p:ext>
            </p:extLst>
          </p:nvPr>
        </p:nvGraphicFramePr>
        <p:xfrm>
          <a:off x="486508" y="990600"/>
          <a:ext cx="8229600" cy="5402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61292">
                  <a:extLst>
                    <a:ext uri="{9D8B030D-6E8A-4147-A177-3AD203B41FA5}">
                      <a16:colId xmlns:a16="http://schemas.microsoft.com/office/drawing/2014/main" val="3109244884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399776885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5056347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895601661"/>
                    </a:ext>
                  </a:extLst>
                </a:gridCol>
              </a:tblGrid>
              <a:tr h="39665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Table 9.1 Overview of Eating Disorders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43792"/>
                  </a:ext>
                </a:extLst>
              </a:tr>
              <a:tr h="794903">
                <a:tc>
                  <a:txBody>
                    <a:bodyPr/>
                    <a:lstStyle/>
                    <a:p>
                      <a:r>
                        <a:rPr lang="en-US" sz="1400" b="1" dirty="0"/>
                        <a:t>Type of Disorder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Lifetime Prevalence</a:t>
                      </a:r>
                    </a:p>
                    <a:p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 Population (Approx.)</a:t>
                      </a:r>
                      <a:endParaRPr lang="en-US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Description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Associated</a:t>
                      </a:r>
                      <a:r>
                        <a:rPr lang="en-US" sz="1400" b="1" baseline="0" dirty="0"/>
                        <a:t> Features</a:t>
                      </a:r>
                      <a:endParaRPr lang="en-US" sz="1400" b="1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63535159"/>
                  </a:ext>
                </a:extLst>
              </a:tr>
              <a:tr h="1324838"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Anorexia nervosa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0.9%, or 9 in 1,000</a:t>
                      </a:r>
                    </a:p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women; about 0.3%, or 3 in 1,000 men</a:t>
                      </a:r>
                    </a:p>
                    <a:p>
                      <a:b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Self-starvation, resulting in abnormally low body weight for one’s age, gender, height, and physical health and developmental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Strong fears of gaining weight or becoming fat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Distorted self-image (perceiving oneself as fat despite extreme thinness)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Two general subtypes: binge eating/purging type and restricting type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Potentially serious, even fatal, medical complications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Typically affects young, European American women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498977"/>
                  </a:ext>
                </a:extLst>
              </a:tr>
              <a:tr h="971548">
                <a:tc>
                  <a:txBody>
                    <a:bodyPr/>
                    <a:lstStyle/>
                    <a:p>
                      <a:r>
                        <a:rPr lang="en-US" sz="1200" dirty="0"/>
                        <a:t>Bulimia nervosa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0.9% to 1.5% in women; 0.1% to 0.5% in men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Recurrent episodes of binge eating followed by purging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Weight is usually maintained within a normal range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Overconcern about body shape and weight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Binge/purge episodes may result in serious medical complications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Typically affects young European American women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22207"/>
                  </a:ext>
                </a:extLst>
              </a:tr>
              <a:tr h="951974">
                <a:tc>
                  <a:txBody>
                    <a:bodyPr/>
                    <a:lstStyle/>
                    <a:p>
                      <a:r>
                        <a:rPr lang="en-US" sz="1200" dirty="0"/>
                        <a:t>Binge-eating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3.5% in women; 2% in men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Recurrent binge eating without compensatory purging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Individuals with binge-eating disorder are frequently described as compulsive overeaters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Typically affects obese women who are older than those affected by anorexia or bulimia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740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Anorexia Nervosa</a:t>
            </a:r>
          </a:p>
        </p:txBody>
      </p:sp>
      <p:sp>
        <p:nvSpPr>
          <p:cNvPr id="26626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b="1" dirty="0">
                <a:latin typeface="+mn-lt"/>
                <a:ea typeface="ＭＳ Ｐゴシック" pitchFamily="34" charset="-128"/>
                <a:cs typeface="Times New Roman" pitchFamily="18" charset="0"/>
              </a:rPr>
              <a:t>Anorexia nervosa </a:t>
            </a: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– Severe weight loss due to significant restriction of calorie intake or self-starvation.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Usually develops between ages of 12 and 18.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Common features: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  <a:cs typeface="Times New Roman" pitchFamily="18" charset="0"/>
              </a:rPr>
              <a:t>Excessive fear of gaining weight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  <a:cs typeface="Times New Roman" pitchFamily="18" charset="0"/>
              </a:rPr>
              <a:t>Distorted body image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  <a:cs typeface="Times New Roman" pitchFamily="18" charset="0"/>
              </a:rPr>
              <a:t>Failure to recognize risks posed by abnormally low body weight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BDB98-14F3-724D-9E0E-94FD7075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000" dirty="0"/>
              <a:t>Eating Disorders involve disordered eating behaviors and maladaptive ways of controlling body weight.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Typically begin in adolescence or early adulthood.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These people are obsessed with their weight and have an exaggerated image of themselves.</a:t>
            </a:r>
          </a:p>
          <a:p>
            <a:pPr marL="874268" lvl="1" indent="-285750">
              <a:buFont typeface="Wingdings" pitchFamily="2" charset="2"/>
              <a:buChar char="§"/>
            </a:pPr>
            <a:r>
              <a:rPr lang="en-US" sz="2000" dirty="0"/>
              <a:t>One common pattern of anorexia begins after menarche when the girl sees added weight and insists it </a:t>
            </a:r>
            <a:r>
              <a:rPr lang="en-US" sz="2000" dirty="0" err="1"/>
              <a:t>mustr</a:t>
            </a:r>
            <a:r>
              <a:rPr lang="en-US" sz="2000" dirty="0"/>
              <a:t> come off. </a:t>
            </a:r>
          </a:p>
        </p:txBody>
      </p:sp>
    </p:spTree>
    <p:extLst>
      <p:ext uri="{BB962C8B-B14F-4D97-AF65-F5344CB8AC3E}">
        <p14:creationId xmlns:p14="http://schemas.microsoft.com/office/powerpoint/2010/main" val="45018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Subtypes of Anorexia Nervosa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45477" y="1828800"/>
            <a:ext cx="8229600" cy="4648200"/>
          </a:xfrm>
        </p:spPr>
        <p:txBody>
          <a:bodyPr/>
          <a:lstStyle/>
          <a:p>
            <a:pPr marL="101600" indent="0" eaLnBrk="1" fontAlgn="auto" hangingPunct="1">
              <a:spcAft>
                <a:spcPts val="0"/>
              </a:spcAft>
              <a:buNone/>
              <a:tabLst>
                <a:tab pos="914400" algn="l"/>
              </a:tabLs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Two general subtypes of anorexia nervosa: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dirty="0">
                <a:latin typeface="+mn-lt"/>
                <a:ea typeface="ＭＳ Ｐゴシック" pitchFamily="34" charset="-128"/>
              </a:rPr>
              <a:t>Binge-eating/purging type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</a:rPr>
              <a:t>Frequent episodes of binge eating or purging using diuretics, vomiting, laxatives and enemas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</a:rPr>
              <a:t>Alternating between rigid control and impulsive behavior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</a:rPr>
              <a:t>Substance abuse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dirty="0">
                <a:latin typeface="+mn-lt"/>
                <a:ea typeface="ＭＳ Ｐゴシック" pitchFamily="34" charset="-128"/>
              </a:rPr>
              <a:t>Restrictive type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400" dirty="0">
                <a:latin typeface="+mn-lt"/>
                <a:ea typeface="ＭＳ Ｐゴシック" pitchFamily="34" charset="-128"/>
              </a:rPr>
              <a:t>Rigid and obsessive about diet and appearance; no purging or binging.</a:t>
            </a:r>
          </a:p>
          <a:p>
            <a:pPr marL="10160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 sz="2400" dirty="0"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6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en-US" sz="3600" dirty="0">
                <a:ea typeface="ＭＳ Ｐゴシック" pitchFamily="34" charset="-128"/>
                <a:cs typeface="Times New Roman" pitchFamily="18" charset="0"/>
              </a:rPr>
              <a:t>Medical Complications of Anorexia Nervosa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Anorexia nervosa can lead to serious medical complications that in extreme cases can be fatal.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Losses of as much as 35% of body weight, and anemia.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Dermatological problems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Dry, cracking skin; fine, downy hair; yellowish discoloration of the skin.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Cardiovascular complications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Irregularities, hypotension, and associated dizziness upon standing, sometimes causing blackouts.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+mn-lt"/>
                <a:ea typeface="ＭＳ Ｐゴシック" pitchFamily="34" charset="-128"/>
                <a:cs typeface="Times New Roman" pitchFamily="18" charset="0"/>
              </a:rPr>
              <a:t>Increased risk of death – About 5% to 20% of cases, due either to suicide or to malnutrition from starvation.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Bulimia Nervosa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b="1" dirty="0">
                <a:latin typeface="+mn-lt"/>
                <a:ea typeface="ＭＳ Ｐゴシック" pitchFamily="34" charset="-128"/>
                <a:cs typeface="Times New Roman" pitchFamily="18" charset="0"/>
              </a:rPr>
              <a:t>Bulimia nervosa </a:t>
            </a: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–</a:t>
            </a: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 An eating disorder characterized by recurrent episodes of gorging on large quantities of food, followed by compensatory behaviors.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Purging by means of self-induced vomiting; use of laxatives, diuretics, or enemas; or fasting or engaging in excessive exercise.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Other commonly occurring features: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Feelings of lack of control over eating during binge-eating episodes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Excessive fear of gaining weight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Excessive emphasis on body shape and body weight on self-image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6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Medical Complications of Bulimia Nervosa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990600" y="1554163"/>
            <a:ext cx="8000999" cy="4357059"/>
          </a:xfrm>
        </p:spPr>
        <p:txBody>
          <a:bodyPr>
            <a:normAutofit fontScale="92500" lnSpcReduction="20000"/>
          </a:bodyPr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Many 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medical complications </a:t>
            </a: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stem from repeated vomiting. Some include: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Skin irritation around the mouth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Blockage of salivary ducts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Decay of tooth enamel and dental cavities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Damage to taste receptors on the palate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Abdominal pain, hiatal hernia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Disturbed menstruation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Stress on pancreas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Laxative dependency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Potassium deficiency</a:t>
            </a:r>
          </a:p>
          <a:p>
            <a:pPr marL="339725" lvl="1" indent="-2222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n-lt"/>
                <a:ea typeface="ＭＳ Ｐゴシック" pitchFamily="34" charset="-128"/>
                <a:cs typeface="Times New Roman" pitchFamily="18" charset="0"/>
              </a:rPr>
              <a:t>High rates of early death</a:t>
            </a:r>
          </a:p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endParaRPr lang="en-US" altLang="en-US" sz="2600" dirty="0">
              <a:latin typeface="+mn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0" y="404446"/>
            <a:ext cx="8229600" cy="85545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Causes of Anorexia and Bulimia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15" y="1289204"/>
            <a:ext cx="3692769" cy="5164350"/>
          </a:xfrm>
        </p:spPr>
        <p:txBody>
          <a:bodyPr/>
          <a:lstStyle/>
          <a:p>
            <a:pPr marL="10160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Anorexia and bulimia involve a complex interplay of factors: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Sociocultural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Psychosocial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Emotional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Learning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Cognitive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Psychodynamic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Family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ＭＳ Ｐゴシック" pitchFamily="34" charset="-128"/>
                <a:cs typeface="Times New Roman" pitchFamily="18" charset="0"/>
              </a:rPr>
              <a:t>Biological</a:t>
            </a:r>
          </a:p>
          <a:p>
            <a:pPr marL="1016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8405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1131</Words>
  <Application>Microsoft Macintosh PowerPoint</Application>
  <PresentationFormat>On-screen Show (4:3)</PresentationFormat>
  <Paragraphs>141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Noto Sans Symbols</vt:lpstr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508 Lecture</vt:lpstr>
      <vt:lpstr>Wisp</vt:lpstr>
      <vt:lpstr>Eating and Feeding Disorders</vt:lpstr>
      <vt:lpstr>Overview of Eating Disorders</vt:lpstr>
      <vt:lpstr>Anorexia Nervosa</vt:lpstr>
      <vt:lpstr>PowerPoint Presentation</vt:lpstr>
      <vt:lpstr>Subtypes of Anorexia Nervosa</vt:lpstr>
      <vt:lpstr> Medical Complications of Anorexia Nervosa</vt:lpstr>
      <vt:lpstr>Bulimia Nervosa</vt:lpstr>
      <vt:lpstr>Medical Complications of Bulimia Nervosa</vt:lpstr>
      <vt:lpstr>Causes of Anorexia and Bulimia</vt:lpstr>
      <vt:lpstr>Sociocultural Factors</vt:lpstr>
      <vt:lpstr>Psychosocial Factors</vt:lpstr>
      <vt:lpstr>Emotional Factors</vt:lpstr>
      <vt:lpstr>Biological Factors</vt:lpstr>
      <vt:lpstr>Treatment of Eating Disorders</vt:lpstr>
      <vt:lpstr>Binge-Eating Disorder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uczecca</dc:creator>
  <cp:lastModifiedBy>Microsoft Office User</cp:lastModifiedBy>
  <cp:revision>122</cp:revision>
  <dcterms:created xsi:type="dcterms:W3CDTF">2011-09-13T01:43:51Z</dcterms:created>
  <dcterms:modified xsi:type="dcterms:W3CDTF">2020-01-30T22:34:16Z</dcterms:modified>
</cp:coreProperties>
</file>