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6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84514-4F99-4E42-A6AA-FF6E12E3C249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35D6F-8E03-9B4D-86E0-F2E621B2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8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5D6F-8E03-9B4D-86E0-F2E621B2CC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February 9,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February 9,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30" y="521651"/>
            <a:ext cx="8662140" cy="725774"/>
          </a:xfrm>
        </p:spPr>
        <p:txBody>
          <a:bodyPr/>
          <a:lstStyle/>
          <a:p>
            <a:r>
              <a:rPr lang="en-US" sz="2800" dirty="0" smtClean="0"/>
              <a:t>Persistent Complex bereavement Disorder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29" y="1247425"/>
            <a:ext cx="8820871" cy="53979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Losing a loved one is one of the most </a:t>
            </a:r>
            <a:r>
              <a:rPr lang="en-US" dirty="0" smtClean="0"/>
              <a:t>distressing and agonizing </a:t>
            </a:r>
            <a:r>
              <a:rPr lang="en-US" dirty="0"/>
              <a:t>experiences people face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people experiencing normal grief and bereavement have a period of sorrow, numbness, and even guilt and anger.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Gradually </a:t>
            </a:r>
            <a:r>
              <a:rPr lang="en-US" dirty="0"/>
              <a:t>these feelings ease, and it's possible to accept loss and move forward.</a:t>
            </a:r>
          </a:p>
          <a:p>
            <a:endParaRPr lang="en-US" dirty="0" smtClean="0"/>
          </a:p>
          <a:p>
            <a:r>
              <a:rPr lang="en-US" dirty="0" smtClean="0"/>
              <a:t>For some </a:t>
            </a:r>
            <a:r>
              <a:rPr lang="en-US" dirty="0"/>
              <a:t>feelings of loss are debilitating and don't </a:t>
            </a:r>
            <a:r>
              <a:rPr lang="en-US" dirty="0" smtClean="0"/>
              <a:t>improve </a:t>
            </a:r>
            <a:r>
              <a:rPr lang="en-US" dirty="0"/>
              <a:t>after time passes.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is known as complicated grief, sometimes called persistent complex bereavement </a:t>
            </a:r>
            <a:r>
              <a:rPr lang="en-US" dirty="0" smtClean="0"/>
              <a:t>disorder where painful emotions endure and are severe and impair daily functioning.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6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57" y="748455"/>
            <a:ext cx="8730167" cy="589691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rgbClr val="FF0000"/>
                </a:solidFill>
                <a:latin typeface="Avenir Book"/>
                <a:cs typeface="Avenir Book"/>
              </a:rPr>
              <a:t>Comorbidity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Persistent complex bereavement disorder may present in isolation, or comorbid with other conditions. The most common disorders to accompany persistent complex bereavement disorder are major depressive disorder, post-traumatic stress disorder and substance use disorders.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Post-traumatic stress disorder is more commonly diagnosed as comorbid with persistent complex bereavement disorder when the death was violent or traumatic.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9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58" y="748455"/>
            <a:ext cx="8662140" cy="5896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  <a:latin typeface="Avenir Book"/>
                <a:cs typeface="Avenir Book"/>
              </a:rPr>
              <a:t>Treatment</a:t>
            </a:r>
          </a:p>
          <a:p>
            <a:endParaRPr lang="en-US" dirty="0"/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There is no single treatment method known to cure persistent complex bereavement disorder. Medical professionals may prescribe medication, therapy or both to help sufferers manage their symptoms.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Antidepressants </a:t>
            </a:r>
            <a:r>
              <a:rPr lang="en-US" dirty="0">
                <a:latin typeface="Avenir Book"/>
                <a:cs typeface="Avenir Book"/>
              </a:rPr>
              <a:t>- specifically serotonin reuptake inhibitors - may be prescribed to help manage depressive symptoms of persistent complex bereavement disorder</a:t>
            </a:r>
            <a:r>
              <a:rPr lang="en-US" dirty="0" smtClean="0">
                <a:latin typeface="Avenir Book"/>
                <a:cs typeface="Avenir Book"/>
              </a:rPr>
              <a:t>.</a:t>
            </a: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Psychotherapy - Cognitive behavioral therapy tailored towards grief has shown some success in assisting individuals with persistent complex bereavement </a:t>
            </a:r>
            <a:r>
              <a:rPr lang="en-US" dirty="0" smtClean="0">
                <a:latin typeface="Avenir Book"/>
                <a:cs typeface="Avenir Book"/>
              </a:rPr>
              <a:t>disorder</a:t>
            </a:r>
            <a:r>
              <a:rPr lang="en-US" dirty="0">
                <a:latin typeface="Avenir Book"/>
                <a:cs typeface="Avenir Book"/>
              </a:rPr>
              <a:t>.</a:t>
            </a:r>
          </a:p>
          <a:p>
            <a:pPr algn="just">
              <a:buFont typeface="Wingdings" charset="2"/>
              <a:buChar char="§"/>
            </a:pPr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With </a:t>
            </a:r>
            <a:r>
              <a:rPr lang="en-US" dirty="0">
                <a:latin typeface="Avenir Book"/>
                <a:cs typeface="Avenir Book"/>
              </a:rPr>
              <a:t>the right treatment - often in the form of tailored therapy, sufferers of persistent complex bereavement disorder may find that their condition improves and grief symptoms </a:t>
            </a:r>
            <a:r>
              <a:rPr lang="en-US" dirty="0" smtClean="0">
                <a:latin typeface="Avenir Book"/>
                <a:cs typeface="Avenir Book"/>
              </a:rPr>
              <a:t>decrease.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7181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33" y="657733"/>
            <a:ext cx="8730168" cy="5819267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Persistent </a:t>
            </a:r>
            <a:r>
              <a:rPr lang="en-US" dirty="0">
                <a:latin typeface="Avenir Book"/>
                <a:cs typeface="Avenir Book"/>
              </a:rPr>
              <a:t>complex bereavement disorder is a DSM-5 </a:t>
            </a:r>
            <a:r>
              <a:rPr lang="en-US" dirty="0" smtClean="0">
                <a:latin typeface="Avenir Book"/>
                <a:cs typeface="Avenir Book"/>
              </a:rPr>
              <a:t>diagnosis </a:t>
            </a:r>
            <a:r>
              <a:rPr lang="en-US" dirty="0">
                <a:latin typeface="Avenir Book"/>
                <a:cs typeface="Avenir Book"/>
              </a:rPr>
              <a:t>assigned to individuals who experience an unusually disabling or prolonged response to bereavement.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Formerly known as complicated grief disorder, persistent complex bereavement disorder causes sufferers to feel extreme yearning for a deceased loved one, usually over a prolonged period. 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Feelings </a:t>
            </a:r>
            <a:r>
              <a:rPr lang="en-US" dirty="0">
                <a:latin typeface="Avenir Book"/>
                <a:cs typeface="Avenir Book"/>
              </a:rPr>
              <a:t>of longing are often accompanied by destructive thoughts and behaviors, as well as general impairment in resuming normal life.</a:t>
            </a:r>
          </a:p>
        </p:txBody>
      </p:sp>
    </p:spTree>
    <p:extLst>
      <p:ext uri="{BB962C8B-B14F-4D97-AF65-F5344CB8AC3E}">
        <p14:creationId xmlns:p14="http://schemas.microsoft.com/office/powerpoint/2010/main" val="189469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57" y="635053"/>
            <a:ext cx="8684815" cy="60329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Bereavement </a:t>
            </a:r>
            <a:r>
              <a:rPr lang="en-US" dirty="0">
                <a:latin typeface="Avenir Book"/>
                <a:cs typeface="Avenir Book"/>
              </a:rPr>
              <a:t>is the period of time spent adjusting to loss</a:t>
            </a:r>
            <a:r>
              <a:rPr lang="en-US" dirty="0" smtClean="0">
                <a:latin typeface="Avenir Book"/>
                <a:cs typeface="Avenir Book"/>
              </a:rPr>
              <a:t>.</a:t>
            </a:r>
          </a:p>
          <a:p>
            <a:pPr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During this time, bereaved individuals will generally experience varying levels of grief that may manifest in feelings of shock, numbness, sadness and/or yearning for the person who has passed. </a:t>
            </a:r>
            <a:endParaRPr lang="en-US" dirty="0" smtClean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It’s common to </a:t>
            </a:r>
            <a:r>
              <a:rPr lang="en-US" dirty="0">
                <a:latin typeface="Avenir Book"/>
                <a:cs typeface="Avenir Book"/>
              </a:rPr>
              <a:t>experience a mix of emotions, as well as fatigue, disturbed dreams, distress, agitation and even guilt during the bereavement process, before acceptance sets in. </a:t>
            </a:r>
            <a:endParaRPr lang="en-US" dirty="0" smtClean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Persistent complex bereavement disorder is characterized by unshakeable grief that does not follow the general pattern of improvement over </a:t>
            </a:r>
            <a:r>
              <a:rPr lang="en-US" dirty="0" smtClean="0">
                <a:latin typeface="Avenir Book"/>
                <a:cs typeface="Avenir Book"/>
              </a:rPr>
              <a:t>time.</a:t>
            </a:r>
          </a:p>
          <a:p>
            <a:pPr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individuals continue to experience persistent and intense emotions or </a:t>
            </a:r>
            <a:r>
              <a:rPr lang="en-US" dirty="0" smtClean="0">
                <a:latin typeface="Avenir Book"/>
                <a:cs typeface="Avenir Book"/>
              </a:rPr>
              <a:t>moods that impair </a:t>
            </a:r>
            <a:r>
              <a:rPr lang="en-US" dirty="0">
                <a:latin typeface="Avenir Book"/>
                <a:cs typeface="Avenir Book"/>
              </a:rPr>
              <a:t>major areas </a:t>
            </a:r>
            <a:r>
              <a:rPr lang="en-US" dirty="0" smtClean="0">
                <a:latin typeface="Avenir Book"/>
                <a:cs typeface="Avenir Book"/>
              </a:rPr>
              <a:t>of functioning.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94599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1" y="544331"/>
            <a:ext cx="8707491" cy="610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enir Book"/>
                <a:cs typeface="Avenir Book"/>
              </a:rPr>
              <a:t>Symptoms of Persistent Complex Bereavement Disorder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Indefinitely yearning/longing for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Preoccupation with the circumstances of the deceased’s death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Intense sorrow and/or distress that does not improve over time.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Difficulty trusting others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Depression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Detachment and/or isolation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Difficulty pursuing interests or activities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A desire to join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Persistent feelings of loneliness or emptiness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Impairment in social, occupational or other areas of </a:t>
            </a:r>
            <a:r>
              <a:rPr lang="en-US" dirty="0" smtClean="0">
                <a:latin typeface="Avenir Book"/>
                <a:cs typeface="Avenir Book"/>
              </a:rPr>
              <a:t>life.</a:t>
            </a:r>
            <a:endParaRPr lang="en-US" dirty="0">
              <a:latin typeface="Avenir Book"/>
              <a:cs typeface="Avenir Book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1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331"/>
            <a:ext cx="8229600" cy="59326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enir Book"/>
                <a:cs typeface="Avenir Book"/>
              </a:rPr>
              <a:t>Normal Grief Vs. Complex Bereavement Disorder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About </a:t>
            </a:r>
            <a:r>
              <a:rPr lang="en-US" dirty="0">
                <a:latin typeface="Avenir Book"/>
                <a:cs typeface="Avenir Book"/>
              </a:rPr>
              <a:t>10 to 12 percent of bereaved individuals experience a syndrome of grief that does not resolve naturally and persists for an indefinite period with varying degrees of incapacitation. </a:t>
            </a:r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This </a:t>
            </a:r>
            <a:r>
              <a:rPr lang="en-US" dirty="0">
                <a:latin typeface="Avenir Book"/>
                <a:cs typeface="Avenir Book"/>
              </a:rPr>
              <a:t>has been labeled complicated or prolonged grief disorder and can have adverse long-term health </a:t>
            </a:r>
            <a:r>
              <a:rPr lang="en-US" dirty="0" smtClean="0">
                <a:latin typeface="Avenir Book"/>
                <a:cs typeface="Avenir Book"/>
              </a:rPr>
              <a:t>effects.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Normal grief differs from the complicated or prolonged grief disorder in that normal </a:t>
            </a:r>
            <a:r>
              <a:rPr lang="en-US" dirty="0" smtClean="0">
                <a:latin typeface="Avenir Book"/>
                <a:cs typeface="Avenir Book"/>
              </a:rPr>
              <a:t>bereavement </a:t>
            </a:r>
            <a:r>
              <a:rPr lang="en-US" dirty="0">
                <a:latin typeface="Avenir Book"/>
                <a:cs typeface="Avenir Book"/>
              </a:rPr>
              <a:t>is not persistent, not as intense, is not disabling or life-altering and is not experienced as a severe threat by the bereaved individual. </a:t>
            </a:r>
          </a:p>
        </p:txBody>
      </p:sp>
    </p:spTree>
    <p:extLst>
      <p:ext uri="{BB962C8B-B14F-4D97-AF65-F5344CB8AC3E}">
        <p14:creationId xmlns:p14="http://schemas.microsoft.com/office/powerpoint/2010/main" val="257354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2" y="567011"/>
            <a:ext cx="8684816" cy="612372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Individuals with persistent complex bereavement disorder, or complex or prolonged grief disorder, are incapacitated by grief and focused on the loss to the exclusion of other interests and concerns. </a:t>
            </a:r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There </a:t>
            </a:r>
            <a:r>
              <a:rPr lang="en-US" dirty="0">
                <a:latin typeface="Avenir Book"/>
                <a:cs typeface="Avenir Book"/>
              </a:rPr>
              <a:t>is rumination about the death and longing for reunion with the deceased, identity confusion, inability to accept the loss, </a:t>
            </a:r>
            <a:r>
              <a:rPr lang="en-US" dirty="0" err="1">
                <a:latin typeface="Avenir Book"/>
                <a:cs typeface="Avenir Book"/>
              </a:rPr>
              <a:t>anhedonia</a:t>
            </a:r>
            <a:r>
              <a:rPr lang="en-US" dirty="0">
                <a:latin typeface="Avenir Book"/>
                <a:cs typeface="Avenir Book"/>
              </a:rPr>
              <a:t>, bitterness, difficulty trusting others and a feeling of being “stuck” in the grieving process</a:t>
            </a:r>
            <a:r>
              <a:rPr lang="en-US" dirty="0" smtClean="0">
                <a:latin typeface="Avenir Book"/>
                <a:cs typeface="Avenir Book"/>
              </a:rPr>
              <a:t>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These </a:t>
            </a:r>
            <a:r>
              <a:rPr lang="en-US" dirty="0">
                <a:latin typeface="Avenir Book"/>
                <a:cs typeface="Avenir Book"/>
              </a:rPr>
              <a:t>are present every day, cause distress or functional impairment and persist for more than 6 months after bereavement. </a:t>
            </a:r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The individual reports a </a:t>
            </a:r>
            <a:r>
              <a:rPr lang="en-US" dirty="0">
                <a:latin typeface="Avenir Book"/>
                <a:cs typeface="Avenir Book"/>
              </a:rPr>
              <a:t>loss of self-worth and sense of self, </a:t>
            </a:r>
            <a:r>
              <a:rPr lang="en-US" dirty="0" smtClean="0">
                <a:latin typeface="Avenir Book"/>
                <a:cs typeface="Avenir Book"/>
              </a:rPr>
              <a:t>feels </a:t>
            </a:r>
            <a:r>
              <a:rPr lang="en-US" dirty="0">
                <a:latin typeface="Avenir Book"/>
                <a:cs typeface="Avenir Book"/>
              </a:rPr>
              <a:t>emotionally disconnected from others and </a:t>
            </a:r>
            <a:r>
              <a:rPr lang="en-US" dirty="0" smtClean="0">
                <a:latin typeface="Avenir Book"/>
                <a:cs typeface="Avenir Book"/>
              </a:rPr>
              <a:t>does </a:t>
            </a:r>
            <a:r>
              <a:rPr lang="en-US" dirty="0">
                <a:latin typeface="Avenir Book"/>
                <a:cs typeface="Avenir Book"/>
              </a:rPr>
              <a:t>not wish to move on from bereavement, sometimes feeling that to do so would represent a betrayal of the deceased</a:t>
            </a:r>
          </a:p>
          <a:p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33" y="544331"/>
            <a:ext cx="8662140" cy="6313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venir Book"/>
                <a:cs typeface="Avenir Book"/>
              </a:rPr>
              <a:t>Diagnostic Criteria for Persistent Complex Bereavement Disorder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A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number of diagnostic criteria have been suggested by a consortium of mental health practitioners from around the world. </a:t>
            </a:r>
            <a:endParaRPr lang="en-US" dirty="0" smtClean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Avenir Book"/>
                <a:cs typeface="Avenir Book"/>
              </a:rPr>
              <a:t>These </a:t>
            </a:r>
            <a:r>
              <a:rPr lang="en-US" dirty="0">
                <a:latin typeface="Avenir Book"/>
                <a:cs typeface="Avenir Book"/>
              </a:rPr>
              <a:t>are, broadly: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The patient experienced the death of a loved one at least six months previously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At least one of the following symptoms has been present longer than expected, taking into account the person’s social or cultural environment:</a:t>
            </a:r>
          </a:p>
          <a:p>
            <a:pPr algn="just"/>
            <a:endParaRPr lang="en-US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Intense </a:t>
            </a:r>
            <a:r>
              <a:rPr lang="en-US" dirty="0">
                <a:latin typeface="Avenir Book"/>
                <a:cs typeface="Avenir Book"/>
              </a:rPr>
              <a:t>and persistent yearning for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Frequent preoccupation with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Intense feelings of emptiness or loneliness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Recurrent thoughts that life is meaningless or unfair without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A frequent urge to join the deceased in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82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09" y="567011"/>
            <a:ext cx="8639464" cy="6101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At least two of the following symptoms have been recorded for at least one month</a:t>
            </a:r>
            <a:r>
              <a:rPr lang="en-US" dirty="0" smtClean="0">
                <a:latin typeface="Avenir Book"/>
                <a:cs typeface="Avenir Book"/>
              </a:rPr>
              <a:t>: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Feeling shocked, stunned or numb since a loved one’s death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Feelings of disbelief or inability to accept the loss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Rumination about the circumstances or consequences of the death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Anger or bitterness about the death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Experiencing pain that the deceased suffered, or hearing/seeing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Trouble trusting or caring about others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Intense reactions to memories or reminders of the deceased</a:t>
            </a: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Avoidance of reminders of the deceased, or the opposite - seeking out reminders to feel close to the deceased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5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53"/>
            <a:ext cx="8229600" cy="605567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300" dirty="0">
                <a:solidFill>
                  <a:srgbClr val="FF0000"/>
                </a:solidFill>
                <a:latin typeface="Avenir Book"/>
                <a:cs typeface="Avenir Book"/>
              </a:rPr>
              <a:t>Differential </a:t>
            </a:r>
            <a:r>
              <a:rPr lang="en-US" sz="3300" dirty="0" smtClean="0">
                <a:solidFill>
                  <a:srgbClr val="FF0000"/>
                </a:solidFill>
                <a:latin typeface="Avenir Book"/>
                <a:cs typeface="Avenir Book"/>
              </a:rPr>
              <a:t>Diagnosis</a:t>
            </a:r>
            <a:endParaRPr lang="en-US" sz="3300" dirty="0">
              <a:solidFill>
                <a:srgbClr val="FF0000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Some of the symptoms associated with persistent complex bereavement disorder are also characteristic of other conditions, namely: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Normal grief - Both normal grief and persistent complex bereavement disorder may cause similar symptoms. Persistent complex bereavement disorder usually lasts </a:t>
            </a:r>
            <a:r>
              <a:rPr lang="en-US" dirty="0" smtClean="0">
                <a:latin typeface="Avenir Book"/>
                <a:cs typeface="Avenir Book"/>
              </a:rPr>
              <a:t>longer; interfering </a:t>
            </a:r>
            <a:r>
              <a:rPr lang="en-US" dirty="0">
                <a:latin typeface="Avenir Book"/>
                <a:cs typeface="Avenir Book"/>
              </a:rPr>
              <a:t>with the sufferer’s functioning long after the death.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Depressive disorder - Persistent complex bereavement disorder shares features like sadness with major or persistent depressive disorder but this depressed mood is characterized by a focus on the loss.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 Book"/>
                <a:cs typeface="Avenir Book"/>
              </a:rPr>
              <a:t>Post-traumatic stress disorder - Individuals with post-traumatic stress disorder may suffer intrusive thoughts about a traumatic event, while those with persistent complex bereavement disorder may suffer thoughts about the deceased or the circumstances of their death.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06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1324</TotalTime>
  <Words>1101</Words>
  <Application>Microsoft Macintosh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Persistent Complex bereavement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Levy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Complex bereavement Disorder</dc:title>
  <dc:creator>Elijah Levy</dc:creator>
  <cp:lastModifiedBy>Elijah Levy</cp:lastModifiedBy>
  <cp:revision>9</cp:revision>
  <dcterms:created xsi:type="dcterms:W3CDTF">2019-02-09T23:23:53Z</dcterms:created>
  <dcterms:modified xsi:type="dcterms:W3CDTF">2019-02-10T21:28:24Z</dcterms:modified>
</cp:coreProperties>
</file>