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 id="2147484110" r:id="rId2"/>
  </p:sldMasterIdLst>
  <p:notesMasterIdLst>
    <p:notesMasterId r:id="rId16"/>
  </p:notesMasterIdLst>
  <p:sldIdLst>
    <p:sldId id="317" r:id="rId3"/>
    <p:sldId id="280" r:id="rId4"/>
    <p:sldId id="308" r:id="rId5"/>
    <p:sldId id="309" r:id="rId6"/>
    <p:sldId id="310" r:id="rId7"/>
    <p:sldId id="311" r:id="rId8"/>
    <p:sldId id="283" r:id="rId9"/>
    <p:sldId id="284" r:id="rId10"/>
    <p:sldId id="313" r:id="rId11"/>
    <p:sldId id="307" r:id="rId12"/>
    <p:sldId id="290" r:id="rId13"/>
    <p:sldId id="314" r:id="rId14"/>
    <p:sldId id="316" r:id="rId1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initials="NJA" lastIdx="3" clrIdx="0"/>
  <p:cmAuthor id="1" name="Trisha Bellas" initials="T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43" autoAdjust="0"/>
    <p:restoredTop sz="90941" autoAdjust="0"/>
  </p:normalViewPr>
  <p:slideViewPr>
    <p:cSldViewPr>
      <p:cViewPr varScale="1">
        <p:scale>
          <a:sx n="112" d="100"/>
          <a:sy n="112" d="100"/>
        </p:scale>
        <p:origin x="424" y="184"/>
      </p:cViewPr>
      <p:guideLst>
        <p:guide orient="horz" pos="2160"/>
        <p:guide pos="2880"/>
      </p:guideLst>
    </p:cSldViewPr>
  </p:slideViewPr>
  <p:outlineViewPr>
    <p:cViewPr>
      <p:scale>
        <a:sx n="33" d="100"/>
        <a:sy n="33" d="100"/>
      </p:scale>
      <p:origin x="0" y="265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fld id="{52900612-D2B0-4AB0-BB81-E7FE2B5B5230}" type="datetime1">
              <a:rPr lang="en-US" altLang="en-US"/>
              <a:pPr>
                <a:defRPr/>
              </a:pPr>
              <a:t>1/4/20</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5BBD90AF-5326-4757-B956-789A0FB70634}" type="slidenum">
              <a:rPr lang="en-US" altLang="en-US"/>
              <a:pPr>
                <a:defRPr/>
              </a:pPr>
              <a:t>‹#›</a:t>
            </a:fld>
            <a:endParaRPr lang="en-US" altLang="en-US" dirty="0"/>
          </a:p>
        </p:txBody>
      </p:sp>
    </p:spTree>
    <p:extLst>
      <p:ext uri="{BB962C8B-B14F-4D97-AF65-F5344CB8AC3E}">
        <p14:creationId xmlns:p14="http://schemas.microsoft.com/office/powerpoint/2010/main" val="41008377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1193FB-4915-4C39-8E8B-C80333724C89}" type="slidenum">
              <a:rPr lang="en-US" altLang="en-US" smtClean="0"/>
              <a:pPr>
                <a:spcBef>
                  <a:spcPct val="0"/>
                </a:spcBef>
              </a:pPr>
              <a:t>2</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D90AF-5326-4757-B956-789A0FB70634}" type="slidenum">
              <a:rPr lang="en-US" altLang="en-US" smtClean="0"/>
              <a:pPr>
                <a:defRPr/>
              </a:pPr>
              <a:t>6</a:t>
            </a:fld>
            <a:endParaRPr lang="en-US" altLang="en-US" dirty="0"/>
          </a:p>
        </p:txBody>
      </p:sp>
    </p:spTree>
    <p:extLst>
      <p:ext uri="{BB962C8B-B14F-4D97-AF65-F5344CB8AC3E}">
        <p14:creationId xmlns:p14="http://schemas.microsoft.com/office/powerpoint/2010/main" val="411633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BFC732-A0F9-4DF2-9072-25595C76EFDC}" type="slidenum">
              <a:rPr lang="en-US" altLang="en-US" smtClean="0"/>
              <a:pPr>
                <a:spcBef>
                  <a:spcPct val="0"/>
                </a:spcBef>
              </a:pPr>
              <a:t>7</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717C01-9D3A-44A3-9B67-2BF998BD4D06}" type="slidenum">
              <a:rPr lang="en-US" altLang="en-US" smtClean="0"/>
              <a:pPr>
                <a:spcBef>
                  <a:spcPct val="0"/>
                </a:spcBef>
              </a:pPr>
              <a:t>8</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Watch the </a:t>
            </a:r>
            <a:r>
              <a:rPr lang="en-US" altLang="en-US" i="1" dirty="0">
                <a:ea typeface="ＭＳ Ｐゴシック" panose="020B0600070205080204" pitchFamily="34" charset="-128"/>
              </a:rPr>
              <a:t>video Bonnie: Post Traumatic Stress Disorder </a:t>
            </a:r>
            <a:r>
              <a:rPr lang="en-US" altLang="en-US" dirty="0">
                <a:ea typeface="ＭＳ Ｐゴシック" panose="020B0600070205080204" pitchFamily="34" charset="-128"/>
              </a:rPr>
              <a:t>(3:31), to learn more about PTSD and how it affected every aspect of daily living for Bonnie, including sleep deprivation, extreme fear, agoraphobia, and severed social relations. </a:t>
            </a:r>
            <a:br>
              <a:rPr lang="en-US" altLang="en-US" dirty="0">
                <a:ea typeface="ＭＳ Ｐゴシック" panose="020B0600070205080204" pitchFamily="34" charset="-128"/>
              </a:rPr>
            </a:br>
            <a:r>
              <a:rPr lang="en-US" altLang="en-US" dirty="0">
                <a:ea typeface="ＭＳ Ｐゴシック" panose="020B0600070205080204" pitchFamily="34" charset="-128"/>
              </a:rPr>
              <a:t>https://mediaplayer.pearsoncmg.com/assets/mypsychlab-DSM_In_Context-Bonnie_Post_Traumatic_Stress_Disorder_edit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49D27F-5DAC-4B2E-A4E3-E7DF72BD87CE}" type="slidenum">
              <a:rPr lang="en-US" altLang="en-US" smtClean="0"/>
              <a:pPr/>
              <a:t>9</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69E31-C8BF-4470-9FEB-82A210162B3E}" type="slidenum">
              <a:rPr lang="en-US" altLang="en-US" smtClean="0"/>
              <a:pPr>
                <a:spcBef>
                  <a:spcPct val="0"/>
                </a:spcBef>
              </a:pPr>
              <a:t>11</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baseline="0">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19" name="Shape 1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baseline="0">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20" name="Shape 2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1" name="Shape 2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baseline="0">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Shape 2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1" name="Shape 23"/>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2" name="Shape 24"/>
          <p:cNvSpPr txBox="1">
            <a:spLocks noGrp="1"/>
          </p:cNvSpPr>
          <p:nvPr>
            <p:ph type="sldNum" idx="12"/>
          </p:nvPr>
        </p:nvSpPr>
        <p:spPr/>
        <p:txBody>
          <a:bodyPr>
            <a:noAutofit/>
          </a:bodyPr>
          <a:lstStyle>
            <a:lvl1pPr>
              <a:defRPr/>
            </a:lvl1pPr>
          </a:lstStyle>
          <a:p>
            <a:pPr>
              <a:defRPr/>
            </a:pPr>
            <a:fld id="{DF221029-8925-46EB-922B-771DF26A9705}" type="slidenum">
              <a:rPr lang="en-US" altLang="en-US"/>
              <a:pPr>
                <a:defRPr/>
              </a:pPr>
              <a:t>‹#›</a:t>
            </a:fld>
            <a:endParaRPr lang="en-US" altLang="en-US" dirty="0"/>
          </a:p>
        </p:txBody>
      </p:sp>
      <p:sp>
        <p:nvSpPr>
          <p:cNvPr id="1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63353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85"/>
        <p:cNvGrpSpPr/>
        <p:nvPr/>
      </p:nvGrpSpPr>
      <p:grpSpPr>
        <a:xfrm>
          <a:off x="0" y="0"/>
          <a:ext cx="0" cy="0"/>
          <a:chOff x="0" y="0"/>
          <a:chExt cx="0" cy="0"/>
        </a:xfrm>
      </p:grpSpPr>
      <p:sp>
        <p:nvSpPr>
          <p:cNvPr id="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6" name="Shape 86"/>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Shape 8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88"/>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9"/>
          <p:cNvSpPr txBox="1">
            <a:spLocks noGrp="1"/>
          </p:cNvSpPr>
          <p:nvPr>
            <p:ph type="sldNum" idx="12"/>
          </p:nvPr>
        </p:nvSpPr>
        <p:spPr/>
        <p:txBody>
          <a:bodyPr>
            <a:noAutofit/>
          </a:bodyPr>
          <a:lstStyle>
            <a:lvl1pPr>
              <a:defRPr/>
            </a:lvl1pPr>
          </a:lstStyle>
          <a:p>
            <a:pPr>
              <a:defRPr/>
            </a:pPr>
            <a:fld id="{C961357E-75C4-4C91-A07E-CCF6E048B25A}" type="slidenum">
              <a:rPr lang="en-US" altLang="en-US"/>
              <a:pPr>
                <a:defRPr/>
              </a:pPr>
              <a:t>‹#›</a:t>
            </a:fld>
            <a:endParaRPr lang="en-US" altLang="en-US" dirty="0"/>
          </a:p>
        </p:txBody>
      </p:sp>
    </p:spTree>
    <p:extLst>
      <p:ext uri="{BB962C8B-B14F-4D97-AF65-F5344CB8AC3E}">
        <p14:creationId xmlns:p14="http://schemas.microsoft.com/office/powerpoint/2010/main" val="190096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pPr>
              <a:defRPr/>
            </a:pPr>
            <a:fld id="{915DA054-D466-4985-BD36-9A194CA3EF29}" type="slidenum">
              <a:rPr lang="en-US" altLang="en-US" smtClean="0"/>
              <a:pPr>
                <a:defRPr/>
              </a:pPr>
              <a:t>‹#›</a:t>
            </a:fld>
            <a:endParaRPr lang="en-US" alt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FB191555-5439-7748-9D47-173BE26F31CD}"/>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56215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A85D3C5-8527-4060-A23D-CB1349D3388D}" type="slidenum">
              <a:rPr lang="en-US" altLang="en-US" smtClean="0"/>
              <a:pPr>
                <a:defRPr/>
              </a:pPr>
              <a:t>‹#›</a:t>
            </a:fld>
            <a:endParaRPr lang="en-US" alt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21F9CD79-74F5-E744-8AAC-62337F802724}"/>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44772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4D92AB-1DF0-401C-8AA9-5A16B28CC5BF}" type="slidenum">
              <a:rPr lang="en-US" altLang="en-US" smtClean="0"/>
              <a:pPr>
                <a:defRPr/>
              </a:pPr>
              <a:t>‹#›</a:t>
            </a:fld>
            <a:endParaRPr lang="en-US" alt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55688C3C-7473-7241-AE7A-7551BD8D7475}"/>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4195041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66648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4116620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961357E-75C4-4C91-A07E-CCF6E048B25A}" type="slidenum">
              <a:rPr lang="en-US" altLang="en-US" smtClean="0"/>
              <a:pPr>
                <a:defRPr/>
              </a:pPr>
              <a:t>‹#›</a:t>
            </a:fld>
            <a:endParaRPr lang="en-US" altLang="en-US" dirty="0"/>
          </a:p>
        </p:txBody>
      </p:sp>
      <p:sp>
        <p:nvSpPr>
          <p:cNvPr id="7" name="Shape 16">
            <a:extLst>
              <a:ext uri="{FF2B5EF4-FFF2-40B4-BE49-F238E27FC236}">
                <a16:creationId xmlns:a16="http://schemas.microsoft.com/office/drawing/2014/main" id="{F9F76EDA-7DB9-6B4F-A55F-F8079369F426}"/>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396550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FB44AF8-B4D2-4C60-85CD-0EA7721CD991}" type="slidenum">
              <a:rPr lang="en-US" altLang="en-US" smtClean="0"/>
              <a:pPr>
                <a:defRPr/>
              </a:pPr>
              <a:t>‹#›</a:t>
            </a:fld>
            <a:endParaRPr lang="en-US" altLang="en-US" dirty="0"/>
          </a:p>
        </p:txBody>
      </p:sp>
      <p:sp>
        <p:nvSpPr>
          <p:cNvPr id="5" name="Shape 16">
            <a:extLst>
              <a:ext uri="{FF2B5EF4-FFF2-40B4-BE49-F238E27FC236}">
                <a16:creationId xmlns:a16="http://schemas.microsoft.com/office/drawing/2014/main" id="{6B7DCCBE-BA95-4746-A14F-BBFA69CB497C}"/>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6165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076271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ltLang="en-US" dirty="0"/>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0288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30"/>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1" name="Shape 31"/>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2" name="Shape 32"/>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3"/>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34"/>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35"/>
          <p:cNvSpPr txBox="1">
            <a:spLocks noGrp="1"/>
          </p:cNvSpPr>
          <p:nvPr>
            <p:ph type="sldNum" idx="12"/>
          </p:nvPr>
        </p:nvSpPr>
        <p:spPr/>
        <p:txBody>
          <a:bodyPr>
            <a:noAutofit/>
          </a:bodyPr>
          <a:lstStyle>
            <a:lvl1pPr>
              <a:defRPr/>
            </a:lvl1pPr>
          </a:lstStyle>
          <a:p>
            <a:pPr>
              <a:defRPr/>
            </a:pPr>
            <a:fld id="{A39C6E37-C415-41AD-BFA6-AA9E9F9C71B9}" type="slidenum">
              <a:rPr lang="en-US" altLang="en-US"/>
              <a:pPr>
                <a:defRPr/>
              </a:pPr>
              <a:t>‹#›</a:t>
            </a:fld>
            <a:endParaRPr lang="en-US" altLang="en-US" dirty="0"/>
          </a:p>
        </p:txBody>
      </p:sp>
    </p:spTree>
    <p:extLst>
      <p:ext uri="{BB962C8B-B14F-4D97-AF65-F5344CB8AC3E}">
        <p14:creationId xmlns:p14="http://schemas.microsoft.com/office/powerpoint/2010/main" val="20581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90483685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989430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2707353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416205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36"/>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7" name="Shape 37"/>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8" name="Shape 38"/>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9"/>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40"/>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1"/>
          <p:cNvSpPr txBox="1">
            <a:spLocks noGrp="1"/>
          </p:cNvSpPr>
          <p:nvPr>
            <p:ph type="sldNum" idx="12"/>
          </p:nvPr>
        </p:nvSpPr>
        <p:spPr/>
        <p:txBody>
          <a:bodyPr>
            <a:noAutofit/>
          </a:bodyPr>
          <a:lstStyle>
            <a:lvl1pPr>
              <a:defRPr/>
            </a:lvl1pPr>
          </a:lstStyle>
          <a:p>
            <a:pPr>
              <a:defRPr/>
            </a:pPr>
            <a:fld id="{FA85D3C5-8527-4060-A23D-CB1349D3388D}" type="slidenum">
              <a:rPr lang="en-US" altLang="en-US"/>
              <a:pPr>
                <a:defRPr/>
              </a:pPr>
              <a:t>‹#›</a:t>
            </a:fld>
            <a:endParaRPr lang="en-US" altLang="en-US" dirty="0"/>
          </a:p>
        </p:txBody>
      </p:sp>
    </p:spTree>
    <p:extLst>
      <p:ext uri="{BB962C8B-B14F-4D97-AF65-F5344CB8AC3E}">
        <p14:creationId xmlns:p14="http://schemas.microsoft.com/office/powerpoint/2010/main" val="179092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42"/>
        <p:cNvGrpSpPr/>
        <p:nvPr/>
      </p:nvGrpSpPr>
      <p:grpSpPr>
        <a:xfrm>
          <a:off x="0" y="0"/>
          <a:ext cx="0" cy="0"/>
          <a:chOff x="0" y="0"/>
          <a:chExt cx="0" cy="0"/>
        </a:xfrm>
      </p:grpSpPr>
      <p:sp>
        <p:nvSpPr>
          <p:cNvPr id="4" name="Shape 43"/>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dirty="0">
              <a:solidFill>
                <a:srgbClr val="FFFFFF"/>
              </a:solidFill>
              <a:cs typeface="Arial" panose="020B0604020202020204" pitchFamily="34" charset="0"/>
              <a:sym typeface="Arial" panose="020B0604020202020204" pitchFamily="34" charset="0"/>
            </a:endParaRPr>
          </a:p>
        </p:txBody>
      </p:sp>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44" name="Shape 44"/>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a:p>
        </p:txBody>
      </p:sp>
      <p:sp>
        <p:nvSpPr>
          <p:cNvPr id="6" name="Shape 4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48"/>
          <p:cNvSpPr txBox="1">
            <a:spLocks noGrp="1"/>
          </p:cNvSpPr>
          <p:nvPr>
            <p:ph type="sldNum" idx="12"/>
          </p:nvPr>
        </p:nvSpPr>
        <p:spPr/>
        <p:txBody>
          <a:bodyPr>
            <a:noAutofit/>
          </a:bodyPr>
          <a:lstStyle>
            <a:lvl1pPr>
              <a:defRPr/>
            </a:lvl1pPr>
          </a:lstStyle>
          <a:p>
            <a:pPr>
              <a:defRPr/>
            </a:pPr>
            <a:fld id="{915DA054-D466-4985-BD36-9A194CA3EF29}" type="slidenum">
              <a:rPr lang="en-US" altLang="en-US"/>
              <a:pPr>
                <a:defRPr/>
              </a:pPr>
              <a:t>‹#›</a:t>
            </a:fld>
            <a:endParaRPr lang="en-US" altLang="en-US" dirty="0"/>
          </a:p>
        </p:txBody>
      </p:sp>
    </p:spTree>
    <p:extLst>
      <p:ext uri="{BB962C8B-B14F-4D97-AF65-F5344CB8AC3E}">
        <p14:creationId xmlns:p14="http://schemas.microsoft.com/office/powerpoint/2010/main" val="63263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51"/>
        <p:cNvGrpSpPr/>
        <p:nvPr/>
      </p:nvGrpSpPr>
      <p:grpSpPr>
        <a:xfrm>
          <a:off x="0" y="0"/>
          <a:ext cx="0" cy="0"/>
          <a:chOff x="0" y="0"/>
          <a:chExt cx="0" cy="0"/>
        </a:xfrm>
      </p:grpSpPr>
      <p:sp>
        <p:nvSpPr>
          <p:cNvPr id="2"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 name="Shape 5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4" name="Shape 53"/>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54"/>
          <p:cNvSpPr txBox="1">
            <a:spLocks noGrp="1"/>
          </p:cNvSpPr>
          <p:nvPr>
            <p:ph type="sldNum" idx="12"/>
          </p:nvPr>
        </p:nvSpPr>
        <p:spPr/>
        <p:txBody>
          <a:bodyPr>
            <a:noAutofit/>
          </a:bodyPr>
          <a:lstStyle>
            <a:lvl1pPr>
              <a:defRPr>
                <a:solidFill>
                  <a:schemeClr val="tx1"/>
                </a:solidFill>
              </a:defRPr>
            </a:lvl1pPr>
          </a:lstStyle>
          <a:p>
            <a:pPr>
              <a:defRPr/>
            </a:pPr>
            <a:fld id="{DFB44AF8-B4D2-4C60-85CD-0EA7721CD991}" type="slidenum">
              <a:rPr lang="en-US" altLang="en-US"/>
              <a:pPr>
                <a:defRPr/>
              </a:pPr>
              <a:t>‹#›</a:t>
            </a:fld>
            <a:endParaRPr lang="en-US" altLang="en-US" dirty="0"/>
          </a:p>
        </p:txBody>
      </p:sp>
    </p:spTree>
    <p:extLst>
      <p:ext uri="{BB962C8B-B14F-4D97-AF65-F5344CB8AC3E}">
        <p14:creationId xmlns:p14="http://schemas.microsoft.com/office/powerpoint/2010/main" val="20989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57"/>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58" name="Shape 5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 name="Shape 61"/>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2"/>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63"/>
          <p:cNvSpPr txBox="1">
            <a:spLocks noGrp="1"/>
          </p:cNvSpPr>
          <p:nvPr>
            <p:ph type="sldNum" idx="12"/>
          </p:nvPr>
        </p:nvSpPr>
        <p:spPr/>
        <p:txBody>
          <a:bodyPr>
            <a:noAutofit/>
          </a:bodyPr>
          <a:lstStyle>
            <a:lvl1pPr>
              <a:defRPr/>
            </a:lvl1pPr>
          </a:lstStyle>
          <a:p>
            <a:pPr>
              <a:defRPr/>
            </a:pPr>
            <a:fld id="{07D6B18D-3ECE-48EB-99F9-CA869AA4A6A5}" type="slidenum">
              <a:rPr lang="en-US" altLang="en-US"/>
              <a:pPr>
                <a:defRPr/>
              </a:pPr>
              <a:t>‹#›</a:t>
            </a:fld>
            <a:endParaRPr lang="en-US" altLang="en-US" dirty="0"/>
          </a:p>
        </p:txBody>
      </p:sp>
    </p:spTree>
    <p:extLst>
      <p:ext uri="{BB962C8B-B14F-4D97-AF65-F5344CB8AC3E}">
        <p14:creationId xmlns:p14="http://schemas.microsoft.com/office/powerpoint/2010/main" val="166133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361840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20599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79"/>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0" name="Shape 80"/>
          <p:cNvSpPr txBox="1">
            <a:spLocks noGrp="1"/>
          </p:cNvSpPr>
          <p:nvPr>
            <p:ph type="title"/>
          </p:nvPr>
        </p:nvSpPr>
        <p:spPr>
          <a:xfrm>
            <a:off x="685800" y="1447800"/>
            <a:ext cx="7772400" cy="2152651"/>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1" name="Shape 81"/>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5" name="Shape 8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3"/>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84"/>
          <p:cNvSpPr txBox="1">
            <a:spLocks noGrp="1"/>
          </p:cNvSpPr>
          <p:nvPr>
            <p:ph type="sldNum" idx="12"/>
          </p:nvPr>
        </p:nvSpPr>
        <p:spPr/>
        <p:txBody>
          <a:bodyPr>
            <a:noAutofit/>
          </a:bodyPr>
          <a:lstStyle>
            <a:lvl1pPr>
              <a:defRPr/>
            </a:lvl1pPr>
          </a:lstStyle>
          <a:p>
            <a:pPr>
              <a:defRPr/>
            </a:pPr>
            <a:fld id="{274D92AB-1DF0-401C-8AA9-5A16B28CC5BF}" type="slidenum">
              <a:rPr lang="en-US" altLang="en-US"/>
              <a:pPr>
                <a:defRPr/>
              </a:pPr>
              <a:t>‹#›</a:t>
            </a:fld>
            <a:endParaRPr lang="en-US" altLang="en-US" dirty="0"/>
          </a:p>
        </p:txBody>
      </p:sp>
    </p:spTree>
    <p:extLst>
      <p:ext uri="{BB962C8B-B14F-4D97-AF65-F5344CB8AC3E}">
        <p14:creationId xmlns:p14="http://schemas.microsoft.com/office/powerpoint/2010/main" val="5368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12"/>
          <p:cNvSpPr txBox="1">
            <a:spLocks noGrp="1"/>
          </p:cNvSpPr>
          <p:nvPr>
            <p:ph type="ftr" idx="11"/>
          </p:nvPr>
        </p:nvSpPr>
        <p:spPr bwMode="auto">
          <a:xfrm>
            <a:off x="93663" y="6172200"/>
            <a:ext cx="85963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eaLnBrk="1" hangingPunct="1">
              <a:defRPr sz="1100">
                <a:solidFill>
                  <a:srgbClr val="000000"/>
                </a:solidFill>
                <a:cs typeface="Arial" panose="020B0604020202020204" pitchFamily="34" charset="0"/>
                <a:sym typeface="Arial" panose="020B0604020202020204" pitchFamily="34" charset="0"/>
              </a:defRPr>
            </a:lvl1pPr>
          </a:lstStyle>
          <a:p>
            <a:pPr>
              <a:defRPr/>
            </a:pPr>
            <a:endParaRPr lang="en-US" altLang="en-US" dirty="0"/>
          </a:p>
        </p:txBody>
      </p:sp>
      <p:sp>
        <p:nvSpPr>
          <p:cNvPr id="1029" name="Shape 13"/>
          <p:cNvSpPr txBox="1">
            <a:spLocks noGrp="1"/>
          </p:cNvSpPr>
          <p:nvPr>
            <p:ph type="dt" idx="10"/>
          </p:nvPr>
        </p:nvSpPr>
        <p:spPr bwMode="auto">
          <a:xfrm>
            <a:off x="6335713" y="112713"/>
            <a:ext cx="2133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900">
                <a:solidFill>
                  <a:srgbClr val="FFFFFF"/>
                </a:solidFill>
                <a:cs typeface="Arial" panose="020B0604020202020204" pitchFamily="34" charset="0"/>
                <a:sym typeface="Arial" panose="020B0604020202020204" pitchFamily="34" charset="0"/>
              </a:defRPr>
            </a:lvl1pPr>
          </a:lstStyle>
          <a:p>
            <a:pPr>
              <a:defRPr/>
            </a:pPr>
            <a:endParaRPr lang="en-US" altLang="en-US" dirty="0"/>
          </a:p>
        </p:txBody>
      </p:sp>
      <p:sp>
        <p:nvSpPr>
          <p:cNvPr id="1030" name="Shape 14"/>
          <p:cNvSpPr txBox="1">
            <a:spLocks noGrp="1"/>
          </p:cNvSpPr>
          <p:nvPr>
            <p:ph type="sldNum" idx="12"/>
          </p:nvPr>
        </p:nvSpPr>
        <p:spPr bwMode="auto">
          <a:xfrm>
            <a:off x="8469313" y="112713"/>
            <a:ext cx="5524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900">
                <a:solidFill>
                  <a:srgbClr val="FFFFFF"/>
                </a:solidFill>
                <a:cs typeface="Arial" panose="020B0604020202020204" pitchFamily="34" charset="0"/>
                <a:sym typeface="Arial" panose="020B0604020202020204" pitchFamily="34" charset="0"/>
              </a:defRPr>
            </a:lvl1pPr>
          </a:lstStyle>
          <a:p>
            <a:pPr>
              <a:defRPr/>
            </a:pPr>
            <a:fld id="{4ED2962C-B055-4F53-9120-234E207D7D01}" type="slidenum">
              <a:rPr lang="en-US" altLang="en-US"/>
              <a:pPr>
                <a:defRPr/>
              </a:pPr>
              <a:t>‹#›</a:t>
            </a:fld>
            <a:endParaRPr lang="en-US" altLang="en-US" dirty="0"/>
          </a:p>
        </p:txBody>
      </p:sp>
      <p:pic>
        <p:nvPicPr>
          <p:cNvPr id="1031" name="Shape 15" descr="Pearson Logo"/>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25" y="643413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hf sldNum="0" hdr="0" ftr="0" dt="0"/>
  <p:txStyles>
    <p:titleStyle>
      <a:defPPr marR="0" lvl="0" algn="l" rtl="0">
        <a:lnSpc>
          <a:spcPct val="100000"/>
        </a:lnSpc>
        <a:spcBef>
          <a:spcPts val="0"/>
        </a:spcBef>
        <a:spcAft>
          <a:spcPts val="0"/>
        </a:spcAft>
      </a:defPPr>
      <a:lvl1pPr algn="ctr" rtl="0" eaLnBrk="0" fontAlgn="base" hangingPunct="0">
        <a:spcBef>
          <a:spcPct val="0"/>
        </a:spcBef>
        <a:spcAft>
          <a:spcPct val="0"/>
        </a:spcAft>
        <a:defRPr sz="4000">
          <a:solidFill>
            <a:srgbClr val="00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49688639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Ls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EC3E-8837-CD47-9E51-D974925679F2}"/>
              </a:ext>
            </a:extLst>
          </p:cNvPr>
          <p:cNvSpPr>
            <a:spLocks noGrp="1"/>
          </p:cNvSpPr>
          <p:nvPr>
            <p:ph type="title"/>
          </p:nvPr>
        </p:nvSpPr>
        <p:spPr>
          <a:xfrm>
            <a:off x="457200" y="1447800"/>
            <a:ext cx="8229600" cy="1219200"/>
          </a:xfrm>
        </p:spPr>
        <p:txBody>
          <a:bodyPr/>
          <a:lstStyle/>
          <a:p>
            <a:r>
              <a:rPr lang="en-US" dirty="0"/>
              <a:t>Acute Stress Disorders and PTSD</a:t>
            </a:r>
          </a:p>
        </p:txBody>
      </p:sp>
    </p:spTree>
    <p:extLst>
      <p:ext uri="{BB962C8B-B14F-4D97-AF65-F5344CB8AC3E}">
        <p14:creationId xmlns:p14="http://schemas.microsoft.com/office/powerpoint/2010/main" val="10097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a:bodyPr>
          <a:lstStyle/>
          <a:p>
            <a:pPr>
              <a:defRPr/>
            </a:pPr>
            <a:r>
              <a:rPr lang="en-US" sz="2400" dirty="0">
                <a:latin typeface="+mj-lt"/>
              </a:rPr>
              <a:t>Factors Predictive of Posttraumatic Stress Disorder</a:t>
            </a:r>
          </a:p>
        </p:txBody>
      </p:sp>
      <p:graphicFrame>
        <p:nvGraphicFramePr>
          <p:cNvPr id="4" name="Table 3" descr="The table lists two factors predictive of PTSD in trauma survivors.&#10;The table lists the following:&#10;Factors Relating to the Event&#10;• Degree of exposure to trauma &#10;• Severity of the trauma &#10;Factors Relating to the Person or Social Environment&#10;• History of childhood sexual abuse&#10;• Genetic predisposition or vulnerability&#10;• Lack of social support&#10;• Lack of active coping responses in dealing with the traumatic stressor&#10;• Feeling shame&#10;• Detachment or dissociation shortly following the trauma, or feeling numb&#10;• Prior psychiatric history&#10;Sources: Afifi et al., 2010; Elwood et al., 2009; Goenjian et al., 2008; Koenen, Stellman, and Stellman, 2003; North, Oliver, and Pandya, 2012; Ozer et al., 2003; Xie et al., 2009." title="Table 4.5 Factors Predictive of PTSD in Trauma Survivors"/>
          <p:cNvGraphicFramePr>
            <a:graphicFrameLocks noGrp="1"/>
          </p:cNvGraphicFramePr>
          <p:nvPr>
            <p:extLst>
              <p:ext uri="{D42A27DB-BD31-4B8C-83A1-F6EECF244321}">
                <p14:modId xmlns:p14="http://schemas.microsoft.com/office/powerpoint/2010/main" val="3028671867"/>
              </p:ext>
            </p:extLst>
          </p:nvPr>
        </p:nvGraphicFramePr>
        <p:xfrm>
          <a:off x="228600" y="914400"/>
          <a:ext cx="8763000" cy="5029199"/>
        </p:xfrm>
        <a:graphic>
          <a:graphicData uri="http://schemas.openxmlformats.org/drawingml/2006/table">
            <a:tbl>
              <a:tblPr firstRow="1" bandRow="1">
                <a:tableStyleId>{F5AB1C69-6EDB-4FF4-983F-18BD219EF322}</a:tableStyleId>
              </a:tblPr>
              <a:tblGrid>
                <a:gridCol w="3264647">
                  <a:extLst>
                    <a:ext uri="{9D8B030D-6E8A-4147-A177-3AD203B41FA5}">
                      <a16:colId xmlns:a16="http://schemas.microsoft.com/office/drawing/2014/main" val="677516418"/>
                    </a:ext>
                  </a:extLst>
                </a:gridCol>
                <a:gridCol w="5498353">
                  <a:extLst>
                    <a:ext uri="{9D8B030D-6E8A-4147-A177-3AD203B41FA5}">
                      <a16:colId xmlns:a16="http://schemas.microsoft.com/office/drawing/2014/main" val="793341185"/>
                    </a:ext>
                  </a:extLst>
                </a:gridCol>
              </a:tblGrid>
              <a:tr h="504769">
                <a:tc gridSpan="2">
                  <a:txBody>
                    <a:bodyPr/>
                    <a:lstStyle/>
                    <a:p>
                      <a:r>
                        <a:rPr lang="en-US" sz="1800" dirty="0"/>
                        <a:t>Table 4.5 Factors Predictive of PTSD in Trauma Survivors</a:t>
                      </a:r>
                    </a:p>
                  </a:txBody>
                  <a:tcPr marT="45710" marB="45710"/>
                </a:tc>
                <a:tc hMerge="1">
                  <a:txBody>
                    <a:bodyPr/>
                    <a:lstStyle/>
                    <a:p>
                      <a:endParaRPr lang="en-US" dirty="0"/>
                    </a:p>
                  </a:txBody>
                  <a:tcPr/>
                </a:tc>
                <a:extLst>
                  <a:ext uri="{0D108BD9-81ED-4DB2-BD59-A6C34878D82A}">
                    <a16:rowId xmlns:a16="http://schemas.microsoft.com/office/drawing/2014/main" val="3846646751"/>
                  </a:ext>
                </a:extLst>
              </a:tr>
              <a:tr h="717193">
                <a:tc>
                  <a:txBody>
                    <a:bodyPr/>
                    <a:lstStyle/>
                    <a:p>
                      <a:r>
                        <a:rPr lang="en-US" sz="1600" b="1" dirty="0"/>
                        <a:t>Factors</a:t>
                      </a:r>
                      <a:r>
                        <a:rPr lang="en-US" sz="1600" b="1" baseline="0" dirty="0"/>
                        <a:t> Relating to the Event</a:t>
                      </a:r>
                      <a:endParaRPr lang="en-US" sz="1600" b="1" dirty="0"/>
                    </a:p>
                  </a:txBody>
                  <a:tcPr marT="45710" marB="45710" anchor="ctr"/>
                </a:tc>
                <a:tc>
                  <a:txBody>
                    <a:bodyPr/>
                    <a:lstStyle/>
                    <a:p>
                      <a:r>
                        <a:rPr lang="en-US" sz="1600" b="1" dirty="0"/>
                        <a:t>Factors Relating to the Person or Social Environment</a:t>
                      </a:r>
                    </a:p>
                  </a:txBody>
                  <a:tcPr marT="45710" marB="45710" anchor="ctr"/>
                </a:tc>
                <a:extLst>
                  <a:ext uri="{0D108BD9-81ED-4DB2-BD59-A6C34878D82A}">
                    <a16:rowId xmlns:a16="http://schemas.microsoft.com/office/drawing/2014/main" val="3391507942"/>
                  </a:ext>
                </a:extLst>
              </a:tr>
              <a:tr h="504769">
                <a:tc>
                  <a:txBody>
                    <a:bodyPr/>
                    <a:lstStyle/>
                    <a:p>
                      <a:r>
                        <a:rPr lang="en-US" sz="1400" dirty="0"/>
                        <a:t>Degree of exposure to trauma</a:t>
                      </a:r>
                    </a:p>
                  </a:txBody>
                  <a:tcPr marT="45710" marB="45710" anchor="ctr"/>
                </a:tc>
                <a:tc>
                  <a:txBody>
                    <a:bodyPr/>
                    <a:lstStyle/>
                    <a:p>
                      <a:r>
                        <a:rPr lang="en-US" sz="1400" dirty="0"/>
                        <a:t>History of childhood sexual abuse</a:t>
                      </a:r>
                    </a:p>
                  </a:txBody>
                  <a:tcPr marT="45710" marB="45710" anchor="ctr"/>
                </a:tc>
                <a:extLst>
                  <a:ext uri="{0D108BD9-81ED-4DB2-BD59-A6C34878D82A}">
                    <a16:rowId xmlns:a16="http://schemas.microsoft.com/office/drawing/2014/main" val="106673648"/>
                  </a:ext>
                </a:extLst>
              </a:tr>
              <a:tr h="504769">
                <a:tc>
                  <a:txBody>
                    <a:bodyPr/>
                    <a:lstStyle/>
                    <a:p>
                      <a:r>
                        <a:rPr lang="en-US" sz="1400" dirty="0"/>
                        <a:t>Severity of the trauma</a:t>
                      </a:r>
                    </a:p>
                  </a:txBody>
                  <a:tcPr marT="45710" marB="45710" anchor="ctr"/>
                </a:tc>
                <a:tc>
                  <a:txBody>
                    <a:bodyPr/>
                    <a:lstStyle/>
                    <a:p>
                      <a:r>
                        <a:rPr lang="en-US" sz="1400" dirty="0"/>
                        <a:t>Genetic predisposition or vulnerability</a:t>
                      </a:r>
                    </a:p>
                  </a:txBody>
                  <a:tcPr marT="45710" marB="45710" anchor="ctr"/>
                </a:tc>
                <a:extLst>
                  <a:ext uri="{0D108BD9-81ED-4DB2-BD59-A6C34878D82A}">
                    <a16:rowId xmlns:a16="http://schemas.microsoft.com/office/drawing/2014/main" val="14960311"/>
                  </a:ext>
                </a:extLst>
              </a:tr>
              <a:tr h="504769">
                <a:tc>
                  <a:txBody>
                    <a:bodyPr/>
                    <a:lstStyle/>
                    <a:p>
                      <a:endParaRPr lang="en-US" sz="1400" dirty="0"/>
                    </a:p>
                  </a:txBody>
                  <a:tcPr marT="45710" marB="45710" anchor="ctr"/>
                </a:tc>
                <a:tc>
                  <a:txBody>
                    <a:bodyPr/>
                    <a:lstStyle/>
                    <a:p>
                      <a:r>
                        <a:rPr lang="en-US" sz="1400" dirty="0"/>
                        <a:t>Lack of social support</a:t>
                      </a:r>
                    </a:p>
                  </a:txBody>
                  <a:tcPr marT="45710" marB="45710" anchor="ctr"/>
                </a:tc>
                <a:extLst>
                  <a:ext uri="{0D108BD9-81ED-4DB2-BD59-A6C34878D82A}">
                    <a16:rowId xmlns:a16="http://schemas.microsoft.com/office/drawing/2014/main" val="572460607"/>
                  </a:ext>
                </a:extLst>
              </a:tr>
              <a:tr h="641696">
                <a:tc>
                  <a:txBody>
                    <a:bodyPr/>
                    <a:lstStyle/>
                    <a:p>
                      <a:endParaRPr lang="en-US" sz="1400" dirty="0"/>
                    </a:p>
                  </a:txBody>
                  <a:tcPr marT="45710" marB="45710" anchor="ctr"/>
                </a:tc>
                <a:tc>
                  <a:txBody>
                    <a:bodyPr/>
                    <a:lstStyle/>
                    <a:p>
                      <a:r>
                        <a:rPr lang="en-US" sz="1400" dirty="0"/>
                        <a:t>Lack of active coping responses in dealing with the traumatic stressor</a:t>
                      </a:r>
                    </a:p>
                  </a:txBody>
                  <a:tcPr marT="45710" marB="45710" anchor="ctr"/>
                </a:tc>
                <a:extLst>
                  <a:ext uri="{0D108BD9-81ED-4DB2-BD59-A6C34878D82A}">
                    <a16:rowId xmlns:a16="http://schemas.microsoft.com/office/drawing/2014/main" val="137957480"/>
                  </a:ext>
                </a:extLst>
              </a:tr>
              <a:tr h="504769">
                <a:tc>
                  <a:txBody>
                    <a:bodyPr/>
                    <a:lstStyle/>
                    <a:p>
                      <a:endParaRPr lang="en-US" sz="1400" dirty="0"/>
                    </a:p>
                  </a:txBody>
                  <a:tcPr marT="45710" marB="45710" anchor="ctr"/>
                </a:tc>
                <a:tc>
                  <a:txBody>
                    <a:bodyPr/>
                    <a:lstStyle/>
                    <a:p>
                      <a:r>
                        <a:rPr lang="en-US" sz="1400" dirty="0"/>
                        <a:t>Feeling shame</a:t>
                      </a:r>
                    </a:p>
                  </a:txBody>
                  <a:tcPr marT="45710" marB="45710" anchor="ctr"/>
                </a:tc>
                <a:extLst>
                  <a:ext uri="{0D108BD9-81ED-4DB2-BD59-A6C34878D82A}">
                    <a16:rowId xmlns:a16="http://schemas.microsoft.com/office/drawing/2014/main" val="2090682001"/>
                  </a:ext>
                </a:extLst>
              </a:tr>
              <a:tr h="641696">
                <a:tc>
                  <a:txBody>
                    <a:bodyPr/>
                    <a:lstStyle/>
                    <a:p>
                      <a:endParaRPr lang="en-US" sz="1400" dirty="0"/>
                    </a:p>
                  </a:txBody>
                  <a:tcPr marT="45710" marB="45710" anchor="ctr"/>
                </a:tc>
                <a:tc>
                  <a:txBody>
                    <a:bodyPr/>
                    <a:lstStyle/>
                    <a:p>
                      <a:r>
                        <a:rPr lang="en-US" sz="1400" dirty="0"/>
                        <a:t>Detachment or dissociation shortly</a:t>
                      </a:r>
                      <a:r>
                        <a:rPr lang="en-US" sz="1400" baseline="0" dirty="0"/>
                        <a:t> following the trauma, or feeling numb </a:t>
                      </a:r>
                      <a:endParaRPr lang="en-US" sz="1400" dirty="0"/>
                    </a:p>
                  </a:txBody>
                  <a:tcPr marT="45710" marB="45710" anchor="ctr"/>
                </a:tc>
                <a:extLst>
                  <a:ext uri="{0D108BD9-81ED-4DB2-BD59-A6C34878D82A}">
                    <a16:rowId xmlns:a16="http://schemas.microsoft.com/office/drawing/2014/main" val="1837006818"/>
                  </a:ext>
                </a:extLst>
              </a:tr>
              <a:tr h="504769">
                <a:tc>
                  <a:txBody>
                    <a:bodyPr/>
                    <a:lstStyle/>
                    <a:p>
                      <a:endParaRPr lang="en-US" sz="1400" dirty="0"/>
                    </a:p>
                  </a:txBody>
                  <a:tcPr marT="45710" marB="45710" anchor="ctr"/>
                </a:tc>
                <a:tc>
                  <a:txBody>
                    <a:bodyPr/>
                    <a:lstStyle/>
                    <a:p>
                      <a:r>
                        <a:rPr lang="en-US" sz="1400" dirty="0"/>
                        <a:t>Prior</a:t>
                      </a:r>
                      <a:r>
                        <a:rPr lang="en-US" sz="1400" baseline="0" dirty="0"/>
                        <a:t> psychiatric history</a:t>
                      </a:r>
                      <a:endParaRPr lang="en-US" sz="1400" dirty="0"/>
                    </a:p>
                  </a:txBody>
                  <a:tcPr marT="45710" marB="45710" anchor="ctr"/>
                </a:tc>
                <a:extLst>
                  <a:ext uri="{0D108BD9-81ED-4DB2-BD59-A6C34878D82A}">
                    <a16:rowId xmlns:a16="http://schemas.microsoft.com/office/drawing/2014/main" val="400158129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noGrp="1"/>
          </p:cNvSpPr>
          <p:nvPr>
            <p:ph type="title"/>
          </p:nvPr>
        </p:nvSpPr>
        <p:spPr>
          <a:xfrm>
            <a:off x="152400" y="287338"/>
            <a:ext cx="8839200" cy="627062"/>
          </a:xfrm>
        </p:spPr>
        <p:txBody>
          <a:bodyPr>
            <a:normAutofit/>
          </a:bodyPr>
          <a:lstStyle/>
          <a:p>
            <a:pPr eaLnBrk="1" hangingPunct="1">
              <a:spcBef>
                <a:spcPct val="0"/>
              </a:spcBef>
              <a:buFont typeface="Times New Roman" panose="02020603050405020304" pitchFamily="18" charset="0"/>
              <a:buNone/>
              <a:defRPr/>
            </a:pPr>
            <a:r>
              <a:rPr lang="en-US" altLang="en-US" sz="24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Treatment Approaches: Cognitive Behavioral Therapy</a:t>
            </a:r>
          </a:p>
        </p:txBody>
      </p:sp>
      <p:sp>
        <p:nvSpPr>
          <p:cNvPr id="45059" name="Content Placeholder 2"/>
          <p:cNvSpPr txBox="1">
            <a:spLocks noGrp="1"/>
          </p:cNvSpPr>
          <p:nvPr>
            <p:ph idx="1"/>
          </p:nvPr>
        </p:nvSpPr>
        <p:spPr>
          <a:xfrm>
            <a:off x="457200" y="914400"/>
            <a:ext cx="8229600" cy="5724842"/>
          </a:xfrm>
        </p:spPr>
        <p:txBody>
          <a:bodyPr>
            <a:normAutofit/>
          </a:bodyPr>
          <a:lstStyle/>
          <a:p>
            <a:pPr marL="255588"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Cognitive-behavioral therapy has produced impressive results in treating PTSD.</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Repeated exposure to cues and emotions associated with the trauma, allowing extinction to occur. </a:t>
            </a:r>
          </a:p>
          <a:p>
            <a:pPr marL="742506" lvl="1" indent="-153988" eaLnBrk="1" hangingPunct="1">
              <a:buSzTx/>
              <a:buFontTx/>
              <a:buChar char="•"/>
              <a:defRPr/>
            </a:pPr>
            <a:r>
              <a:rPr lang="en-US" altLang="en-US" sz="2800" i="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Prolonged exposure </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An intense form of exposure in which a person reexperiences the traumatic event in imagination or in real life without seeking to escape from the anxiety.</a:t>
            </a:r>
          </a:p>
          <a:p>
            <a:pPr marL="742506" lvl="1" indent="-153988" eaLnBrk="1" hangingPunct="1">
              <a:buSzTx/>
              <a:buFontTx/>
              <a:buChar char="•"/>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None/>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25562"/>
          </a:xfrm>
        </p:spPr>
        <p:txBody>
          <a:bodyPr>
            <a:normAutofit/>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Additional Treatment Approaches</a:t>
            </a:r>
            <a:endParaRPr lang="en-US" dirty="0">
              <a:latin typeface="+mj-lt"/>
            </a:endParaRPr>
          </a:p>
        </p:txBody>
      </p:sp>
      <p:sp>
        <p:nvSpPr>
          <p:cNvPr id="65539" name="Text Placeholder 2"/>
          <p:cNvSpPr txBox="1">
            <a:spLocks noGrp="1"/>
          </p:cNvSpPr>
          <p:nvPr>
            <p:ph type="body" idx="1"/>
          </p:nvPr>
        </p:nvSpPr>
        <p:spPr>
          <a:xfrm>
            <a:off x="76200" y="2025650"/>
            <a:ext cx="4648200" cy="3886200"/>
          </a:xfrm>
        </p:spPr>
        <p:txBody>
          <a:bodyPr>
            <a:normAutofit lnSpcReduction="10000"/>
          </a:bodyPr>
          <a:lstStyle/>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Meditation and self-relaxation</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Stress and anger management</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Antidepressant drugs</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Eye movement desensitization and reprocessing (EMDR) –eye tracking of a visual target while holding images of the traumatic experience in mind.</a:t>
            </a:r>
          </a:p>
        </p:txBody>
      </p:sp>
      <p:sp>
        <p:nvSpPr>
          <p:cNvPr id="4" name="Text Placeholder 3"/>
          <p:cNvSpPr>
            <a:spLocks noGrp="1"/>
          </p:cNvSpPr>
          <p:nvPr>
            <p:ph type="body" idx="2"/>
          </p:nvPr>
        </p:nvSpPr>
        <p:spPr>
          <a:xfrm>
            <a:off x="4756150" y="4343400"/>
            <a:ext cx="3810000" cy="1447800"/>
          </a:xfrm>
        </p:spPr>
        <p:txBody>
          <a:bodyPr>
            <a:normAutofit fontScale="92500"/>
          </a:bodyPr>
          <a:lstStyle/>
          <a:p>
            <a:pPr marL="101600" indent="0">
              <a:buFont typeface="Arial"/>
              <a:buNone/>
              <a:defRPr/>
            </a:pPr>
            <a:r>
              <a:rPr lang="en-US" sz="1400" b="1" dirty="0"/>
              <a:t>EMDR. </a:t>
            </a:r>
            <a:r>
              <a:rPr lang="en-US" sz="1400" dirty="0"/>
              <a:t>A relatively new and controversial treatment for PTSD, EMDR involves the client holding an image of the traumatic experience in mind while moving his or her eyes to follow a sweeping motion of the therapist’s finger.</a:t>
            </a:r>
          </a:p>
          <a:p>
            <a:pPr>
              <a:defRPr/>
            </a:pPr>
            <a:endParaRPr lang="en-US" dirty="0"/>
          </a:p>
        </p:txBody>
      </p:sp>
      <p:pic>
        <p:nvPicPr>
          <p:cNvPr id="5" name="Picture 4" descr="A photo shows a forefinger held up in front of a person's face, with the person looking at the finger. " title="EMDR"/>
          <p:cNvPicPr>
            <a:picLocks noChangeAspect="1"/>
          </p:cNvPicPr>
          <p:nvPr/>
        </p:nvPicPr>
        <p:blipFill>
          <a:blip r:embed="rId2"/>
          <a:stretch>
            <a:fillRect/>
          </a:stretch>
        </p:blipFill>
        <p:spPr>
          <a:xfrm>
            <a:off x="4940300" y="2057400"/>
            <a:ext cx="3440113" cy="228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927100"/>
          </a:xfrm>
        </p:spPr>
        <p:txBody>
          <a:bodyPr/>
          <a:lstStyle/>
          <a:p>
            <a:pPr>
              <a:defRPr/>
            </a:pPr>
            <a:r>
              <a:rPr lang="en-US" dirty="0">
                <a:latin typeface="+mj-lt"/>
              </a:rPr>
              <a:t>Erasing Disturbing Memories</a:t>
            </a:r>
          </a:p>
        </p:txBody>
      </p:sp>
      <p:sp>
        <p:nvSpPr>
          <p:cNvPr id="3" name="Text Placeholder 2"/>
          <p:cNvSpPr>
            <a:spLocks noGrp="1"/>
          </p:cNvSpPr>
          <p:nvPr>
            <p:ph type="body" idx="1"/>
          </p:nvPr>
        </p:nvSpPr>
        <p:spPr>
          <a:xfrm>
            <a:off x="304800" y="1828800"/>
            <a:ext cx="3733800" cy="4419600"/>
          </a:xfrm>
        </p:spPr>
        <p:txBody>
          <a:bodyPr>
            <a:normAutofit lnSpcReduction="10000"/>
          </a:bodyPr>
          <a:lstStyle/>
          <a:p>
            <a:pPr marL="101600" indent="0">
              <a:buFont typeface="Arial"/>
              <a:buNone/>
              <a:defRPr/>
            </a:pPr>
            <a:r>
              <a:rPr lang="en-US" sz="2000" dirty="0"/>
              <a:t>Exploration of methods to erase troubling memories in those with PTSD include:</a:t>
            </a:r>
          </a:p>
          <a:p>
            <a:pPr>
              <a:defRPr/>
            </a:pPr>
            <a:r>
              <a:rPr lang="en-US" sz="2000" dirty="0"/>
              <a:t>Drugs such as propranolol paired with recall of the traumatic event.</a:t>
            </a:r>
          </a:p>
          <a:p>
            <a:pPr>
              <a:defRPr/>
            </a:pPr>
            <a:r>
              <a:rPr lang="en-US" sz="2000" dirty="0"/>
              <a:t>Isolation and control of specific brain circuits associated with particular memories.</a:t>
            </a:r>
          </a:p>
          <a:p>
            <a:pPr>
              <a:defRPr/>
            </a:pPr>
            <a:r>
              <a:rPr lang="en-US" sz="2000" dirty="0"/>
              <a:t>Sleep deprivation.</a:t>
            </a:r>
          </a:p>
          <a:p>
            <a:pPr>
              <a:defRPr/>
            </a:pPr>
            <a:endParaRPr lang="en-US" dirty="0"/>
          </a:p>
        </p:txBody>
      </p:sp>
      <p:sp>
        <p:nvSpPr>
          <p:cNvPr id="4" name="Text Placeholder 3"/>
          <p:cNvSpPr>
            <a:spLocks noGrp="1"/>
          </p:cNvSpPr>
          <p:nvPr>
            <p:ph type="body" idx="2"/>
          </p:nvPr>
        </p:nvSpPr>
        <p:spPr>
          <a:xfrm>
            <a:off x="4343400" y="4114800"/>
            <a:ext cx="4343400" cy="1828800"/>
          </a:xfrm>
        </p:spPr>
        <p:txBody>
          <a:bodyPr>
            <a:normAutofit fontScale="92500"/>
          </a:bodyPr>
          <a:lstStyle/>
          <a:p>
            <a:pPr marL="101600" indent="0">
              <a:buFont typeface="Arial"/>
              <a:buNone/>
              <a:defRPr/>
            </a:pPr>
            <a:r>
              <a:rPr lang="en-US" sz="1400" b="1" dirty="0"/>
              <a:t>MIGHT SLEEP DEPRIVATION PREVENT TRAUMATIC MEMORIES? </a:t>
            </a:r>
            <a:r>
              <a:rPr lang="en-US" sz="1400" dirty="0"/>
              <a:t>Laboratory research with rats suggests that sleep deprivation may prevent the consolidation of newly formed memories of trauma. If these findings hold up with humans, people who experience trauma may decide to forgo sleep for a day in order to block the formation of disturbing memories.</a:t>
            </a:r>
          </a:p>
          <a:p>
            <a:pPr>
              <a:defRPr/>
            </a:pPr>
            <a:endParaRPr lang="en-US" dirty="0"/>
          </a:p>
        </p:txBody>
      </p:sp>
      <p:pic>
        <p:nvPicPr>
          <p:cNvPr id="5" name="Picture 4" descr="A photo shows a totally damaged building and a group of people rummaging through the rubble." title="Might sleep deprivation prevent traumatic memories?"/>
          <p:cNvPicPr>
            <a:picLocks noChangeAspect="1"/>
          </p:cNvPicPr>
          <p:nvPr/>
        </p:nvPicPr>
        <p:blipFill>
          <a:blip r:embed="rId2"/>
          <a:stretch>
            <a:fillRect/>
          </a:stretch>
        </p:blipFill>
        <p:spPr>
          <a:xfrm>
            <a:off x="4572000" y="1204913"/>
            <a:ext cx="3810000" cy="27574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txBox="1">
            <a:spLocks noGrp="1"/>
          </p:cNvSpPr>
          <p:nvPr>
            <p:ph type="title"/>
          </p:nvPr>
        </p:nvSpPr>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Adjustment Disorders</a:t>
            </a:r>
          </a:p>
        </p:txBody>
      </p:sp>
      <p:sp>
        <p:nvSpPr>
          <p:cNvPr id="35843" name="Subtitle 4"/>
          <p:cNvSpPr txBox="1">
            <a:spLocks noGrp="1"/>
          </p:cNvSpPr>
          <p:nvPr>
            <p:ph idx="1"/>
          </p:nvPr>
        </p:nvSpPr>
        <p:spPr/>
        <p:txBody>
          <a:bodyPr>
            <a:normAutofit fontScale="85000" lnSpcReduction="20000"/>
          </a:bodyPr>
          <a:lstStyle/>
          <a:p>
            <a:pPr marL="101600" indent="0" eaLnBrk="1" hangingPunct="1">
              <a:buSzTx/>
              <a:buFont typeface="Arial"/>
              <a:buNone/>
              <a:defRPr/>
            </a:pPr>
            <a:r>
              <a:rPr lang="en-US" altLang="en-US" sz="2400" b="1"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Adjustment disorder </a:t>
            </a: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 A maladaptive reaction to an identified stressor that develops within 3 months of the onset of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The maladaptive reaction is characterized by significant impairment in social, occupational, or other important area of functioning, or by states of emotional distress that exceed those normally induced by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Estimates indicate that between 5% and 20% of people seeking outpatient mental health care present with an adjustment disorder.</a:t>
            </a:r>
          </a:p>
          <a:p>
            <a:pPr marL="255588" indent="-153988" eaLnBrk="1" hangingPunct="1">
              <a:buSzTx/>
              <a:buFontTx/>
              <a:buNone/>
              <a:defRPr/>
            </a:pPr>
            <a:endPar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a:defRPr/>
            </a:pPr>
            <a:r>
              <a:rPr lang="en-US" dirty="0">
                <a:latin typeface="+mj-lt"/>
              </a:rPr>
              <a:t>Types of Adjustment Disorders</a:t>
            </a:r>
          </a:p>
        </p:txBody>
      </p:sp>
      <p:graphicFrame>
        <p:nvGraphicFramePr>
          <p:cNvPr id="5" name="Table 4" descr="The table lists the chief features of six types of adjustment disorders.&#10;The table lists the following:&#10;• Adjustment disorder with depressed mood: Sadness, crying, and feelings of hopelessness.&#10;• Adjustment disorder with anxiety: Worrying, nervousness, and jitters (or in children, fear of separation from primary attachment figures).&#10;• Adjustment disorder with mixed anxiety and depressed mood: A combination of anxiety and depression.&#10;• Adjustment disorder with disturbance of conduct: Violation of the rights of others or violation of social norms appropriate for one’s age; sample behaviors include vandalism, truancy, fighting, reckless driving, and defaulting on legal obligations (e.g., stopping alimony payments).&#10;• Adjustment disorder with mixed disturbance of emotion and conduct:  Both emotional disturbance, such as depression or anxiety, and conduct disturbance (as described previously).&#10;• Adjustment disorder unspecified: A residual category that applies to people not classifiable in one of the other subtypes.&#10;Source: Based on the DSM-5 (American Psychiatric Association, 2013)." title="Table 4.2 Specific Types of Adjustment Disorders"/>
          <p:cNvGraphicFramePr>
            <a:graphicFrameLocks noGrp="1"/>
          </p:cNvGraphicFramePr>
          <p:nvPr>
            <p:extLst>
              <p:ext uri="{D42A27DB-BD31-4B8C-83A1-F6EECF244321}">
                <p14:modId xmlns:p14="http://schemas.microsoft.com/office/powerpoint/2010/main" val="3059105118"/>
              </p:ext>
            </p:extLst>
          </p:nvPr>
        </p:nvGraphicFramePr>
        <p:xfrm>
          <a:off x="495300" y="1143000"/>
          <a:ext cx="8153400" cy="4629153"/>
        </p:xfrm>
        <a:graphic>
          <a:graphicData uri="http://schemas.openxmlformats.org/drawingml/2006/table">
            <a:tbl>
              <a:tblPr firstRow="1" bandRow="1">
                <a:tableStyleId>{F5AB1C69-6EDB-4FF4-983F-18BD219EF322}</a:tableStyleId>
              </a:tblPr>
              <a:tblGrid>
                <a:gridCol w="3028406">
                  <a:extLst>
                    <a:ext uri="{9D8B030D-6E8A-4147-A177-3AD203B41FA5}">
                      <a16:colId xmlns:a16="http://schemas.microsoft.com/office/drawing/2014/main" val="1858895618"/>
                    </a:ext>
                  </a:extLst>
                </a:gridCol>
                <a:gridCol w="5124994">
                  <a:extLst>
                    <a:ext uri="{9D8B030D-6E8A-4147-A177-3AD203B41FA5}">
                      <a16:colId xmlns:a16="http://schemas.microsoft.com/office/drawing/2014/main" val="633018433"/>
                    </a:ext>
                  </a:extLst>
                </a:gridCol>
              </a:tblGrid>
              <a:tr h="549269">
                <a:tc gridSpan="2">
                  <a:txBody>
                    <a:bodyPr/>
                    <a:lstStyle/>
                    <a:p>
                      <a:r>
                        <a:rPr lang="en-US" sz="2000" dirty="0"/>
                        <a:t>Table 4.2</a:t>
                      </a:r>
                      <a:r>
                        <a:rPr lang="en-US" sz="2000" baseline="0" dirty="0"/>
                        <a:t> Specific Types of Adjustment Disorders</a:t>
                      </a:r>
                      <a:endParaRPr lang="en-US" sz="2000" dirty="0"/>
                    </a:p>
                  </a:txBody>
                  <a:tcPr/>
                </a:tc>
                <a:tc hMerge="1">
                  <a:txBody>
                    <a:bodyPr/>
                    <a:lstStyle/>
                    <a:p>
                      <a:endParaRPr lang="en-US" dirty="0"/>
                    </a:p>
                  </a:txBody>
                  <a:tcPr/>
                </a:tc>
                <a:extLst>
                  <a:ext uri="{0D108BD9-81ED-4DB2-BD59-A6C34878D82A}">
                    <a16:rowId xmlns:a16="http://schemas.microsoft.com/office/drawing/2014/main" val="1757231099"/>
                  </a:ext>
                </a:extLst>
              </a:tr>
              <a:tr h="419768">
                <a:tc>
                  <a:txBody>
                    <a:bodyPr/>
                    <a:lstStyle/>
                    <a:p>
                      <a:r>
                        <a:rPr lang="en-US" sz="1600" b="1" dirty="0"/>
                        <a:t>Disorder</a:t>
                      </a:r>
                    </a:p>
                  </a:txBody>
                  <a:tcPr/>
                </a:tc>
                <a:tc>
                  <a:txBody>
                    <a:bodyPr/>
                    <a:lstStyle/>
                    <a:p>
                      <a:r>
                        <a:rPr lang="en-US" sz="1600" b="1" dirty="0"/>
                        <a:t>Chief Features</a:t>
                      </a:r>
                    </a:p>
                  </a:txBody>
                  <a:tcPr/>
                </a:tc>
                <a:extLst>
                  <a:ext uri="{0D108BD9-81ED-4DB2-BD59-A6C34878D82A}">
                    <a16:rowId xmlns:a16="http://schemas.microsoft.com/office/drawing/2014/main" val="169175409"/>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with depressed mood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Sadness, crying, and feelings of hopelessness</a:t>
                      </a:r>
                      <a:endParaRPr lang="en-US" sz="1400" dirty="0"/>
                    </a:p>
                  </a:txBody>
                  <a:tcPr/>
                </a:tc>
                <a:extLst>
                  <a:ext uri="{0D108BD9-81ED-4DB2-BD59-A6C34878D82A}">
                    <a16:rowId xmlns:a16="http://schemas.microsoft.com/office/drawing/2014/main" val="3813441252"/>
                  </a:ext>
                </a:extLst>
              </a:tr>
              <a:tr h="518160">
                <a:tc>
                  <a:txBody>
                    <a:bodyPr/>
                    <a:lstStyle/>
                    <a:p>
                      <a:r>
                        <a:rPr lang="en-US" sz="1400" b="0" i="0" u="none" strike="noStrike" cap="none" dirty="0">
                          <a:solidFill>
                            <a:schemeClr val="dk1"/>
                          </a:solidFill>
                          <a:effectLst/>
                          <a:latin typeface="+mn-lt"/>
                          <a:ea typeface="+mn-ea"/>
                          <a:cs typeface="+mn-cs"/>
                          <a:sym typeface="Arial"/>
                        </a:rPr>
                        <a:t>Adjustment disorder with anxiety</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Worrying, nervousness, and jitters (or in children, fear of separation from primary attachment figures).</a:t>
                      </a:r>
                      <a:endParaRPr lang="en-US" sz="1400" dirty="0"/>
                    </a:p>
                  </a:txBody>
                  <a:tcPr/>
                </a:tc>
                <a:extLst>
                  <a:ext uri="{0D108BD9-81ED-4DB2-BD59-A6C34878D82A}">
                    <a16:rowId xmlns:a16="http://schemas.microsoft.com/office/drawing/2014/main" val="562685161"/>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anxiety and depressed mood</a:t>
                      </a:r>
                    </a:p>
                  </a:txBody>
                  <a:tcPr/>
                </a:tc>
                <a:tc>
                  <a:txBody>
                    <a:bodyPr/>
                    <a:lstStyle/>
                    <a:p>
                      <a:r>
                        <a:rPr lang="en-US" sz="1400" b="0" i="0" u="none" strike="noStrike" cap="none" dirty="0">
                          <a:solidFill>
                            <a:schemeClr val="dk1"/>
                          </a:solidFill>
                          <a:effectLst/>
                          <a:latin typeface="+mn-lt"/>
                          <a:ea typeface="+mn-ea"/>
                          <a:cs typeface="+mn-cs"/>
                          <a:sym typeface="Arial"/>
                        </a:rPr>
                        <a:t>A combination of anxiety and depression.</a:t>
                      </a:r>
                      <a:endParaRPr lang="en-US" sz="1400" dirty="0"/>
                    </a:p>
                  </a:txBody>
                  <a:tcPr/>
                </a:tc>
                <a:extLst>
                  <a:ext uri="{0D108BD9-81ED-4DB2-BD59-A6C34878D82A}">
                    <a16:rowId xmlns:a16="http://schemas.microsoft.com/office/drawing/2014/main" val="2379809266"/>
                  </a:ext>
                </a:extLst>
              </a:tr>
              <a:tr h="944879">
                <a:tc>
                  <a:txBody>
                    <a:bodyPr/>
                    <a:lstStyle/>
                    <a:p>
                      <a:r>
                        <a:rPr lang="en-US" sz="1400" b="0" i="0" u="none" strike="noStrike" cap="none" dirty="0">
                          <a:solidFill>
                            <a:schemeClr val="dk1"/>
                          </a:solidFill>
                          <a:effectLst/>
                          <a:latin typeface="+mn-lt"/>
                          <a:ea typeface="+mn-ea"/>
                          <a:cs typeface="+mn-cs"/>
                          <a:sym typeface="Arial"/>
                        </a:rPr>
                        <a:t>Adjustment disorder with disturbance of conduct</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Violation of the rights of others or violation of social norms appropriate for one’s age; sample behaviors include vandalism, truancy, fighting, reckless driving, and defaulting on legal obligations (e.g., stopping alimony payments).</a:t>
                      </a:r>
                    </a:p>
                  </a:txBody>
                  <a:tcPr/>
                </a:tc>
                <a:extLst>
                  <a:ext uri="{0D108BD9-81ED-4DB2-BD59-A6C34878D82A}">
                    <a16:rowId xmlns:a16="http://schemas.microsoft.com/office/drawing/2014/main" val="1241800884"/>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disturbance of emotion and conduct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Both emotional disturbance, such as depression or anxiety, and conduct disturbance (as described previously).</a:t>
                      </a:r>
                    </a:p>
                  </a:txBody>
                  <a:tcPr/>
                </a:tc>
                <a:extLst>
                  <a:ext uri="{0D108BD9-81ED-4DB2-BD59-A6C34878D82A}">
                    <a16:rowId xmlns:a16="http://schemas.microsoft.com/office/drawing/2014/main" val="2474190754"/>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unspecified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A residual category that applies to people not classifiable in one of the other subtypes.</a:t>
                      </a:r>
                      <a:endParaRPr lang="en-US" sz="1400" dirty="0"/>
                    </a:p>
                  </a:txBody>
                  <a:tcPr/>
                </a:tc>
                <a:extLst>
                  <a:ext uri="{0D108BD9-81ED-4DB2-BD59-A6C34878D82A}">
                    <a16:rowId xmlns:a16="http://schemas.microsoft.com/office/drawing/2014/main" val="51771892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latin typeface="+mj-lt"/>
                <a:cs typeface="Times New Roman" panose="02020603050405020304" pitchFamily="18" charset="0"/>
                <a:sym typeface="Times New Roman" panose="02020603050405020304" pitchFamily="18" charset="0"/>
              </a:rPr>
              <a:t>Traumatic Stress Disorders</a:t>
            </a:r>
            <a:endParaRPr lang="en-US" dirty="0">
              <a:latin typeface="+mj-lt"/>
            </a:endParaRPr>
          </a:p>
        </p:txBody>
      </p:sp>
      <p:sp>
        <p:nvSpPr>
          <p:cNvPr id="51203" name="Text Placeholder 2"/>
          <p:cNvSpPr txBox="1">
            <a:spLocks noGrp="1"/>
          </p:cNvSpPr>
          <p:nvPr>
            <p:ph idx="1"/>
          </p:nvPr>
        </p:nvSpPr>
        <p:spPr/>
        <p:txBody>
          <a:bodyPr>
            <a:normAutofit fontScale="85000" lnSpcReduction="20000"/>
          </a:bodyPr>
          <a:lstStyle/>
          <a:p>
            <a:pPr marL="255588" indent="-153988">
              <a:buSzTx/>
              <a:buFontTx/>
              <a:buChar cha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Traumatic stress disorders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Patterns of abnormal behavior characterized by maladaptive reactions to traumatic stress. Typically involve:</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Anxiety</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Depression</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Significant impairment of daily functioning</a:t>
            </a:r>
          </a:p>
          <a:p>
            <a:pPr marL="255588" indent="-153988">
              <a:buSzTx/>
              <a:buFontTx/>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major types</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Acute stress disorder</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Posttraumatic stress disorder</a:t>
            </a:r>
          </a:p>
          <a:p>
            <a:pPr marL="255588" indent="-153988">
              <a:buSzTx/>
              <a:buFontTx/>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pPr>
              <a:defRPr/>
            </a:pPr>
            <a:r>
              <a:rPr lang="en-US" sz="2800" dirty="0">
                <a:latin typeface="+mj-lt"/>
              </a:rPr>
              <a:t>Traumatic Stress Disorders: Overview</a:t>
            </a:r>
          </a:p>
        </p:txBody>
      </p:sp>
      <p:graphicFrame>
        <p:nvGraphicFramePr>
          <p:cNvPr id="4" name="Table 3" descr="The table provides an overview of two types of traumatic stress disorders.&#10;The table lists the following:&#10;1. Acute stress disorder&#10;• Approximate Lifetime Prevalence in population: Varies widely with the type of trauma&#10;• Description: Acute maladaptive reaction in the days or weeks following a traumatic event&#10;• Associated Features: Features similar to those of PTSD, but limited to a period of one month following direct exposure to the trauma, witnessing other people exposed to the trauma, or learning about a trauma experienced by a close family member or friend&#10;2. Posttraumatic stress disorder (PTSD)&#10;• Approximate Lifetime Prevalence in population: About 9 percent&#10;• Description: Prolonged maladaptive reaction to a traumatic event&#10;• Associated Features: Reexperiencing the traumatic event; avoidance of cues or stimuli associated with the trauma; general or emotional numbing, hyperarousal, emotional distress, and impaired functioning&#10;Sources: American Psychiatric Association, 2013; Conway et al., 2006; Kessler et al., 1995; Ozer and Weiss, 2004." title="Table 4.3 Overview of Traumatic Stress Disorders"/>
          <p:cNvGraphicFramePr>
            <a:graphicFrameLocks noGrp="1"/>
          </p:cNvGraphicFramePr>
          <p:nvPr>
            <p:extLst>
              <p:ext uri="{D42A27DB-BD31-4B8C-83A1-F6EECF244321}">
                <p14:modId xmlns:p14="http://schemas.microsoft.com/office/powerpoint/2010/main" val="716646034"/>
              </p:ext>
            </p:extLst>
          </p:nvPr>
        </p:nvGraphicFramePr>
        <p:xfrm>
          <a:off x="457200" y="990600"/>
          <a:ext cx="8229600" cy="4953000"/>
        </p:xfrm>
        <a:graphic>
          <a:graphicData uri="http://schemas.openxmlformats.org/drawingml/2006/table">
            <a:tbl>
              <a:tblPr firstRow="1" bandRow="1">
                <a:tableStyleId>{F5AB1C69-6EDB-4FF4-983F-18BD219EF322}</a:tableStyleId>
              </a:tblPr>
              <a:tblGrid>
                <a:gridCol w="1600200">
                  <a:extLst>
                    <a:ext uri="{9D8B030D-6E8A-4147-A177-3AD203B41FA5}">
                      <a16:colId xmlns:a16="http://schemas.microsoft.com/office/drawing/2014/main" val="3723357042"/>
                    </a:ext>
                  </a:extLst>
                </a:gridCol>
                <a:gridCol w="1447800">
                  <a:extLst>
                    <a:ext uri="{9D8B030D-6E8A-4147-A177-3AD203B41FA5}">
                      <a16:colId xmlns:a16="http://schemas.microsoft.com/office/drawing/2014/main" val="1126068387"/>
                    </a:ext>
                  </a:extLst>
                </a:gridCol>
                <a:gridCol w="1447800">
                  <a:extLst>
                    <a:ext uri="{9D8B030D-6E8A-4147-A177-3AD203B41FA5}">
                      <a16:colId xmlns:a16="http://schemas.microsoft.com/office/drawing/2014/main" val="1780064381"/>
                    </a:ext>
                  </a:extLst>
                </a:gridCol>
                <a:gridCol w="3733800">
                  <a:extLst>
                    <a:ext uri="{9D8B030D-6E8A-4147-A177-3AD203B41FA5}">
                      <a16:colId xmlns:a16="http://schemas.microsoft.com/office/drawing/2014/main" val="3807803004"/>
                    </a:ext>
                  </a:extLst>
                </a:gridCol>
              </a:tblGrid>
              <a:tr h="657560">
                <a:tc gridSpan="4">
                  <a:txBody>
                    <a:bodyPr/>
                    <a:lstStyle/>
                    <a:p>
                      <a:r>
                        <a:rPr lang="en-US" sz="1800" dirty="0"/>
                        <a:t>Table 4.3 Overview of Traumatic Stress Disorders</a:t>
                      </a:r>
                    </a:p>
                  </a:txBody>
                  <a:tcPr marT="45728" marB="4572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89511913"/>
                  </a:ext>
                </a:extLst>
              </a:tr>
              <a:tr h="1358957">
                <a:tc>
                  <a:txBody>
                    <a:bodyPr/>
                    <a:lstStyle/>
                    <a:p>
                      <a:r>
                        <a:rPr lang="en-US" sz="1400" b="1" dirty="0"/>
                        <a:t>Type of Disorder</a:t>
                      </a:r>
                    </a:p>
                  </a:txBody>
                  <a:tcPr marT="45728" marB="45728"/>
                </a:tc>
                <a:tc>
                  <a:txBody>
                    <a:bodyPr/>
                    <a:lstStyle/>
                    <a:p>
                      <a:r>
                        <a:rPr lang="en-US" sz="1400" b="1" dirty="0"/>
                        <a:t>Lifetime Prevalence in Population</a:t>
                      </a:r>
                      <a:r>
                        <a:rPr lang="en-US" sz="1400" b="1" baseline="0" dirty="0"/>
                        <a:t> (Approx.)</a:t>
                      </a:r>
                      <a:endParaRPr lang="en-US" sz="1400" b="1" dirty="0"/>
                    </a:p>
                  </a:txBody>
                  <a:tcPr marT="45728" marB="45728"/>
                </a:tc>
                <a:tc>
                  <a:txBody>
                    <a:bodyPr/>
                    <a:lstStyle/>
                    <a:p>
                      <a:r>
                        <a:rPr lang="en-US" sz="1400" b="1" dirty="0"/>
                        <a:t>Description</a:t>
                      </a:r>
                    </a:p>
                  </a:txBody>
                  <a:tcPr marT="45728" marB="45728"/>
                </a:tc>
                <a:tc>
                  <a:txBody>
                    <a:bodyPr/>
                    <a:lstStyle/>
                    <a:p>
                      <a:r>
                        <a:rPr lang="en-US" sz="1400" b="1" dirty="0"/>
                        <a:t>Associated Features</a:t>
                      </a:r>
                    </a:p>
                  </a:txBody>
                  <a:tcPr marT="45728" marB="45728"/>
                </a:tc>
                <a:extLst>
                  <a:ext uri="{0D108BD9-81ED-4DB2-BD59-A6C34878D82A}">
                    <a16:rowId xmlns:a16="http://schemas.microsoft.com/office/drawing/2014/main" val="2005191025"/>
                  </a:ext>
                </a:extLst>
              </a:tr>
              <a:tr h="1489850">
                <a:tc>
                  <a:txBody>
                    <a:bodyPr/>
                    <a:lstStyle/>
                    <a:p>
                      <a:r>
                        <a:rPr lang="en-US" sz="1200" dirty="0"/>
                        <a:t>Acute stress disorder</a:t>
                      </a:r>
                    </a:p>
                  </a:txBody>
                  <a:tcPr marT="45728" marB="45728"/>
                </a:tc>
                <a:tc>
                  <a:txBody>
                    <a:bodyPr/>
                    <a:lstStyle/>
                    <a:p>
                      <a:r>
                        <a:rPr lang="en-US" sz="1200" dirty="0"/>
                        <a:t>Varies widely with</a:t>
                      </a:r>
                      <a:r>
                        <a:rPr lang="en-US" sz="1200" baseline="0" dirty="0"/>
                        <a:t> the type of trauma</a:t>
                      </a:r>
                      <a:endParaRPr lang="en-US" sz="1200" dirty="0"/>
                    </a:p>
                  </a:txBody>
                  <a:tcPr marT="45728" marB="45728"/>
                </a:tc>
                <a:tc>
                  <a:txBody>
                    <a:bodyPr/>
                    <a:lstStyle/>
                    <a:p>
                      <a:r>
                        <a:rPr lang="en-US" sz="1200" dirty="0"/>
                        <a:t>Acute maladaptive reaction in the days or weeks following a traumatic event</a:t>
                      </a:r>
                    </a:p>
                  </a:txBody>
                  <a:tcPr marT="45728" marB="45728"/>
                </a:tc>
                <a:tc>
                  <a:txBody>
                    <a:bodyPr/>
                    <a:lstStyle/>
                    <a:p>
                      <a:r>
                        <a:rPr lang="en-US" sz="1200" b="0" i="0" u="none" strike="noStrike" cap="none" dirty="0">
                          <a:solidFill>
                            <a:schemeClr val="dk1"/>
                          </a:solidFill>
                          <a:effectLst/>
                          <a:latin typeface="+mn-lt"/>
                          <a:ea typeface="+mn-ea"/>
                          <a:cs typeface="+mn-cs"/>
                          <a:sym typeface="Arial"/>
                        </a:rPr>
                        <a:t>Features similar to those of PTSD, but limited to a period of 1 month following direct exposure to the trauma, witnessing other people exposed to the trauma, or learning about a trauma experienced by a close family member or friend</a:t>
                      </a:r>
                    </a:p>
                  </a:txBody>
                  <a:tcPr marT="45728" marB="45728"/>
                </a:tc>
                <a:extLst>
                  <a:ext uri="{0D108BD9-81ED-4DB2-BD59-A6C34878D82A}">
                    <a16:rowId xmlns:a16="http://schemas.microsoft.com/office/drawing/2014/main" val="2799855517"/>
                  </a:ext>
                </a:extLst>
              </a:tr>
              <a:tr h="1446633">
                <a:tc>
                  <a:txBody>
                    <a:bodyPr/>
                    <a:lstStyle/>
                    <a:p>
                      <a:r>
                        <a:rPr lang="en-US" sz="1200" b="0" i="0" u="none" strike="noStrike" cap="none" dirty="0">
                          <a:solidFill>
                            <a:schemeClr val="dk1"/>
                          </a:solidFill>
                          <a:effectLst/>
                          <a:latin typeface="+mn-lt"/>
                          <a:ea typeface="+mn-ea"/>
                          <a:cs typeface="+mn-cs"/>
                          <a:sym typeface="Arial"/>
                        </a:rPr>
                        <a:t>Posttraumatic stress</a:t>
                      </a:r>
                    </a:p>
                    <a:p>
                      <a:r>
                        <a:rPr lang="en-US" sz="1200" b="0" i="0" u="none" strike="noStrike" cap="none" dirty="0">
                          <a:solidFill>
                            <a:schemeClr val="dk1"/>
                          </a:solidFill>
                          <a:effectLst/>
                          <a:latin typeface="+mn-lt"/>
                          <a:ea typeface="+mn-ea"/>
                          <a:cs typeface="+mn-cs"/>
                          <a:sym typeface="Arial"/>
                        </a:rPr>
                        <a:t>disorder (PTSD)</a:t>
                      </a:r>
                    </a:p>
                    <a:p>
                      <a:endParaRPr lang="en-US" sz="1200" dirty="0"/>
                    </a:p>
                  </a:txBody>
                  <a:tcPr marT="45728" marB="45728"/>
                </a:tc>
                <a:tc>
                  <a:txBody>
                    <a:bodyPr/>
                    <a:lstStyle/>
                    <a:p>
                      <a:r>
                        <a:rPr lang="en-US" sz="1200" dirty="0"/>
                        <a:t>About 9%</a:t>
                      </a:r>
                    </a:p>
                  </a:txBody>
                  <a:tcPr marT="45728" marB="45728"/>
                </a:tc>
                <a:tc>
                  <a:txBody>
                    <a:bodyPr/>
                    <a:lstStyle/>
                    <a:p>
                      <a:r>
                        <a:rPr lang="en-US" sz="1200" dirty="0"/>
                        <a:t>Prolonged maladaptive reaction to</a:t>
                      </a:r>
                      <a:r>
                        <a:rPr lang="en-US" sz="1200" baseline="0" dirty="0"/>
                        <a:t> a traumatic event</a:t>
                      </a:r>
                      <a:endParaRPr lang="en-US" sz="1200" dirty="0"/>
                    </a:p>
                  </a:txBody>
                  <a:tcPr marT="45728" marB="45728"/>
                </a:tc>
                <a:tc>
                  <a:txBody>
                    <a:bodyPr/>
                    <a:lstStyle/>
                    <a:p>
                      <a:r>
                        <a:rPr lang="en-US" sz="1200" b="0" i="0" u="none" strike="noStrike" cap="none" dirty="0">
                          <a:solidFill>
                            <a:schemeClr val="dk1"/>
                          </a:solidFill>
                          <a:effectLst/>
                          <a:latin typeface="+mn-lt"/>
                          <a:ea typeface="+mn-ea"/>
                          <a:cs typeface="+mn-cs"/>
                          <a:sym typeface="Arial"/>
                        </a:rPr>
                        <a:t>Reexperiencing the traumatic event; avoidance of cues or stimuli associated with the trauma; general or emotional numbing, hyperarousal, emotional distress, and impaired functioning</a:t>
                      </a:r>
                    </a:p>
                  </a:txBody>
                  <a:tcPr marT="45728" marB="45728"/>
                </a:tc>
                <a:extLst>
                  <a:ext uri="{0D108BD9-81ED-4DB2-BD59-A6C34878D82A}">
                    <a16:rowId xmlns:a16="http://schemas.microsoft.com/office/drawing/2014/main" val="50936094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pPr>
              <a:defRPr/>
            </a:pPr>
            <a:r>
              <a:rPr lang="en-US" altLang="en-US" sz="2800" dirty="0">
                <a:latin typeface="+mj-lt"/>
                <a:ea typeface="ＭＳ Ｐゴシック" panose="020B0600070205080204" pitchFamily="34" charset="-128"/>
                <a:cs typeface="Times New Roman" panose="02020603050405020304" pitchFamily="18" charset="0"/>
                <a:sym typeface="Times New Roman" panose="02020603050405020304" pitchFamily="18" charset="0"/>
              </a:rPr>
              <a:t>Traumatic Stress Disorders: Common Features</a:t>
            </a:r>
            <a:endParaRPr lang="en-US" sz="2800" dirty="0">
              <a:latin typeface="+mj-lt"/>
            </a:endParaRPr>
          </a:p>
        </p:txBody>
      </p:sp>
      <p:graphicFrame>
        <p:nvGraphicFramePr>
          <p:cNvPr id="4" name="Table 3" descr="The table lists five common features of Traumatic Stress Disorders.&#10;The table lists the following:&#10;• Avoidance behavior: A person may avoid cues or situations associated with the trauma. A rape survivor may avoid traveling to the part of town where the attack occurred. A combat veteran may avoid reunions with soldiers or watching movies or feature stories about war or combat.&#10;• Reexperiencing the trauma: A person may reexperience the trauma in the form of intrusive memories, recurrent disturbing dreams, or momentary flashbacks of the battlefield or being pursued by an attacker.&#10;• Emotional distress, negative thoughts, and impaired functioning: A person may experience persistent negative thoughts and emotions, feel detached or estranged from others, or have difficulty functioning effectively.&#10;• Heightened arousal: A person may show signs of increased arousal, such as becoming hypervigilant (always on guard); have difficulty sleeping and concentrating; become irritable or have outbursts of anger; or show an exaggerated startle response, such as jumping at any sudden noise.&#10;• Emotional numbing: In PTSD, a person may feel “numb” inside and lose the ability to have loving feelings." title="Table 4.4 Common Features of Traumatic Stress Disorders"/>
          <p:cNvGraphicFramePr>
            <a:graphicFrameLocks noGrp="1"/>
          </p:cNvGraphicFramePr>
          <p:nvPr>
            <p:extLst>
              <p:ext uri="{D42A27DB-BD31-4B8C-83A1-F6EECF244321}">
                <p14:modId xmlns:p14="http://schemas.microsoft.com/office/powerpoint/2010/main" val="1645734239"/>
              </p:ext>
            </p:extLst>
          </p:nvPr>
        </p:nvGraphicFramePr>
        <p:xfrm>
          <a:off x="381000" y="914400"/>
          <a:ext cx="8610600" cy="5029201"/>
        </p:xfrm>
        <a:graphic>
          <a:graphicData uri="http://schemas.openxmlformats.org/drawingml/2006/table">
            <a:tbl>
              <a:tblPr firstRow="1" bandRow="1">
                <a:tableStyleId>{F5AB1C69-6EDB-4FF4-983F-18BD219EF322}</a:tableStyleId>
              </a:tblPr>
              <a:tblGrid>
                <a:gridCol w="3039035">
                  <a:extLst>
                    <a:ext uri="{9D8B030D-6E8A-4147-A177-3AD203B41FA5}">
                      <a16:colId xmlns:a16="http://schemas.microsoft.com/office/drawing/2014/main" val="4244355240"/>
                    </a:ext>
                  </a:extLst>
                </a:gridCol>
                <a:gridCol w="5571565">
                  <a:extLst>
                    <a:ext uri="{9D8B030D-6E8A-4147-A177-3AD203B41FA5}">
                      <a16:colId xmlns:a16="http://schemas.microsoft.com/office/drawing/2014/main" val="1467241528"/>
                    </a:ext>
                  </a:extLst>
                </a:gridCol>
              </a:tblGrid>
              <a:tr h="518703">
                <a:tc gridSpan="2">
                  <a:txBody>
                    <a:bodyPr/>
                    <a:lstStyle/>
                    <a:p>
                      <a:r>
                        <a:rPr lang="en-US" sz="1600" dirty="0"/>
                        <a:t>Table 4.4 Common Features of Traumatic Stress Disorders</a:t>
                      </a:r>
                    </a:p>
                  </a:txBody>
                  <a:tcPr marT="45725" marB="45725"/>
                </a:tc>
                <a:tc hMerge="1">
                  <a:txBody>
                    <a:bodyPr/>
                    <a:lstStyle/>
                    <a:p>
                      <a:endParaRPr lang="en-US" dirty="0"/>
                    </a:p>
                  </a:txBody>
                  <a:tcPr/>
                </a:tc>
                <a:extLst>
                  <a:ext uri="{0D108BD9-81ED-4DB2-BD59-A6C34878D82A}">
                    <a16:rowId xmlns:a16="http://schemas.microsoft.com/office/drawing/2014/main" val="78703219"/>
                  </a:ext>
                </a:extLst>
              </a:tr>
              <a:tr h="1047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Avoidance behavior</a:t>
                      </a:r>
                    </a:p>
                    <a:p>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person may avoid cues or situations associated with the trauma. A rape survivor may avoid traveling to the part of town where the attack occurred. A combat veteran may avoid reunions with soldiers or watching movies or feature stories about war or combat.</a:t>
                      </a:r>
                      <a:endParaRPr lang="en-US" sz="1200" dirty="0"/>
                    </a:p>
                  </a:txBody>
                  <a:tcPr marT="45725" marB="45725"/>
                </a:tc>
                <a:extLst>
                  <a:ext uri="{0D108BD9-81ED-4DB2-BD59-A6C34878D82A}">
                    <a16:rowId xmlns:a16="http://schemas.microsoft.com/office/drawing/2014/main" val="1326103455"/>
                  </a:ext>
                </a:extLst>
              </a:tr>
              <a:tr h="814535">
                <a:tc>
                  <a:txBody>
                    <a:bodyPr/>
                    <a:lstStyle/>
                    <a:p>
                      <a:r>
                        <a:rPr lang="en-US" sz="1200" b="0" i="0" u="none" strike="noStrike" cap="none" dirty="0">
                          <a:solidFill>
                            <a:schemeClr val="dk1"/>
                          </a:solidFill>
                          <a:effectLst/>
                          <a:latin typeface="+mn-lt"/>
                          <a:ea typeface="+mn-ea"/>
                          <a:cs typeface="+mn-cs"/>
                          <a:sym typeface="Arial"/>
                        </a:rPr>
                        <a:t>Reexperiencing the trauma</a:t>
                      </a:r>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reexperience the trauma in the form of intrusive memories, recurrent disturbing dreams,</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or momentary flashbacks of the battlefield or being pursued by an attacker.</a:t>
                      </a:r>
                      <a:r>
                        <a:rPr lang="en-US" sz="1200" dirty="0">
                          <a:effectLst/>
                        </a:rPr>
                        <a:t> </a:t>
                      </a:r>
                      <a:endParaRPr lang="en-US" sz="1200" dirty="0"/>
                    </a:p>
                  </a:txBody>
                  <a:tcPr marT="45725" marB="45725"/>
                </a:tc>
                <a:extLst>
                  <a:ext uri="{0D108BD9-81ED-4DB2-BD59-A6C34878D82A}">
                    <a16:rowId xmlns:a16="http://schemas.microsoft.com/office/drawing/2014/main" val="3051435850"/>
                  </a:ext>
                </a:extLst>
              </a:tr>
              <a:tr h="814535">
                <a:tc>
                  <a:txBody>
                    <a:bodyPr/>
                    <a:lstStyle/>
                    <a:p>
                      <a:r>
                        <a:rPr lang="en-US" sz="1200" dirty="0"/>
                        <a:t>Emotional distress, negative thoughts,</a:t>
                      </a:r>
                      <a:r>
                        <a:rPr lang="en-US" sz="1200" baseline="0" dirty="0"/>
                        <a:t> </a:t>
                      </a:r>
                      <a:r>
                        <a:rPr lang="en-US" sz="1200" dirty="0"/>
                        <a:t>and impaired functioning</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experience persistent negative thoughts and emotions, feel detached or estranged from others, or have difficulty functioning effectively.</a:t>
                      </a:r>
                    </a:p>
                  </a:txBody>
                  <a:tcPr marT="45725" marB="45725"/>
                </a:tc>
                <a:extLst>
                  <a:ext uri="{0D108BD9-81ED-4DB2-BD59-A6C34878D82A}">
                    <a16:rowId xmlns:a16="http://schemas.microsoft.com/office/drawing/2014/main" val="1638470165"/>
                  </a:ext>
                </a:extLst>
              </a:tr>
              <a:tr h="1047260">
                <a:tc>
                  <a:txBody>
                    <a:bodyPr/>
                    <a:lstStyle/>
                    <a:p>
                      <a:r>
                        <a:rPr lang="en-US" sz="1200" dirty="0"/>
                        <a:t>Heightened arousal</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show signs of increased arousal, such as becoming hypervigilant (always on guard); have difficulty sleeping and concentrating; become irritable or have outbursts of anger; or show an exaggerated startle response, such as jumping at any sudden noise.</a:t>
                      </a:r>
                      <a:endParaRPr lang="en-US" sz="1200" dirty="0"/>
                    </a:p>
                  </a:txBody>
                  <a:tcPr marT="45725" marB="45725"/>
                </a:tc>
                <a:extLst>
                  <a:ext uri="{0D108BD9-81ED-4DB2-BD59-A6C34878D82A}">
                    <a16:rowId xmlns:a16="http://schemas.microsoft.com/office/drawing/2014/main" val="2361713258"/>
                  </a:ext>
                </a:extLst>
              </a:tr>
              <a:tr h="787004">
                <a:tc>
                  <a:txBody>
                    <a:bodyPr/>
                    <a:lstStyle/>
                    <a:p>
                      <a:r>
                        <a:rPr lang="en-US" sz="1200" dirty="0"/>
                        <a:t>Emotional numbing</a:t>
                      </a:r>
                    </a:p>
                  </a:txBody>
                  <a:tcPr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In PTSD, a person may feel “numb” inside and lose the ability to have loving feelings.</a:t>
                      </a:r>
                    </a:p>
                  </a:txBody>
                  <a:tcPr marT="45725" marB="45725"/>
                </a:tc>
                <a:extLst>
                  <a:ext uri="{0D108BD9-81ED-4DB2-BD59-A6C34878D82A}">
                    <a16:rowId xmlns:a16="http://schemas.microsoft.com/office/drawing/2014/main" val="242045157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noGrp="1"/>
          </p:cNvSpPr>
          <p:nvPr>
            <p:ph type="title"/>
          </p:nvPr>
        </p:nvSpPr>
        <p:spPr>
          <a:xfrm>
            <a:off x="457200" y="381000"/>
            <a:ext cx="8229600" cy="7032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a:t>
            </a:r>
          </a:p>
        </p:txBody>
      </p:sp>
      <p:sp>
        <p:nvSpPr>
          <p:cNvPr id="54275" name="Content Placeholder 2"/>
          <p:cNvSpPr txBox="1">
            <a:spLocks noGrp="1"/>
          </p:cNvSpPr>
          <p:nvPr>
            <p:ph idx="1"/>
          </p:nvPr>
        </p:nvSpPr>
        <p:spPr>
          <a:xfrm>
            <a:off x="152400" y="2057400"/>
            <a:ext cx="8991600" cy="5078412"/>
          </a:xfrm>
        </p:spPr>
        <p:txBody>
          <a:bodyPr/>
          <a:lstStyle/>
          <a:p>
            <a:pPr marL="255588" indent="-153988" eaLnBrk="1" hangingPunct="1">
              <a:lnSpc>
                <a:spcPct val="90000"/>
              </a:lnSpc>
              <a:buSzTx/>
              <a:buFontTx/>
              <a:buChar char="•"/>
            </a:pPr>
            <a:r>
              <a:rPr lang="en-US" altLang="en-US" sz="2400" b="1"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Acute stress disorder (ASD) </a:t>
            </a: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 A traumatic stress reaction in which the person shows a maladaptive pattern of behavior for a period of 3 days to 1 month following exposure to a traumatic event. Exposure to:</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Actual or threatened death</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Serious accident</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Sexual violation</a:t>
            </a:r>
          </a:p>
          <a:p>
            <a:pPr marL="255588"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May be in response to direct exposure, witnessing trauma, or learning about event secondhand.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p:cNvSpPr>
          <p:nvPr>
            <p:ph type="title"/>
          </p:nvPr>
        </p:nvSpPr>
        <p:spPr/>
        <p:txBody>
          <a:bodyPr>
            <a:normAutofit/>
          </a:bodyPr>
          <a:lstStyle/>
          <a:p>
            <a:pPr eaLnBrk="1" hangingPunct="1">
              <a:spcBef>
                <a:spcPct val="0"/>
              </a:spcBef>
              <a:buFont typeface="Times New Roman" panose="02020603050405020304" pitchFamily="18" charset="0"/>
              <a:buNone/>
              <a:defRPr/>
            </a:pPr>
            <a:r>
              <a:rPr lang="en-US" altLang="en-US" sz="28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 Symptoms</a:t>
            </a:r>
          </a:p>
        </p:txBody>
      </p:sp>
      <p:sp>
        <p:nvSpPr>
          <p:cNvPr id="39939" name="Content Placeholder 2"/>
          <p:cNvSpPr txBox="1">
            <a:spLocks noGrp="1"/>
          </p:cNvSpPr>
          <p:nvPr>
            <p:ph idx="1"/>
          </p:nvPr>
        </p:nvSpPr>
        <p:spPr/>
        <p:txBody>
          <a:bodyPr>
            <a:normAutofit fontScale="85000" lnSpcReduction="20000"/>
          </a:bodyPr>
          <a:lstStyle/>
          <a:p>
            <a:pPr marL="101600" indent="0" eaLnBrk="1" hangingPunct="1">
              <a:buSzTx/>
              <a:buFont typeface="Arial"/>
              <a:buNone/>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Symptoms of acute stress disorder may include:</a:t>
            </a:r>
            <a:endPar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Intrusive memories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Disturbing dreams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Reexperiencing/flashbacks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Detachment/dissociation from surroundings or self</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Disturbance of sleep</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Irritable or aggressive behavior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Exaggerated startle response</a:t>
            </a:r>
          </a:p>
          <a:p>
            <a:pPr marL="255588" indent="-153988" eaLnBrk="1" hangingPunct="1">
              <a:buSzTx/>
              <a:buFontTx/>
              <a:buNone/>
              <a:defRPr/>
            </a:pPr>
            <a:endParaRPr lang="en-US" altLang="en-US"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j-lt"/>
              </a:rPr>
              <a:t>Posttraumatic Stress Disorder</a:t>
            </a:r>
          </a:p>
        </p:txBody>
      </p:sp>
      <p:sp>
        <p:nvSpPr>
          <p:cNvPr id="3" name="Text Placeholder 2"/>
          <p:cNvSpPr>
            <a:spLocks noGrp="1"/>
          </p:cNvSpPr>
          <p:nvPr>
            <p:ph type="body" idx="1"/>
          </p:nvPr>
        </p:nvSpPr>
        <p:spPr>
          <a:xfrm>
            <a:off x="457200" y="1600200"/>
            <a:ext cx="4343400" cy="4525963"/>
          </a:xfrm>
        </p:spPr>
        <p:txBody>
          <a:bodyPr>
            <a:normAutofit lnSpcReduction="10000"/>
          </a:bodyPr>
          <a:lstStyle/>
          <a:p>
            <a:pPr marL="101600" indent="0">
              <a:buNone/>
              <a:defRPr/>
            </a:pPr>
            <a:r>
              <a:rPr lang="en-US" sz="2000" dirty="0"/>
              <a:t>Posttraumatic stress disorder (PTSD) </a:t>
            </a:r>
            <a:r>
              <a:rPr lang="en-US" altLang="en-US" sz="20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a:t>
            </a:r>
            <a:r>
              <a:rPr lang="en-US" sz="2000" dirty="0"/>
              <a:t> Prolonged maladaptive reaction lasting longer than 1 month after traumatic experience.</a:t>
            </a:r>
          </a:p>
          <a:p>
            <a:pPr>
              <a:defRPr/>
            </a:pPr>
            <a:r>
              <a:rPr lang="en-US" sz="2000" dirty="0"/>
              <a:t>Many people with acute stress disorder go on to develop PTSD.</a:t>
            </a:r>
          </a:p>
          <a:p>
            <a:pPr>
              <a:defRPr/>
            </a:pPr>
            <a:r>
              <a:rPr lang="en-US" sz="2000" dirty="0"/>
              <a:t>May develop months or years after traumatic event.</a:t>
            </a:r>
          </a:p>
          <a:p>
            <a:pPr>
              <a:defRPr/>
            </a:pPr>
            <a:r>
              <a:rPr lang="en-US" sz="2000" dirty="0"/>
              <a:t>Similar symptoms as acute stress disorder, but persists for months, years, or even decades.</a:t>
            </a:r>
          </a:p>
          <a:p>
            <a:pPr>
              <a:defRPr/>
            </a:pPr>
            <a:endParaRPr lang="en-US" dirty="0"/>
          </a:p>
        </p:txBody>
      </p:sp>
      <p:sp>
        <p:nvSpPr>
          <p:cNvPr id="58372" name="Text Placeholder 3"/>
          <p:cNvSpPr txBox="1">
            <a:spLocks noGrp="1"/>
          </p:cNvSpPr>
          <p:nvPr>
            <p:ph type="body" idx="2"/>
          </p:nvPr>
        </p:nvSpPr>
        <p:spPr>
          <a:xfrm>
            <a:off x="4800600" y="4419600"/>
            <a:ext cx="3938588" cy="1630363"/>
          </a:xfrm>
        </p:spPr>
        <p:txBody>
          <a:bodyPr>
            <a:normAutofit fontScale="77500" lnSpcReduction="20000"/>
          </a:bodyPr>
          <a:lstStyle/>
          <a:p>
            <a:pPr marL="101600" indent="0">
              <a:buSzTx/>
              <a:buFontTx/>
              <a:buNone/>
            </a:pPr>
            <a:r>
              <a:rPr lang="en-US" altLang="en-US" sz="1400" b="1" dirty="0">
                <a:solidFill>
                  <a:srgbClr val="000000"/>
                </a:solidFill>
                <a:latin typeface="Arial" panose="020B0604020202020204" pitchFamily="34" charset="0"/>
                <a:cs typeface="Arial" panose="020B0604020202020204" pitchFamily="34" charset="0"/>
                <a:sym typeface="Arial" panose="020B0604020202020204" pitchFamily="34" charset="0"/>
              </a:rPr>
              <a:t>TRAUMA. </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Trauma associated with the development of PTSD may involve combat, acts of terrorism, or violent crimes, including crimes such as mass murders. However, the most frequent source of traumas linked to PTSD is serious motor vehicle accidents.</a:t>
            </a:r>
          </a:p>
          <a:p>
            <a:pPr marL="101600" indent="0">
              <a:buSzTx/>
              <a:buFontTx/>
              <a:buNone/>
            </a:pPr>
            <a:b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b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 photo shows four people hugging each other and crying." title="Trauma"/>
          <p:cNvPicPr>
            <a:picLocks noChangeAspect="1"/>
          </p:cNvPicPr>
          <p:nvPr/>
        </p:nvPicPr>
        <p:blipFill>
          <a:blip r:embed="rId3"/>
          <a:stretch>
            <a:fillRect/>
          </a:stretch>
        </p:blipFill>
        <p:spPr>
          <a:xfrm>
            <a:off x="4824413" y="1790700"/>
            <a:ext cx="3914775" cy="2628900"/>
          </a:xfrm>
          <a:prstGeom prst="rect">
            <a:avLst/>
          </a:prstGeom>
        </p:spPr>
      </p:pic>
    </p:spTree>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1522</TotalTime>
  <Words>1191</Words>
  <Application>Microsoft Macintosh PowerPoint</Application>
  <PresentationFormat>On-screen Show (4:3)</PresentationFormat>
  <Paragraphs>114</Paragraphs>
  <Slides>13</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Noto Sans Symbols</vt:lpstr>
      <vt:lpstr>Arial</vt:lpstr>
      <vt:lpstr>Calibri</vt:lpstr>
      <vt:lpstr>Gill Sans MT</vt:lpstr>
      <vt:lpstr>Times New Roman</vt:lpstr>
      <vt:lpstr>Verdana</vt:lpstr>
      <vt:lpstr>508 Lecture</vt:lpstr>
      <vt:lpstr>Gallery</vt:lpstr>
      <vt:lpstr>Acute Stress Disorders and PTSD</vt:lpstr>
      <vt:lpstr>Adjustment Disorders</vt:lpstr>
      <vt:lpstr>Types of Adjustment Disorders</vt:lpstr>
      <vt:lpstr>Traumatic Stress Disorders</vt:lpstr>
      <vt:lpstr>Traumatic Stress Disorders: Overview</vt:lpstr>
      <vt:lpstr>Traumatic Stress Disorders: Common Features</vt:lpstr>
      <vt:lpstr>Acute Stress Disorder</vt:lpstr>
      <vt:lpstr>Acute Stress Disorder: Symptoms</vt:lpstr>
      <vt:lpstr>Posttraumatic Stress Disorder</vt:lpstr>
      <vt:lpstr>Factors Predictive of Posttraumatic Stress Disorder</vt:lpstr>
      <vt:lpstr>Treatment Approaches: Cognitive Behavioral Therapy</vt:lpstr>
      <vt:lpstr>Additional Treatment Approaches</vt:lpstr>
      <vt:lpstr>Erasing Disturbing Memories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uczecca</dc:creator>
  <cp:lastModifiedBy>Microsoft Office User</cp:lastModifiedBy>
  <cp:revision>125</cp:revision>
  <dcterms:created xsi:type="dcterms:W3CDTF">2011-09-13T01:43:51Z</dcterms:created>
  <dcterms:modified xsi:type="dcterms:W3CDTF">2020-01-04T22:09:49Z</dcterms:modified>
</cp:coreProperties>
</file>