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3A70-8852-AC47-A868-CFB9D7DA7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1408844"/>
            <a:ext cx="8991600" cy="164592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Acquired brain injuries</a:t>
            </a:r>
          </a:p>
        </p:txBody>
      </p:sp>
    </p:spTree>
    <p:extLst>
      <p:ext uri="{BB962C8B-B14F-4D97-AF65-F5344CB8AC3E}">
        <p14:creationId xmlns:p14="http://schemas.microsoft.com/office/powerpoint/2010/main" val="2696909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6062-429A-AF47-8416-8E2507AAF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330200"/>
            <a:ext cx="10299700" cy="6210300"/>
          </a:xfrm>
        </p:spPr>
        <p:txBody>
          <a:bodyPr/>
          <a:lstStyle/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u="sng" dirty="0">
                <a:solidFill>
                  <a:srgbClr val="FF0000"/>
                </a:solidFill>
                <a:latin typeface="Avenir Book" panose="02000503020000020003" pitchFamily="2" charset="0"/>
              </a:rPr>
              <a:t>Injuries of the right side of the brain can cause: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Visual-spatial impairment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Visual memory deficits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Left neglect (inattention to the left side of the body)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Decreased awareness of deficits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Altered creativity and music perception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Loss of “the big picture” type of thinking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Decreased control over left-sided body movements</a:t>
            </a:r>
          </a:p>
        </p:txBody>
      </p:sp>
    </p:spTree>
    <p:extLst>
      <p:ext uri="{BB962C8B-B14F-4D97-AF65-F5344CB8AC3E}">
        <p14:creationId xmlns:p14="http://schemas.microsoft.com/office/powerpoint/2010/main" val="361368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7F3F-EA95-FF4E-9CDD-0A0DE74D6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2" y="329784"/>
            <a:ext cx="10280338" cy="62869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The severity of damage to the brain after an injury is the primary factor in predicting the injury’s impact on the individual. 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Brain injury is typically categorized as mild, moderate, or severe.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  <a:latin typeface="Avenir Book" panose="02000503020000020003" pitchFamily="2" charset="0"/>
              </a:rPr>
              <a:t>MILD BRAIN INJURY</a:t>
            </a:r>
            <a:r>
              <a:rPr lang="en-US" dirty="0">
                <a:latin typeface="Avenir Book" panose="02000503020000020003" pitchFamily="2" charset="0"/>
              </a:rPr>
              <a:t>		 	Brief if any loss of consciousness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Vomiting and Dizziness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Lethargy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Memory Loss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  <a:latin typeface="Avenir Book" panose="02000503020000020003" pitchFamily="2" charset="0"/>
              </a:rPr>
              <a:t>MODERATE BRAIN INJURY</a:t>
            </a:r>
            <a:r>
              <a:rPr lang="en-US" dirty="0">
                <a:latin typeface="Avenir Book" panose="02000503020000020003" pitchFamily="2" charset="0"/>
              </a:rPr>
              <a:t>		Unconsciousness up to 24 hours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Signs of brain trauma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Contusions or bleeding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Signs of injury on neuroimaging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  <a:latin typeface="Avenir Book" panose="02000503020000020003" pitchFamily="2" charset="0"/>
              </a:rPr>
              <a:t>SEVERE BRAIN INJURY</a:t>
            </a:r>
            <a:r>
              <a:rPr lang="en-US" dirty="0">
                <a:latin typeface="Avenir Book" panose="02000503020000020003" pitchFamily="2" charset="0"/>
              </a:rPr>
              <a:t>		Unconsciousness exceeding 24 hours (coma)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No sleep/wake cycle during loss of consciousness (LOC)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Signs of injury appear on neuroimaging tests</a:t>
            </a:r>
          </a:p>
        </p:txBody>
      </p:sp>
    </p:spTree>
    <p:extLst>
      <p:ext uri="{BB962C8B-B14F-4D97-AF65-F5344CB8AC3E}">
        <p14:creationId xmlns:p14="http://schemas.microsoft.com/office/powerpoint/2010/main" val="287885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3C742-D77F-CA4C-87C3-4D1D9AAE2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46314"/>
            <a:ext cx="11517085" cy="5998029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FF0000"/>
                </a:solidFill>
                <a:latin typeface="Avenir Book" panose="02000503020000020003" pitchFamily="2" charset="0"/>
                <a:ea typeface="Open Sans"/>
              </a:rPr>
              <a:t>An acquired brain injury (ABI) is an injury to the brain that is not hereditary,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FF0000"/>
                </a:solidFill>
                <a:latin typeface="Avenir Book" panose="02000503020000020003" pitchFamily="2" charset="0"/>
                <a:ea typeface="Open Sans"/>
              </a:rPr>
              <a:t>congenital, degenerative, or induced by birth trauma.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solidFill>
                <a:srgbClr val="FF0000"/>
              </a:solidFill>
              <a:latin typeface="Avenir Book" panose="02000503020000020003" pitchFamily="2" charset="0"/>
              <a:ea typeface="Open Sans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solidFill>
                <a:srgbClr val="495865"/>
              </a:solidFill>
              <a:latin typeface="Avenir Book" panose="02000503020000020003" pitchFamily="2" charset="0"/>
              <a:ea typeface="Open Sans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495865"/>
                </a:solidFill>
                <a:latin typeface="Avenir Book" panose="02000503020000020003" pitchFamily="2" charset="0"/>
                <a:ea typeface="Open Sans"/>
              </a:rPr>
              <a:t>Essentially, this type of brain injury is one that has occurred after birth.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solidFill>
                <a:srgbClr val="495865"/>
              </a:solidFill>
              <a:latin typeface="Avenir Book" panose="02000503020000020003" pitchFamily="2" charset="0"/>
              <a:ea typeface="Open Sans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495865"/>
                </a:solidFill>
                <a:latin typeface="Avenir Book" panose="02000503020000020003" pitchFamily="2" charset="0"/>
                <a:ea typeface="Open Sans"/>
              </a:rPr>
              <a:t>The injury results in a change to the brain’s neuronal activity, which affects the physical integrity, metabolic activity, or functional ability of nerve cells in the brain.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2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495865"/>
                </a:solidFill>
                <a:latin typeface="Avenir Book" panose="02000503020000020003" pitchFamily="2" charset="0"/>
                <a:ea typeface="Open Sans"/>
              </a:rPr>
              <a:t>There are two types of acquired brain injury: traumatic and non-traumatic.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2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495865"/>
                </a:solidFill>
                <a:latin typeface="Avenir Book" panose="02000503020000020003" pitchFamily="2" charset="0"/>
                <a:ea typeface="Open Sans"/>
              </a:rPr>
              <a:t>1) A traumatic brain injury (TBI) is defined as an alteration in brain function, or other evidence of brain pathology, caused by an external force. </a:t>
            </a: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solidFill>
                <a:srgbClr val="495865"/>
              </a:solidFill>
              <a:latin typeface="Avenir Book" panose="02000503020000020003" pitchFamily="2" charset="0"/>
              <a:ea typeface="Open Sans"/>
            </a:endParaRP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0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2286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rgbClr val="495865"/>
                </a:solidFill>
                <a:latin typeface="Avenir Book" panose="02000503020000020003" pitchFamily="2" charset="0"/>
                <a:ea typeface="Open Sans"/>
              </a:rPr>
              <a:t>2) A non-traumatic brain injury, often referred to as an acquired brain injury, causes damage to the brain by internal factors, such as a lack of oxygen, exposure to toxins, pressure from a tumor, etc.</a:t>
            </a:r>
            <a:endParaRPr lang="en-US" altLang="en-US" sz="26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0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D4464D-AFDF-274F-B6CB-21F86A0D9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25810"/>
              </p:ext>
            </p:extLst>
          </p:nvPr>
        </p:nvGraphicFramePr>
        <p:xfrm>
          <a:off x="653141" y="544286"/>
          <a:ext cx="10526488" cy="5900057"/>
        </p:xfrm>
        <a:graphic>
          <a:graphicData uri="http://schemas.openxmlformats.org/drawingml/2006/table">
            <a:tbl>
              <a:tblPr/>
              <a:tblGrid>
                <a:gridCol w="5263244">
                  <a:extLst>
                    <a:ext uri="{9D8B030D-6E8A-4147-A177-3AD203B41FA5}">
                      <a16:colId xmlns:a16="http://schemas.microsoft.com/office/drawing/2014/main" val="3991125767"/>
                    </a:ext>
                  </a:extLst>
                </a:gridCol>
                <a:gridCol w="5263244">
                  <a:extLst>
                    <a:ext uri="{9D8B030D-6E8A-4147-A177-3AD203B41FA5}">
                      <a16:colId xmlns:a16="http://schemas.microsoft.com/office/drawing/2014/main" val="574264155"/>
                    </a:ext>
                  </a:extLst>
                </a:gridCol>
              </a:tblGrid>
              <a:tr h="536369">
                <a:tc>
                  <a:txBody>
                    <a:bodyPr/>
                    <a:lstStyle/>
                    <a:p>
                      <a:pPr algn="l"/>
                      <a:r>
                        <a:rPr lang="en-US" b="0" i="0" cap="all" dirty="0">
                          <a:solidFill>
                            <a:srgbClr val="FF0000"/>
                          </a:solidFill>
                          <a:effectLst/>
                          <a:latin typeface="Avenir Book" panose="02000503020000020003" pitchFamily="2" charset="0"/>
                        </a:rPr>
                        <a:t>TRAUMATIC BRAIN INJURY CAUSES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FE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i="0" cap="all" dirty="0">
                          <a:solidFill>
                            <a:srgbClr val="FF0000"/>
                          </a:solidFill>
                          <a:effectLst/>
                          <a:latin typeface="Avenir Book" panose="02000503020000020003" pitchFamily="2" charset="0"/>
                        </a:rPr>
                        <a:t>NON-TRAUMATIC BRAIN INJURY CAUSES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FE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978157"/>
                  </a:ext>
                </a:extLst>
              </a:tr>
              <a:tr h="5363688"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endParaRPr lang="en-US" b="0" i="0" dirty="0">
                        <a:effectLst/>
                        <a:latin typeface="Avenir Book" panose="02000503020000020003" pitchFamily="2" charset="0"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endParaRPr lang="en-US" b="0" i="0" dirty="0">
                        <a:effectLst/>
                        <a:latin typeface="Avenir Book" panose="02000503020000020003" pitchFamily="2" charset="0"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endParaRPr lang="en-US" b="0" i="0" dirty="0">
                        <a:effectLst/>
                        <a:latin typeface="Avenir Book" panose="02000503020000020003" pitchFamily="2" charset="0"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Falls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Assaults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Motor Vehicle Accidents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Sports/Recreation Injuries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Abusive Head Trauma (Shaken Baby Syndrome)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Gunshot Wounds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Workplace Injuries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Child Abuse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Domestic Violence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Military Actions (Blast Injury)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FE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Stroke (Hemorrhage, Blood Clot)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Infectious Disease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Meningitis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Encephalitis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Seizure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Electric Shock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Tumors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Metabolic Disorders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Neurotoxic Poisoning (Carbon Monoxide, Lead Exposure)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Lack of Oxygen (Drowning, Choking, Hypoxic/Anoxic Injury)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0" i="0" dirty="0">
                          <a:effectLst/>
                          <a:latin typeface="Avenir Book" panose="02000503020000020003" pitchFamily="2" charset="0"/>
                        </a:rPr>
                        <a:t>Drug Overdose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FE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77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2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F7AED-4D52-0B47-9708-531037E5E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194872"/>
            <a:ext cx="11542427" cy="63558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The human brain is magnificent and complex. </a:t>
            </a: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The brain is made up of many parts, each with a specific and important function. </a:t>
            </a: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It controls our ability to balance, walk, talk, and eat. </a:t>
            </a: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It coordinates and regulates our breathing, blood circulation, and heart rate. </a:t>
            </a: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It is responsible for our ability to speak, to process and remember information, make decisions, and feel emotions. </a:t>
            </a: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Every brain is unique, ever-changing, and extremely sensitive to its environment.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The brain is divided into functional sections, called lobes: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Frontal Lobe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Temporal Lobe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Parietal Lobe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Occipital Lobe </a:t>
            </a:r>
          </a:p>
        </p:txBody>
      </p:sp>
    </p:spTree>
    <p:extLst>
      <p:ext uri="{BB962C8B-B14F-4D97-AF65-F5344CB8AC3E}">
        <p14:creationId xmlns:p14="http://schemas.microsoft.com/office/powerpoint/2010/main" val="77050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7F3F-EA95-FF4E-9CDD-0A0DE74D6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2" y="329784"/>
            <a:ext cx="10280338" cy="62869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000" u="sng" dirty="0">
                <a:solidFill>
                  <a:srgbClr val="FF0000"/>
                </a:solidFill>
                <a:latin typeface="Avenir Book" panose="02000503020000020003" pitchFamily="2" charset="0"/>
              </a:rPr>
              <a:t>Frontal Lobe Functions 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Attention 				Concentration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Self-Monitoring				Organization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Expressive Language (Speaking)		Motor Planning &amp; Initiation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Awareness of Abilities			Awareness of Limitations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Personality				Mental Flexibility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Inhibition of Behavior			Emotions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Problem Solving				Planning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Judgment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An injury to the frontal lobes may affect an individual’s ability to control emotions, impulses, and behavior or may cause difficulty recalling events or speaking.</a:t>
            </a:r>
          </a:p>
        </p:txBody>
      </p:sp>
    </p:spTree>
    <p:extLst>
      <p:ext uri="{BB962C8B-B14F-4D97-AF65-F5344CB8AC3E}">
        <p14:creationId xmlns:p14="http://schemas.microsoft.com/office/powerpoint/2010/main" val="230211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2826A-3586-C246-BA39-907131893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99" y="279400"/>
            <a:ext cx="11486243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u="sng" dirty="0">
                <a:solidFill>
                  <a:srgbClr val="FF0000"/>
                </a:solidFill>
                <a:latin typeface="Avenir Book" panose="02000503020000020003" pitchFamily="2" charset="0"/>
              </a:rPr>
              <a:t>Temporal Lobe Functions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Memory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Understanding Language (Receptive Language)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Sequencing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Hearing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Organization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An injury to the temporal lobes may lead individuals to demonstrate difficulty with communication or memory.</a:t>
            </a:r>
          </a:p>
          <a:p>
            <a:pPr marL="0" indent="0" algn="ctr">
              <a:buNone/>
            </a:pPr>
            <a:r>
              <a:rPr lang="en-US" sz="2000" u="sng" dirty="0">
                <a:solidFill>
                  <a:srgbClr val="FF0000"/>
                </a:solidFill>
                <a:latin typeface="Avenir Book" panose="02000503020000020003" pitchFamily="2" charset="0"/>
              </a:rPr>
              <a:t>Parietal Lobe Functions 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Sense of Touch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Spatial Perception (Depth Perception)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Identification of Sizes, Shapes, Colors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Visual Perception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Individuals who have injured their parietal lobes may have trouble with their five primary senses.</a:t>
            </a:r>
          </a:p>
        </p:txBody>
      </p:sp>
    </p:spTree>
    <p:extLst>
      <p:ext uri="{BB962C8B-B14F-4D97-AF65-F5344CB8AC3E}">
        <p14:creationId xmlns:p14="http://schemas.microsoft.com/office/powerpoint/2010/main" val="186894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2B50-D1B9-3C4C-A9E7-EF056518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99" y="304800"/>
            <a:ext cx="11439071" cy="612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  <a:latin typeface="Avenir Book" panose="02000503020000020003" pitchFamily="2" charset="0"/>
              </a:rPr>
              <a:t>Brain Stem Functions 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Breathing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Arousal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Consciousness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Heart Rate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Sleep &amp; Wake Cycles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The brain stem controls the body’s involuntary functions that are essential for survival, such as breathing and heart rate.</a:t>
            </a:r>
          </a:p>
          <a:p>
            <a:pPr marL="0" indent="0">
              <a:buNone/>
            </a:pPr>
            <a:endParaRPr lang="en-US" u="sng" dirty="0"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  <a:latin typeface="Avenir Book" panose="02000503020000020003" pitchFamily="2" charset="0"/>
              </a:rPr>
              <a:t>Cerebellum Functions 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Balance &amp; Coordination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Skilled Motor Activity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Visual Perception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An injury to the cerebellum may affect balance, movement, and coordination</a:t>
            </a:r>
          </a:p>
        </p:txBody>
      </p:sp>
    </p:spTree>
    <p:extLst>
      <p:ext uri="{BB962C8B-B14F-4D97-AF65-F5344CB8AC3E}">
        <p14:creationId xmlns:p14="http://schemas.microsoft.com/office/powerpoint/2010/main" val="42381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51CB0-060E-2C4F-A403-59A714B82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419100"/>
            <a:ext cx="11558814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  <a:latin typeface="Avenir Book" panose="02000503020000020003" pitchFamily="2" charset="0"/>
              </a:rPr>
              <a:t>Occipital Lobe Functions 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Vision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An injury to one’s occipital lobes may lead to trouble seeing or perceiving the size and shape of objects. 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The functional sections (lobes) of the brain are also categorized by side – the right side and the left side. 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If you split the brain down the middle into two equally-sized parts, they are not the same and do not carry the same functions. 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The right side of the brain controls the left side of the body, while the left side of the brain controls the right side of the body. 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Each side is responsible for different functions, and general patterns of dysfunction may occur depending on the side of the brain sustaining an injury.</a:t>
            </a:r>
          </a:p>
        </p:txBody>
      </p:sp>
    </p:spTree>
    <p:extLst>
      <p:ext uri="{BB962C8B-B14F-4D97-AF65-F5344CB8AC3E}">
        <p14:creationId xmlns:p14="http://schemas.microsoft.com/office/powerpoint/2010/main" val="221403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C32D5-7F9A-F649-95CA-0013322B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79400"/>
            <a:ext cx="10325100" cy="6261100"/>
          </a:xfrm>
        </p:spPr>
        <p:txBody>
          <a:bodyPr/>
          <a:lstStyle/>
          <a:p>
            <a:pPr marL="0" indent="0" algn="ctr">
              <a:buNone/>
            </a:pPr>
            <a:endParaRPr lang="en-US" sz="20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u="sng" dirty="0">
                <a:solidFill>
                  <a:srgbClr val="FF0000"/>
                </a:solidFill>
              </a:rPr>
              <a:t>Injuries of the left side of the brain can cause: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Difficulties understanding language (receptive language)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Difficulties in speaking or verbal output (expressive language)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Catastrophic reactions (depression, anxiety)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Difficulty speaking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Impaired logic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Sequencing difficulties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Decreased control over right-sided body movements</a:t>
            </a:r>
          </a:p>
        </p:txBody>
      </p:sp>
    </p:spTree>
    <p:extLst>
      <p:ext uri="{BB962C8B-B14F-4D97-AF65-F5344CB8AC3E}">
        <p14:creationId xmlns:p14="http://schemas.microsoft.com/office/powerpoint/2010/main" val="39558346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811</TotalTime>
  <Words>896</Words>
  <Application>Microsoft Macintosh PowerPoint</Application>
  <PresentationFormat>Widescreen</PresentationFormat>
  <Paragraphs>147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Book</vt:lpstr>
      <vt:lpstr>Gill Sans MT</vt:lpstr>
      <vt:lpstr>Wingdings</vt:lpstr>
      <vt:lpstr>Parcel</vt:lpstr>
      <vt:lpstr>Acquired brain injuries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Levy, Elijah</dc:creator>
  <cp:lastModifiedBy>Levy, Elijah</cp:lastModifiedBy>
  <cp:revision>10</cp:revision>
  <dcterms:created xsi:type="dcterms:W3CDTF">2020-12-19T06:13:14Z</dcterms:created>
  <dcterms:modified xsi:type="dcterms:W3CDTF">2020-12-22T18:12:46Z</dcterms:modified>
</cp:coreProperties>
</file>