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5F7B8-8354-487F-A299-F0E5F633370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28BCDE7-9FD1-4428-896B-A0567B9A9646}">
      <dgm:prSet/>
      <dgm:spPr/>
      <dgm:t>
        <a:bodyPr/>
        <a:lstStyle/>
        <a:p>
          <a:r>
            <a:rPr lang="en-US"/>
            <a:t>Defining Psychopathology</a:t>
          </a:r>
        </a:p>
      </dgm:t>
    </dgm:pt>
    <dgm:pt modelId="{CA833FF4-9D58-4ACD-B456-3A87A133D06F}" type="parTrans" cxnId="{88FD5776-3953-413F-89E0-D00C0DE8026F}">
      <dgm:prSet/>
      <dgm:spPr/>
      <dgm:t>
        <a:bodyPr/>
        <a:lstStyle/>
        <a:p>
          <a:endParaRPr lang="en-US"/>
        </a:p>
      </dgm:t>
    </dgm:pt>
    <dgm:pt modelId="{EB528FB5-863E-49D6-BFB1-9D96287A73AD}" type="sibTrans" cxnId="{88FD5776-3953-413F-89E0-D00C0DE8026F}">
      <dgm:prSet/>
      <dgm:spPr/>
      <dgm:t>
        <a:bodyPr/>
        <a:lstStyle/>
        <a:p>
          <a:endParaRPr lang="en-US"/>
        </a:p>
      </dgm:t>
    </dgm:pt>
    <dgm:pt modelId="{119D57A2-428D-4566-A1E4-F0B90F27F4AB}">
      <dgm:prSet/>
      <dgm:spPr/>
      <dgm:t>
        <a:bodyPr/>
        <a:lstStyle/>
        <a:p>
          <a:r>
            <a:rPr lang="en-US" dirty="0"/>
            <a:t>Psychopathology is defined as the manifestations of mental disorders</a:t>
          </a:r>
        </a:p>
      </dgm:t>
    </dgm:pt>
    <dgm:pt modelId="{9A32F7B5-AD46-4E6E-98EC-24886DCCAF41}" type="parTrans" cxnId="{1D1AC9EA-CBAD-47E5-B877-8316368330A3}">
      <dgm:prSet/>
      <dgm:spPr/>
      <dgm:t>
        <a:bodyPr/>
        <a:lstStyle/>
        <a:p>
          <a:endParaRPr lang="en-US"/>
        </a:p>
      </dgm:t>
    </dgm:pt>
    <dgm:pt modelId="{84BC2B99-1A95-4F94-8905-0E0F21025440}" type="sibTrans" cxnId="{1D1AC9EA-CBAD-47E5-B877-8316368330A3}">
      <dgm:prSet/>
      <dgm:spPr/>
      <dgm:t>
        <a:bodyPr/>
        <a:lstStyle/>
        <a:p>
          <a:endParaRPr lang="en-US"/>
        </a:p>
      </dgm:t>
    </dgm:pt>
    <dgm:pt modelId="{8BA4288D-0B3F-4F86-B8DF-91C9E2E773E4}">
      <dgm:prSet/>
      <dgm:spPr/>
      <dgm:t>
        <a:bodyPr/>
        <a:lstStyle/>
        <a:p>
          <a:r>
            <a:rPr lang="en-US" dirty="0"/>
            <a:t>It is the study of mental disorders such as causes and processes.</a:t>
          </a:r>
        </a:p>
      </dgm:t>
    </dgm:pt>
    <dgm:pt modelId="{FB10765B-C26A-4914-B5CD-5AB1D6FC140F}" type="parTrans" cxnId="{D6AC7DF5-61D0-4A48-86B4-CFB61B8B7B05}">
      <dgm:prSet/>
      <dgm:spPr/>
      <dgm:t>
        <a:bodyPr/>
        <a:lstStyle/>
        <a:p>
          <a:endParaRPr lang="en-US"/>
        </a:p>
      </dgm:t>
    </dgm:pt>
    <dgm:pt modelId="{DF012E9F-C17C-46C8-AA0B-378311142652}" type="sibTrans" cxnId="{D6AC7DF5-61D0-4A48-86B4-CFB61B8B7B05}">
      <dgm:prSet/>
      <dgm:spPr/>
      <dgm:t>
        <a:bodyPr/>
        <a:lstStyle/>
        <a:p>
          <a:endParaRPr lang="en-US"/>
        </a:p>
      </dgm:t>
    </dgm:pt>
    <dgm:pt modelId="{693F10C4-BF5F-44D6-9DB7-54EC2B877D6A}">
      <dgm:prSet/>
      <dgm:spPr/>
      <dgm:t>
        <a:bodyPr/>
        <a:lstStyle/>
        <a:p>
          <a:r>
            <a:rPr lang="en-US"/>
            <a:t>Psycopathology involves impairments, deviance and distress.</a:t>
          </a:r>
        </a:p>
      </dgm:t>
    </dgm:pt>
    <dgm:pt modelId="{ADDF0F38-2C75-4AEA-81A6-9C4C630DE1F0}" type="parTrans" cxnId="{C10B7F37-73A1-4137-92F8-385959F96066}">
      <dgm:prSet/>
      <dgm:spPr/>
      <dgm:t>
        <a:bodyPr/>
        <a:lstStyle/>
        <a:p>
          <a:endParaRPr lang="en-US"/>
        </a:p>
      </dgm:t>
    </dgm:pt>
    <dgm:pt modelId="{8FC9C22F-2ABC-4638-9A6E-52A568F8C1AC}" type="sibTrans" cxnId="{C10B7F37-73A1-4137-92F8-385959F96066}">
      <dgm:prSet/>
      <dgm:spPr/>
      <dgm:t>
        <a:bodyPr/>
        <a:lstStyle/>
        <a:p>
          <a:endParaRPr lang="en-US"/>
        </a:p>
      </dgm:t>
    </dgm:pt>
    <dgm:pt modelId="{79DD00A0-D062-4B89-B22F-4500C78160CC}">
      <dgm:prSet/>
      <dgm:spPr/>
      <dgm:t>
        <a:bodyPr/>
        <a:lstStyle/>
        <a:p>
          <a:r>
            <a:rPr lang="en-US" dirty="0"/>
            <a:t>But not all impairments, deviance and distress are psychopathology.</a:t>
          </a:r>
        </a:p>
      </dgm:t>
    </dgm:pt>
    <dgm:pt modelId="{83FDC096-7824-4F1F-8522-6A8A29EA7640}" type="parTrans" cxnId="{A8554C95-555D-42C2-A350-DDC0523D97D3}">
      <dgm:prSet/>
      <dgm:spPr/>
      <dgm:t>
        <a:bodyPr/>
        <a:lstStyle/>
        <a:p>
          <a:endParaRPr lang="en-US"/>
        </a:p>
      </dgm:t>
    </dgm:pt>
    <dgm:pt modelId="{B7DCEE94-1711-4BE1-89F7-1E67906D38D5}" type="sibTrans" cxnId="{A8554C95-555D-42C2-A350-DDC0523D97D3}">
      <dgm:prSet/>
      <dgm:spPr/>
      <dgm:t>
        <a:bodyPr/>
        <a:lstStyle/>
        <a:p>
          <a:endParaRPr lang="en-US"/>
        </a:p>
      </dgm:t>
    </dgm:pt>
    <dgm:pt modelId="{31ABC1E1-8D6D-48D7-A7D9-341CEE33A908}">
      <dgm:prSet/>
      <dgm:spPr/>
      <dgm:t>
        <a:bodyPr/>
        <a:lstStyle/>
        <a:p>
          <a:r>
            <a:rPr lang="en-US" dirty="0"/>
            <a:t>Being an atheist, goth or punk rocker may be deviate from the norm but does not constitute psychopathology.</a:t>
          </a:r>
        </a:p>
        <a:p>
          <a:r>
            <a:rPr lang="en-US" dirty="0"/>
            <a:t>According to DSM V mental disorders must produce clinically significant impairment or distress in one’s personal, social or occupational life.</a:t>
          </a:r>
        </a:p>
      </dgm:t>
    </dgm:pt>
    <dgm:pt modelId="{C316183C-06D2-4A0E-86AD-3A35EC698F0B}" type="parTrans" cxnId="{A3B73131-8BDB-4568-A063-B6A03B289296}">
      <dgm:prSet/>
      <dgm:spPr/>
      <dgm:t>
        <a:bodyPr/>
        <a:lstStyle/>
        <a:p>
          <a:endParaRPr lang="en-US"/>
        </a:p>
      </dgm:t>
    </dgm:pt>
    <dgm:pt modelId="{0FE7DFE4-1BE3-4C4F-AF3D-3663256CD20A}" type="sibTrans" cxnId="{A3B73131-8BDB-4568-A063-B6A03B289296}">
      <dgm:prSet/>
      <dgm:spPr/>
      <dgm:t>
        <a:bodyPr/>
        <a:lstStyle/>
        <a:p>
          <a:endParaRPr lang="en-US"/>
        </a:p>
      </dgm:t>
    </dgm:pt>
    <dgm:pt modelId="{BED15524-B0D4-D548-B3F4-712136446268}" type="pres">
      <dgm:prSet presAssocID="{7955F7B8-8354-487F-A299-F0E5F6333701}" presName="linear" presStyleCnt="0">
        <dgm:presLayoutVars>
          <dgm:animLvl val="lvl"/>
          <dgm:resizeHandles val="exact"/>
        </dgm:presLayoutVars>
      </dgm:prSet>
      <dgm:spPr/>
    </dgm:pt>
    <dgm:pt modelId="{129AEA5E-F382-E44E-BDD6-101ABD176DD1}" type="pres">
      <dgm:prSet presAssocID="{528BCDE7-9FD1-4428-896B-A0567B9A964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AAAFCA6-9E49-8F49-9D26-FD1228299341}" type="pres">
      <dgm:prSet presAssocID="{EB528FB5-863E-49D6-BFB1-9D96287A73AD}" presName="spacer" presStyleCnt="0"/>
      <dgm:spPr/>
    </dgm:pt>
    <dgm:pt modelId="{1A17880E-BB40-6046-8A23-3013F82C8F8D}" type="pres">
      <dgm:prSet presAssocID="{119D57A2-428D-4566-A1E4-F0B90F27F4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4F6C4BD-9869-1248-BA32-1DD82C9F857C}" type="pres">
      <dgm:prSet presAssocID="{84BC2B99-1A95-4F94-8905-0E0F21025440}" presName="spacer" presStyleCnt="0"/>
      <dgm:spPr/>
    </dgm:pt>
    <dgm:pt modelId="{F61819F8-AB0C-8240-8C65-FD6EA24E817B}" type="pres">
      <dgm:prSet presAssocID="{8BA4288D-0B3F-4F86-B8DF-91C9E2E773E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12DC78D-0EED-2248-BCD9-05C2153EBEDD}" type="pres">
      <dgm:prSet presAssocID="{DF012E9F-C17C-46C8-AA0B-378311142652}" presName="spacer" presStyleCnt="0"/>
      <dgm:spPr/>
    </dgm:pt>
    <dgm:pt modelId="{385DAA18-7689-4548-838E-0C7489A37B8B}" type="pres">
      <dgm:prSet presAssocID="{693F10C4-BF5F-44D6-9DB7-54EC2B877D6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775D7CF-7AB4-2E49-9174-21C832705759}" type="pres">
      <dgm:prSet presAssocID="{8FC9C22F-2ABC-4638-9A6E-52A568F8C1AC}" presName="spacer" presStyleCnt="0"/>
      <dgm:spPr/>
    </dgm:pt>
    <dgm:pt modelId="{1724F471-03DC-7348-AB77-0252235B128C}" type="pres">
      <dgm:prSet presAssocID="{79DD00A0-D062-4B89-B22F-4500C78160C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13A1BAB-AFBE-1C40-84BB-1C241D713EE5}" type="pres">
      <dgm:prSet presAssocID="{B7DCEE94-1711-4BE1-89F7-1E67906D38D5}" presName="spacer" presStyleCnt="0"/>
      <dgm:spPr/>
    </dgm:pt>
    <dgm:pt modelId="{F04AF155-DAC8-DB44-900F-CA05F997ACB1}" type="pres">
      <dgm:prSet presAssocID="{31ABC1E1-8D6D-48D7-A7D9-341CEE33A908}" presName="parentText" presStyleLbl="node1" presStyleIdx="5" presStyleCnt="6" custScaleY="194444">
        <dgm:presLayoutVars>
          <dgm:chMax val="0"/>
          <dgm:bulletEnabled val="1"/>
        </dgm:presLayoutVars>
      </dgm:prSet>
      <dgm:spPr/>
    </dgm:pt>
  </dgm:ptLst>
  <dgm:cxnLst>
    <dgm:cxn modelId="{A3B73131-8BDB-4568-A063-B6A03B289296}" srcId="{7955F7B8-8354-487F-A299-F0E5F6333701}" destId="{31ABC1E1-8D6D-48D7-A7D9-341CEE33A908}" srcOrd="5" destOrd="0" parTransId="{C316183C-06D2-4A0E-86AD-3A35EC698F0B}" sibTransId="{0FE7DFE4-1BE3-4C4F-AF3D-3663256CD20A}"/>
    <dgm:cxn modelId="{D8293A35-1456-CB4B-9D85-535DD3E0F8EF}" type="presOf" srcId="{7955F7B8-8354-487F-A299-F0E5F6333701}" destId="{BED15524-B0D4-D548-B3F4-712136446268}" srcOrd="0" destOrd="0" presId="urn:microsoft.com/office/officeart/2005/8/layout/vList2"/>
    <dgm:cxn modelId="{C10B7F37-73A1-4137-92F8-385959F96066}" srcId="{7955F7B8-8354-487F-A299-F0E5F6333701}" destId="{693F10C4-BF5F-44D6-9DB7-54EC2B877D6A}" srcOrd="3" destOrd="0" parTransId="{ADDF0F38-2C75-4AEA-81A6-9C4C630DE1F0}" sibTransId="{8FC9C22F-2ABC-4638-9A6E-52A568F8C1AC}"/>
    <dgm:cxn modelId="{A553EE50-CC26-A44C-B0AD-65009B77719A}" type="presOf" srcId="{528BCDE7-9FD1-4428-896B-A0567B9A9646}" destId="{129AEA5E-F382-E44E-BDD6-101ABD176DD1}" srcOrd="0" destOrd="0" presId="urn:microsoft.com/office/officeart/2005/8/layout/vList2"/>
    <dgm:cxn modelId="{28F23F54-E9D4-5042-B553-4C822960036D}" type="presOf" srcId="{31ABC1E1-8D6D-48D7-A7D9-341CEE33A908}" destId="{F04AF155-DAC8-DB44-900F-CA05F997ACB1}" srcOrd="0" destOrd="0" presId="urn:microsoft.com/office/officeart/2005/8/layout/vList2"/>
    <dgm:cxn modelId="{FFB87F6C-CD95-F04A-938C-5589D88AE679}" type="presOf" srcId="{693F10C4-BF5F-44D6-9DB7-54EC2B877D6A}" destId="{385DAA18-7689-4548-838E-0C7489A37B8B}" srcOrd="0" destOrd="0" presId="urn:microsoft.com/office/officeart/2005/8/layout/vList2"/>
    <dgm:cxn modelId="{194C0A71-F47B-4F47-90B8-3F5AC889B20E}" type="presOf" srcId="{119D57A2-428D-4566-A1E4-F0B90F27F4AB}" destId="{1A17880E-BB40-6046-8A23-3013F82C8F8D}" srcOrd="0" destOrd="0" presId="urn:microsoft.com/office/officeart/2005/8/layout/vList2"/>
    <dgm:cxn modelId="{88FD5776-3953-413F-89E0-D00C0DE8026F}" srcId="{7955F7B8-8354-487F-A299-F0E5F6333701}" destId="{528BCDE7-9FD1-4428-896B-A0567B9A9646}" srcOrd="0" destOrd="0" parTransId="{CA833FF4-9D58-4ACD-B456-3A87A133D06F}" sibTransId="{EB528FB5-863E-49D6-BFB1-9D96287A73AD}"/>
    <dgm:cxn modelId="{A8554C95-555D-42C2-A350-DDC0523D97D3}" srcId="{7955F7B8-8354-487F-A299-F0E5F6333701}" destId="{79DD00A0-D062-4B89-B22F-4500C78160CC}" srcOrd="4" destOrd="0" parTransId="{83FDC096-7824-4F1F-8522-6A8A29EA7640}" sibTransId="{B7DCEE94-1711-4BE1-89F7-1E67906D38D5}"/>
    <dgm:cxn modelId="{7CC5B0A8-DBB2-8342-A016-CFDB708CF413}" type="presOf" srcId="{79DD00A0-D062-4B89-B22F-4500C78160CC}" destId="{1724F471-03DC-7348-AB77-0252235B128C}" srcOrd="0" destOrd="0" presId="urn:microsoft.com/office/officeart/2005/8/layout/vList2"/>
    <dgm:cxn modelId="{E622CAD2-F63F-714C-9A71-3646BA9B316D}" type="presOf" srcId="{8BA4288D-0B3F-4F86-B8DF-91C9E2E773E4}" destId="{F61819F8-AB0C-8240-8C65-FD6EA24E817B}" srcOrd="0" destOrd="0" presId="urn:microsoft.com/office/officeart/2005/8/layout/vList2"/>
    <dgm:cxn modelId="{1D1AC9EA-CBAD-47E5-B877-8316368330A3}" srcId="{7955F7B8-8354-487F-A299-F0E5F6333701}" destId="{119D57A2-428D-4566-A1E4-F0B90F27F4AB}" srcOrd="1" destOrd="0" parTransId="{9A32F7B5-AD46-4E6E-98EC-24886DCCAF41}" sibTransId="{84BC2B99-1A95-4F94-8905-0E0F21025440}"/>
    <dgm:cxn modelId="{D6AC7DF5-61D0-4A48-86B4-CFB61B8B7B05}" srcId="{7955F7B8-8354-487F-A299-F0E5F6333701}" destId="{8BA4288D-0B3F-4F86-B8DF-91C9E2E773E4}" srcOrd="2" destOrd="0" parTransId="{FB10765B-C26A-4914-B5CD-5AB1D6FC140F}" sibTransId="{DF012E9F-C17C-46C8-AA0B-378311142652}"/>
    <dgm:cxn modelId="{83028CE7-1A64-344E-A1A8-45606D7EFAD8}" type="presParOf" srcId="{BED15524-B0D4-D548-B3F4-712136446268}" destId="{129AEA5E-F382-E44E-BDD6-101ABD176DD1}" srcOrd="0" destOrd="0" presId="urn:microsoft.com/office/officeart/2005/8/layout/vList2"/>
    <dgm:cxn modelId="{BE849BE0-3D2E-3846-9F79-3B64CE5D888E}" type="presParOf" srcId="{BED15524-B0D4-D548-B3F4-712136446268}" destId="{7AAAFCA6-9E49-8F49-9D26-FD1228299341}" srcOrd="1" destOrd="0" presId="urn:microsoft.com/office/officeart/2005/8/layout/vList2"/>
    <dgm:cxn modelId="{969362AD-A978-3E45-BE70-151AC1FC761B}" type="presParOf" srcId="{BED15524-B0D4-D548-B3F4-712136446268}" destId="{1A17880E-BB40-6046-8A23-3013F82C8F8D}" srcOrd="2" destOrd="0" presId="urn:microsoft.com/office/officeart/2005/8/layout/vList2"/>
    <dgm:cxn modelId="{357741BD-14F0-CE46-81B9-D0DF3B839510}" type="presParOf" srcId="{BED15524-B0D4-D548-B3F4-712136446268}" destId="{E4F6C4BD-9869-1248-BA32-1DD82C9F857C}" srcOrd="3" destOrd="0" presId="urn:microsoft.com/office/officeart/2005/8/layout/vList2"/>
    <dgm:cxn modelId="{30E74D1F-1EFC-4341-8CD2-DB9CD119F43B}" type="presParOf" srcId="{BED15524-B0D4-D548-B3F4-712136446268}" destId="{F61819F8-AB0C-8240-8C65-FD6EA24E817B}" srcOrd="4" destOrd="0" presId="urn:microsoft.com/office/officeart/2005/8/layout/vList2"/>
    <dgm:cxn modelId="{07FF4C21-EDC3-A241-97AD-1D0746EF3FDD}" type="presParOf" srcId="{BED15524-B0D4-D548-B3F4-712136446268}" destId="{A12DC78D-0EED-2248-BCD9-05C2153EBEDD}" srcOrd="5" destOrd="0" presId="urn:microsoft.com/office/officeart/2005/8/layout/vList2"/>
    <dgm:cxn modelId="{888F922A-D558-7E4C-8FDD-868A93FB636E}" type="presParOf" srcId="{BED15524-B0D4-D548-B3F4-712136446268}" destId="{385DAA18-7689-4548-838E-0C7489A37B8B}" srcOrd="6" destOrd="0" presId="urn:microsoft.com/office/officeart/2005/8/layout/vList2"/>
    <dgm:cxn modelId="{388A0F2E-EC43-7E47-BE6A-2300ABCB03C1}" type="presParOf" srcId="{BED15524-B0D4-D548-B3F4-712136446268}" destId="{A775D7CF-7AB4-2E49-9174-21C832705759}" srcOrd="7" destOrd="0" presId="urn:microsoft.com/office/officeart/2005/8/layout/vList2"/>
    <dgm:cxn modelId="{6B7AD915-447F-8A4A-BD31-5E0D5336EB93}" type="presParOf" srcId="{BED15524-B0D4-D548-B3F4-712136446268}" destId="{1724F471-03DC-7348-AB77-0252235B128C}" srcOrd="8" destOrd="0" presId="urn:microsoft.com/office/officeart/2005/8/layout/vList2"/>
    <dgm:cxn modelId="{4EE3DC3B-BB4D-0846-882D-5D8C0FB0A990}" type="presParOf" srcId="{BED15524-B0D4-D548-B3F4-712136446268}" destId="{213A1BAB-AFBE-1C40-84BB-1C241D713EE5}" srcOrd="9" destOrd="0" presId="urn:microsoft.com/office/officeart/2005/8/layout/vList2"/>
    <dgm:cxn modelId="{421A2442-081B-194D-B4A4-F4CF30D66D40}" type="presParOf" srcId="{BED15524-B0D4-D548-B3F4-712136446268}" destId="{F04AF155-DAC8-DB44-900F-CA05F997ACB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AEA5E-F382-E44E-BDD6-101ABD176DD1}">
      <dsp:nvSpPr>
        <dsp:cNvPr id="0" name=""/>
        <dsp:cNvSpPr/>
      </dsp:nvSpPr>
      <dsp:spPr>
        <a:xfrm>
          <a:off x="0" y="266701"/>
          <a:ext cx="11696700" cy="702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Defining Psychopathology</a:t>
          </a:r>
        </a:p>
      </dsp:txBody>
      <dsp:txXfrm>
        <a:off x="34269" y="300970"/>
        <a:ext cx="11628162" cy="633462"/>
      </dsp:txXfrm>
    </dsp:sp>
    <dsp:sp modelId="{1A17880E-BB40-6046-8A23-3013F82C8F8D}">
      <dsp:nvSpPr>
        <dsp:cNvPr id="0" name=""/>
        <dsp:cNvSpPr/>
      </dsp:nvSpPr>
      <dsp:spPr>
        <a:xfrm>
          <a:off x="0" y="1014781"/>
          <a:ext cx="11696700" cy="702000"/>
        </a:xfrm>
        <a:prstGeom prst="roundRect">
          <a:avLst/>
        </a:prstGeom>
        <a:gradFill rotWithShape="0">
          <a:gsLst>
            <a:gs pos="0">
              <a:schemeClr val="accent5">
                <a:hueOff val="-336926"/>
                <a:satOff val="-1589"/>
                <a:lumOff val="392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336926"/>
                <a:satOff val="-1589"/>
                <a:lumOff val="392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336926"/>
                <a:satOff val="-1589"/>
                <a:lumOff val="392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Psychopathology is defined as the manifestations of mental disorders</a:t>
          </a:r>
        </a:p>
      </dsp:txBody>
      <dsp:txXfrm>
        <a:off x="34269" y="1049050"/>
        <a:ext cx="11628162" cy="633462"/>
      </dsp:txXfrm>
    </dsp:sp>
    <dsp:sp modelId="{F61819F8-AB0C-8240-8C65-FD6EA24E817B}">
      <dsp:nvSpPr>
        <dsp:cNvPr id="0" name=""/>
        <dsp:cNvSpPr/>
      </dsp:nvSpPr>
      <dsp:spPr>
        <a:xfrm>
          <a:off x="0" y="1762861"/>
          <a:ext cx="11696700" cy="702000"/>
        </a:xfrm>
        <a:prstGeom prst="roundRect">
          <a:avLst/>
        </a:prstGeom>
        <a:gradFill rotWithShape="0">
          <a:gsLst>
            <a:gs pos="0">
              <a:schemeClr val="accent5">
                <a:hueOff val="-673852"/>
                <a:satOff val="-3178"/>
                <a:lumOff val="78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673852"/>
                <a:satOff val="-3178"/>
                <a:lumOff val="78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673852"/>
                <a:satOff val="-3178"/>
                <a:lumOff val="78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It is the study of mental disorders such as causes and processes.</a:t>
          </a:r>
        </a:p>
      </dsp:txBody>
      <dsp:txXfrm>
        <a:off x="34269" y="1797130"/>
        <a:ext cx="11628162" cy="633462"/>
      </dsp:txXfrm>
    </dsp:sp>
    <dsp:sp modelId="{385DAA18-7689-4548-838E-0C7489A37B8B}">
      <dsp:nvSpPr>
        <dsp:cNvPr id="0" name=""/>
        <dsp:cNvSpPr/>
      </dsp:nvSpPr>
      <dsp:spPr>
        <a:xfrm>
          <a:off x="0" y="2510941"/>
          <a:ext cx="11696700" cy="702000"/>
        </a:xfrm>
        <a:prstGeom prst="roundRect">
          <a:avLst/>
        </a:prstGeom>
        <a:gradFill rotWithShape="0">
          <a:gsLst>
            <a:gs pos="0">
              <a:schemeClr val="accent5">
                <a:hueOff val="-1010778"/>
                <a:satOff val="-4766"/>
                <a:lumOff val="1176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010778"/>
                <a:satOff val="-4766"/>
                <a:lumOff val="1176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010778"/>
                <a:satOff val="-4766"/>
                <a:lumOff val="1176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Psycopathology involves impairments, deviance and distress.</a:t>
          </a:r>
        </a:p>
      </dsp:txBody>
      <dsp:txXfrm>
        <a:off x="34269" y="2545210"/>
        <a:ext cx="11628162" cy="633462"/>
      </dsp:txXfrm>
    </dsp:sp>
    <dsp:sp modelId="{1724F471-03DC-7348-AB77-0252235B128C}">
      <dsp:nvSpPr>
        <dsp:cNvPr id="0" name=""/>
        <dsp:cNvSpPr/>
      </dsp:nvSpPr>
      <dsp:spPr>
        <a:xfrm>
          <a:off x="0" y="3259021"/>
          <a:ext cx="11696700" cy="702000"/>
        </a:xfrm>
        <a:prstGeom prst="roundRect">
          <a:avLst/>
        </a:prstGeom>
        <a:gradFill rotWithShape="0">
          <a:gsLst>
            <a:gs pos="0">
              <a:schemeClr val="accent5">
                <a:hueOff val="-1347705"/>
                <a:satOff val="-6355"/>
                <a:lumOff val="1568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347705"/>
                <a:satOff val="-6355"/>
                <a:lumOff val="1568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347705"/>
                <a:satOff val="-6355"/>
                <a:lumOff val="1568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But not all impairments, deviance and distress are psychopathology.</a:t>
          </a:r>
        </a:p>
      </dsp:txBody>
      <dsp:txXfrm>
        <a:off x="34269" y="3293290"/>
        <a:ext cx="11628162" cy="633462"/>
      </dsp:txXfrm>
    </dsp:sp>
    <dsp:sp modelId="{F04AF155-DAC8-DB44-900F-CA05F997ACB1}">
      <dsp:nvSpPr>
        <dsp:cNvPr id="0" name=""/>
        <dsp:cNvSpPr/>
      </dsp:nvSpPr>
      <dsp:spPr>
        <a:xfrm>
          <a:off x="0" y="4007101"/>
          <a:ext cx="11696700" cy="1364996"/>
        </a:xfrm>
        <a:prstGeom prst="roundRect">
          <a:avLst/>
        </a:prstGeom>
        <a:gradFill rotWithShape="0">
          <a:gsLst>
            <a:gs pos="0">
              <a:schemeClr val="accent5">
                <a:hueOff val="-1684631"/>
                <a:satOff val="-7944"/>
                <a:lumOff val="196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-1684631"/>
                <a:satOff val="-7944"/>
                <a:lumOff val="196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-1684631"/>
                <a:satOff val="-7944"/>
                <a:lumOff val="196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Being an atheist, goth or punk rocker may be deviate from the norm but does not constitute psychopathology.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According to DSM V mental disorders must produce clinically significant impairment or distress in one’s personal, social or occupational life.</a:t>
          </a:r>
        </a:p>
      </dsp:txBody>
      <dsp:txXfrm>
        <a:off x="66634" y="4073735"/>
        <a:ext cx="11563432" cy="1231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93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12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92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77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39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09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4459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8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63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6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E2806-DA8B-8F45-A70C-ED9F3136C74C}" type="datetimeFigureOut">
              <a:rPr lang="en-US" smtClean="0"/>
              <a:t>1/10/24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23E6081-6A9F-8149-9E84-6E9E80E6B98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78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D345B0A-1A72-DD4A-BA80-0992D1F7A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626" y="453237"/>
            <a:ext cx="6160958" cy="2876220"/>
          </a:xfrm>
        </p:spPr>
        <p:txBody>
          <a:bodyPr>
            <a:normAutofit/>
          </a:bodyPr>
          <a:lstStyle/>
          <a:p>
            <a:r>
              <a:rPr lang="en-US" sz="2300" dirty="0"/>
              <a:t>What is psychopathology?</a:t>
            </a:r>
            <a:br>
              <a:rPr lang="en-US" sz="2300" dirty="0"/>
            </a:br>
            <a:br>
              <a:rPr lang="en-US" sz="2300" dirty="0"/>
            </a:br>
            <a:r>
              <a:rPr lang="en-US" sz="2300" dirty="0"/>
              <a:t>Definition</a:t>
            </a:r>
            <a:br>
              <a:rPr lang="en-US" sz="2300" dirty="0"/>
            </a:br>
            <a:br>
              <a:rPr lang="en-US" sz="2300" dirty="0"/>
            </a:br>
            <a:r>
              <a:rPr lang="en-US" sz="2300" dirty="0"/>
              <a:t>Purposes of a psychiatric diagnosis</a:t>
            </a:r>
            <a:br>
              <a:rPr lang="en-US" sz="2300" dirty="0"/>
            </a:br>
            <a:br>
              <a:rPr lang="en-US" sz="2300" dirty="0"/>
            </a:br>
            <a:r>
              <a:rPr lang="en-US" sz="2300" dirty="0"/>
              <a:t>prognosis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Graphic 8" descr="Brain in head">
            <a:extLst>
              <a:ext uri="{FF2B5EF4-FFF2-40B4-BE49-F238E27FC236}">
                <a16:creationId xmlns:a16="http://schemas.microsoft.com/office/drawing/2014/main" id="{9A34EBE9-260C-6B16-94B5-B5A1CC20E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28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2C43A7-9F13-484F-ACEF-08598E927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316474"/>
              </p:ext>
            </p:extLst>
          </p:nvPr>
        </p:nvGraphicFramePr>
        <p:xfrm>
          <a:off x="228600" y="215900"/>
          <a:ext cx="116967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60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E15C-F6B4-7746-A8C1-F4E76ABDF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279" y="237438"/>
            <a:ext cx="8784621" cy="567081"/>
          </a:xfrm>
        </p:spPr>
        <p:txBody>
          <a:bodyPr/>
          <a:lstStyle/>
          <a:p>
            <a:r>
              <a:rPr lang="en-US" dirty="0"/>
              <a:t>The purposes of a psychiatric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4FE86-49FE-6346-BFBE-8B1EE08DB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914400"/>
            <a:ext cx="11772900" cy="46945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A diagnosis serves two functions</a:t>
            </a:r>
          </a:p>
          <a:p>
            <a:pPr marL="457200" indent="-457200">
              <a:buAutoNum type="arabicParenR"/>
            </a:pPr>
            <a:r>
              <a:rPr lang="en-US" sz="2400" dirty="0"/>
              <a:t>To define clinical entities so clinicians have the same understanding of what a diagnostic category mean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Patients with a particular medical or psychiatric diagnosis don’t have to display identical features but they should present with certain cardinal symptoms.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The disorder should have a natural history, typical age of onset, life course, prognosis and complications.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A diagnosis should reflect the etiology and pathogenesis of the condition.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Etiology refers to the origins of the disorder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Pathogenesis refers to its course of development.</a:t>
            </a:r>
          </a:p>
        </p:txBody>
      </p:sp>
    </p:spTree>
    <p:extLst>
      <p:ext uri="{BB962C8B-B14F-4D97-AF65-F5344CB8AC3E}">
        <p14:creationId xmlns:p14="http://schemas.microsoft.com/office/powerpoint/2010/main" val="56149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D2BFF-AB8B-BC4E-A6A1-73E3DBBD1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279400"/>
            <a:ext cx="11556999" cy="54991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2) The second goal of a psychiatric diagnosis is to determine treatment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Diagnosis not only influences biological treatments, but also shapes the choice of particular psychotherapies. 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How well a diagnosis defines a disorder and guides treatment depends on its validity and reliability.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If patients with the same diagnosis have similar clinical features, natural histories, etiologies, pathogeneses and responses to treatment, the category is said to have high validity.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/>
              <a:t>The more clinicians agree on a diagnosis when examining the same patient, the greater its interrater reliability.</a:t>
            </a:r>
          </a:p>
        </p:txBody>
      </p:sp>
    </p:spTree>
    <p:extLst>
      <p:ext uri="{BB962C8B-B14F-4D97-AF65-F5344CB8AC3E}">
        <p14:creationId xmlns:p14="http://schemas.microsoft.com/office/powerpoint/2010/main" val="364664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3DD1C-7FF2-AF4C-B88B-B04F9E831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5479" y="106020"/>
            <a:ext cx="2002821" cy="41468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prognosis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59D93-B51B-0347-9EF0-8BF0D1E1E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" y="609600"/>
            <a:ext cx="120269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Prognosis refers to predicting the expected outcome of treatment; including whether the signs and symptoms will improve or worsen or remain stable over time; expectations of quality of life, chances of recovery.</a:t>
            </a:r>
          </a:p>
          <a:p>
            <a:pPr marL="0" indent="0">
              <a:buNone/>
            </a:pPr>
            <a:r>
              <a:rPr lang="en-US" dirty="0"/>
              <a:t>A patient’s prognosis or outcome is a product of several factors: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natural course of the disorder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patient’s highest prior level of functioning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duration of the present illness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longer the duration the bleaker the outcome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abruptness of onset:  the more acute the onset the better the prognosis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age of onset: the earlier in life the poorer the outcome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availability of effective treatments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patient’s compliance with treatment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presence of a supportive social network.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Prognosis can be:    guarded, poor, fair, good, excellent.</a:t>
            </a:r>
          </a:p>
        </p:txBody>
      </p:sp>
    </p:spTree>
    <p:extLst>
      <p:ext uri="{BB962C8B-B14F-4D97-AF65-F5344CB8AC3E}">
        <p14:creationId xmlns:p14="http://schemas.microsoft.com/office/powerpoint/2010/main" val="421135484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908</TotalTime>
  <Words>431</Words>
  <Application>Microsoft Macintosh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</vt:lpstr>
      <vt:lpstr>Gallery</vt:lpstr>
      <vt:lpstr>What is psychopathology?  Definition  Purposes of a psychiatric diagnosis  prognosis</vt:lpstr>
      <vt:lpstr>PowerPoint Presentation</vt:lpstr>
      <vt:lpstr>The purposes of a psychiatric diagnosis</vt:lpstr>
      <vt:lpstr>PowerPoint Presentation</vt:lpstr>
      <vt:lpstr>prognosis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Psychopathology?</dc:title>
  <dc:creator>Levy, Elijah</dc:creator>
  <cp:lastModifiedBy>Levy, Elijah</cp:lastModifiedBy>
  <cp:revision>8</cp:revision>
  <dcterms:created xsi:type="dcterms:W3CDTF">2021-12-20T06:35:44Z</dcterms:created>
  <dcterms:modified xsi:type="dcterms:W3CDTF">2024-01-10T21:07:36Z</dcterms:modified>
</cp:coreProperties>
</file>