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5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5"/>
    <p:restoredTop sz="94593"/>
  </p:normalViewPr>
  <p:slideViewPr>
    <p:cSldViewPr snapToGrid="0" snapToObjects="1">
      <p:cViewPr varScale="1">
        <p:scale>
          <a:sx n="111" d="100"/>
          <a:sy n="111" d="100"/>
        </p:scale>
        <p:origin x="23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936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11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9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3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4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6449-388D-004D-AB3D-CB56DEAB31AA}" type="datetimeFigureOut">
              <a:rPr lang="en-US" smtClean="0"/>
              <a:t>9/5/20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C7912D-45C3-2F4B-BDBF-FBC6B5E9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0463-9BC0-FF4D-854C-B7BBA33E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167" y="1166219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Somatic Symptom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Related Disorders</a:t>
            </a:r>
          </a:p>
        </p:txBody>
      </p:sp>
    </p:spTree>
    <p:extLst>
      <p:ext uri="{BB962C8B-B14F-4D97-AF65-F5344CB8AC3E}">
        <p14:creationId xmlns:p14="http://schemas.microsoft.com/office/powerpoint/2010/main" val="276249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423B-EE4F-E543-BE22-553FD365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51413"/>
            <a:ext cx="8915400" cy="545980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Falsification of physical or psychological signs or symptoms, or induction of injury or disease, in another, associated with identified deception.</a:t>
            </a:r>
          </a:p>
          <a:p>
            <a:r>
              <a:rPr lang="en-US" dirty="0"/>
              <a:t>The individual presents another individual (victim) to others as ill, impaired, or injured.</a:t>
            </a:r>
          </a:p>
          <a:p>
            <a:r>
              <a:rPr lang="en-US" dirty="0"/>
              <a:t>The deceptive behavior is evident even in the absence of obvious external rewards.</a:t>
            </a:r>
          </a:p>
          <a:p>
            <a:r>
              <a:rPr lang="en-US" dirty="0"/>
              <a:t>The behavior is not better explained by another mental disorder, such as delusional disorder or another psychotic disorder.</a:t>
            </a:r>
          </a:p>
          <a:p>
            <a:r>
              <a:rPr lang="en-US" dirty="0"/>
              <a:t>Note: The perpetrator, not the victim, receives this diagnosis.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1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0F69F-B58D-844A-929A-4DD75C04F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410" y="254833"/>
            <a:ext cx="10398810" cy="6280878"/>
          </a:xfrm>
        </p:spPr>
        <p:txBody>
          <a:bodyPr>
            <a:normAutofit/>
          </a:bodyPr>
          <a:lstStyle/>
          <a:p>
            <a:r>
              <a:rPr lang="en-US" dirty="0"/>
              <a:t>Specify:</a:t>
            </a:r>
          </a:p>
          <a:p>
            <a:r>
              <a:rPr lang="en-US" b="1" dirty="0"/>
              <a:t>Single episode</a:t>
            </a:r>
            <a:endParaRPr lang="en-US" dirty="0"/>
          </a:p>
          <a:p>
            <a:r>
              <a:rPr lang="en-US" b="1" dirty="0"/>
              <a:t>Recurrent episodes </a:t>
            </a:r>
            <a:r>
              <a:rPr lang="en-US" dirty="0"/>
              <a:t>(two or more events of falsification of illness and/or induction of injury)</a:t>
            </a:r>
          </a:p>
          <a:p>
            <a:r>
              <a:rPr lang="en-US" dirty="0"/>
              <a:t>The essential feature is falsification of medical or psychological signs and symptoms.  </a:t>
            </a:r>
          </a:p>
          <a:p>
            <a:r>
              <a:rPr lang="en-US" dirty="0"/>
              <a:t>The diagnosis requires demonstrating that the individual is taking surreptitious actions to misrepresent, simulate, or cause signs or symptoms of illness or injury in the absence of obvious external rewards.  </a:t>
            </a:r>
          </a:p>
          <a:p>
            <a:r>
              <a:rPr lang="en-US" dirty="0"/>
              <a:t>It includes false reporting of facts such as symptoms, events, and investigation results.  </a:t>
            </a:r>
          </a:p>
          <a:p>
            <a:r>
              <a:rPr lang="en-US" dirty="0"/>
              <a:t>Individuals are at great risk of harm through inappropriate diagnoses and treatments, as well as from induced injury and disease.  </a:t>
            </a:r>
          </a:p>
          <a:p>
            <a:r>
              <a:rPr lang="en-US" dirty="0"/>
              <a:t>The condition is usually one of intermittent episodes.  </a:t>
            </a:r>
          </a:p>
          <a:p>
            <a:r>
              <a:rPr lang="en-US" dirty="0"/>
              <a:t>An important differential diagnosis is malingering, where there is personal gain such as financial gain or time off work.  </a:t>
            </a:r>
          </a:p>
          <a:p>
            <a:r>
              <a:rPr lang="en-US" dirty="0"/>
              <a:t>There needs to be an absence of obvious rewards in order to meet the diagnostic criteria.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8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8F87-A9CE-FC48-B4B6-E8110F57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732" y="269822"/>
            <a:ext cx="10256498" cy="6295869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cap="all" dirty="0"/>
              <a:t>OTHER SPECIFIED SOMATIC SYMPTOM AND RELATED DISORDER</a:t>
            </a:r>
            <a:endParaRPr lang="en-US" b="1" cap="all" dirty="0"/>
          </a:p>
          <a:p>
            <a:r>
              <a:rPr lang="en-US" dirty="0"/>
              <a:t>This category applies to presentations in which symptoms characteristic of a </a:t>
            </a:r>
            <a:r>
              <a:rPr lang="en-US" i="1" dirty="0"/>
              <a:t>somatic symptom and related disorder</a:t>
            </a:r>
            <a:r>
              <a:rPr lang="en-US" dirty="0"/>
              <a:t> cause clinically significant distress or impairment in social, occupational, or other important areas of functioning predominate but do not meet the full criteria for any of the disorders in the </a:t>
            </a:r>
            <a:r>
              <a:rPr lang="en-US" i="1" dirty="0"/>
              <a:t>somatic symptom and related disorders</a:t>
            </a:r>
            <a:r>
              <a:rPr lang="en-US" dirty="0"/>
              <a:t> diagnostic class.  </a:t>
            </a:r>
          </a:p>
          <a:p>
            <a:r>
              <a:rPr lang="en-US" dirty="0"/>
              <a:t>Examples include:</a:t>
            </a:r>
          </a:p>
          <a:p>
            <a:r>
              <a:rPr lang="en-US" b="1" dirty="0"/>
              <a:t>Brief somatic symptom disorder</a:t>
            </a:r>
            <a:r>
              <a:rPr lang="en-US" dirty="0"/>
              <a:t>:  Duration of symptoms is less than 6 months.</a:t>
            </a:r>
          </a:p>
          <a:p>
            <a:r>
              <a:rPr lang="en-US" b="1" dirty="0"/>
              <a:t>Brief illness anxiety disorder</a:t>
            </a:r>
            <a:r>
              <a:rPr lang="en-US" dirty="0"/>
              <a:t>: Duration of symptoms is less than 6 months.</a:t>
            </a:r>
          </a:p>
          <a:p>
            <a:r>
              <a:rPr lang="en-US" b="1" dirty="0"/>
              <a:t>Illness anxiety disorder without excessive health-related </a:t>
            </a:r>
            <a:r>
              <a:rPr lang="en-US" b="1" dirty="0" err="1"/>
              <a:t>behaviours</a:t>
            </a:r>
            <a:r>
              <a:rPr lang="en-US" dirty="0"/>
              <a:t>: Criterion D for illness anxiety disorder is not met.</a:t>
            </a:r>
          </a:p>
          <a:p>
            <a:r>
              <a:rPr lang="en-US" b="1" dirty="0"/>
              <a:t>Pseudocyesis</a:t>
            </a:r>
            <a:r>
              <a:rPr lang="en-US" dirty="0"/>
              <a:t>: A false belief of being pregnant that is associated with objective signs and reported symptoms of pregnancy (also called hysterical pregnancy)</a:t>
            </a:r>
          </a:p>
          <a:p>
            <a:r>
              <a:rPr lang="en-US" sz="1300" b="1" dirty="0"/>
              <a:t>Women with pseudocyesis have many of the same symptoms as those who are actually pregnant, including:</a:t>
            </a:r>
            <a:endParaRPr lang="en-US" sz="1300" dirty="0"/>
          </a:p>
          <a:p>
            <a:r>
              <a:rPr lang="en-US" sz="1300" dirty="0"/>
              <a:t>Interruption of the menstrual period.</a:t>
            </a:r>
          </a:p>
          <a:p>
            <a:r>
              <a:rPr lang="en-US" sz="1300" dirty="0"/>
              <a:t>Swollen belly.</a:t>
            </a:r>
          </a:p>
          <a:p>
            <a:r>
              <a:rPr lang="en-US" sz="1300" dirty="0"/>
              <a:t>Enlarged and tender breasts, changes in the nipples, and possibly milk production.</a:t>
            </a:r>
          </a:p>
          <a:p>
            <a:r>
              <a:rPr lang="en-US" sz="1300" dirty="0"/>
              <a:t>Feeling of fetal movements.</a:t>
            </a:r>
          </a:p>
          <a:p>
            <a:r>
              <a:rPr lang="en-US" sz="1300" dirty="0"/>
              <a:t>Nausea and vomiting.</a:t>
            </a:r>
          </a:p>
          <a:p>
            <a:r>
              <a:rPr lang="en-US" sz="1300" dirty="0"/>
              <a:t>Weight 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5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5F38-1176-9945-94D3-AA7C9C849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813" y="428263"/>
            <a:ext cx="10416455" cy="5748700"/>
          </a:xfrm>
        </p:spPr>
        <p:txBody>
          <a:bodyPr>
            <a:normAutofit/>
          </a:bodyPr>
          <a:lstStyle/>
          <a:p>
            <a:r>
              <a:rPr lang="en-US" dirty="0"/>
              <a:t>The diagnosis includes conditions with no medical explanation and conditions where there is some underlying pathology with an exaggerated response. </a:t>
            </a:r>
          </a:p>
          <a:p>
            <a:r>
              <a:rPr lang="en-US" dirty="0"/>
              <a:t>The symptoms are substantially more severe than expected in association with distress and impairment. </a:t>
            </a:r>
          </a:p>
          <a:p>
            <a:r>
              <a:rPr lang="en-US" dirty="0"/>
              <a:t>‘The major diagnosis in this diagnostic class, </a:t>
            </a:r>
            <a:r>
              <a:rPr lang="en-US" i="1" dirty="0"/>
              <a:t>Somatic Symptom Disorder</a:t>
            </a:r>
            <a:r>
              <a:rPr lang="en-US" dirty="0"/>
              <a:t>, emphasizes a diagnosis made on the basis of positive symptoms and signs (distressing somatic symptoms plus abnormal thoughts, feelings, and behaviors in response to these symptoms).</a:t>
            </a:r>
          </a:p>
          <a:p>
            <a:r>
              <a:rPr lang="en-US" dirty="0"/>
              <a:t> A distinctive characteristic of many individuals with somatic symptom disorders is not the somatic symptoms per se, but instead the way they present and interpret them.</a:t>
            </a:r>
          </a:p>
          <a:p>
            <a:r>
              <a:rPr lang="en-US" dirty="0"/>
              <a:t>A new category has therefore been created under the heading ‘</a:t>
            </a:r>
            <a:r>
              <a:rPr lang="en-US" i="1" dirty="0"/>
              <a:t>Somatic Symptom and Related Disorders</a:t>
            </a:r>
            <a:r>
              <a:rPr lang="en-US" dirty="0"/>
              <a:t>’.    </a:t>
            </a:r>
          </a:p>
          <a:p>
            <a:r>
              <a:rPr lang="en-US" dirty="0"/>
              <a:t>The term ‘</a:t>
            </a:r>
            <a:r>
              <a:rPr lang="en-US" i="1" dirty="0"/>
              <a:t>Hypochondriasis</a:t>
            </a:r>
            <a:r>
              <a:rPr lang="en-US" dirty="0"/>
              <a:t>’ is no longer included.  In two of the conditions the absence of any medical pathophysiology is a criteria for diagnosis; these are </a:t>
            </a:r>
            <a:r>
              <a:rPr lang="en-US" i="1" dirty="0"/>
              <a:t>Conversion Disorder</a:t>
            </a:r>
            <a:r>
              <a:rPr lang="en-US" dirty="0"/>
              <a:t> and </a:t>
            </a:r>
            <a:r>
              <a:rPr lang="en-US" i="1" dirty="0"/>
              <a:t>Other Specified Somatic Symptom and Related Disorder</a:t>
            </a:r>
            <a:r>
              <a:rPr lang="en-US" dirty="0"/>
              <a:t> (which includes </a:t>
            </a:r>
            <a:r>
              <a:rPr lang="en-US" i="1" dirty="0"/>
              <a:t>Pseudocyesis</a:t>
            </a:r>
            <a:r>
              <a:rPr lang="en-US" dirty="0"/>
              <a:t>, a false belief of being pregnant that is associated with objective signs and reported symptoms of pregnancy).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0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46488-89ED-1741-8C3A-F8135F5B4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785" y="370579"/>
            <a:ext cx="10515600" cy="6295869"/>
          </a:xfrm>
        </p:spPr>
        <p:txBody>
          <a:bodyPr>
            <a:normAutofit/>
          </a:bodyPr>
          <a:lstStyle/>
          <a:p>
            <a:endParaRPr lang="en-US" b="1" i="1" u="sng" cap="all" dirty="0"/>
          </a:p>
          <a:p>
            <a:r>
              <a:rPr lang="en-US" b="1" i="1" u="sng" cap="all" dirty="0"/>
              <a:t>SOMATIC SYMPTOM DISORDER</a:t>
            </a:r>
            <a:endParaRPr lang="en-US" b="1" cap="all" dirty="0"/>
          </a:p>
          <a:p>
            <a:endParaRPr lang="en-US" dirty="0"/>
          </a:p>
          <a:p>
            <a:r>
              <a:rPr lang="en-US" dirty="0"/>
              <a:t>The diagnostic criteria for Somatic Symptom Disorder noted in DSM 5 are:</a:t>
            </a:r>
          </a:p>
          <a:p>
            <a:endParaRPr lang="en-US" dirty="0"/>
          </a:p>
          <a:p>
            <a:r>
              <a:rPr lang="en-US" dirty="0"/>
              <a:t>One or more somatic symptoms that are distressing or result in significant disruption of daily life.</a:t>
            </a:r>
          </a:p>
          <a:p>
            <a:endParaRPr lang="en-US" dirty="0"/>
          </a:p>
          <a:p>
            <a:r>
              <a:rPr lang="en-US" dirty="0"/>
              <a:t>Excessive thoughts, feelings, or behaviors related to the somatic symptoms or associated health concerns as manifested by at least one of the following:</a:t>
            </a:r>
          </a:p>
          <a:p>
            <a:pPr lvl="1"/>
            <a:r>
              <a:rPr lang="en-US" dirty="0"/>
              <a:t>Disproportionate and persistent thoughts about the seriousness of one’s symptoms.</a:t>
            </a:r>
          </a:p>
          <a:p>
            <a:pPr lvl="1"/>
            <a:r>
              <a:rPr lang="en-US" dirty="0"/>
              <a:t>Persistently high level of anxiety about health or symptoms.</a:t>
            </a:r>
          </a:p>
          <a:p>
            <a:pPr lvl="1"/>
            <a:r>
              <a:rPr lang="en-US" dirty="0"/>
              <a:t>Excessive time and energy devoted to these symptoms or health concerns.</a:t>
            </a:r>
          </a:p>
          <a:p>
            <a:endParaRPr lang="en-US" dirty="0"/>
          </a:p>
          <a:p>
            <a:r>
              <a:rPr lang="en-US" dirty="0"/>
              <a:t>Although any one somatic symptom may not be continuously present, the state of being symptomatic is persistent (typically more than 6 months).</a:t>
            </a:r>
          </a:p>
        </p:txBody>
      </p:sp>
    </p:spTree>
    <p:extLst>
      <p:ext uri="{BB962C8B-B14F-4D97-AF65-F5344CB8AC3E}">
        <p14:creationId xmlns:p14="http://schemas.microsoft.com/office/powerpoint/2010/main" val="201674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F569-5BDA-3241-B6C1-0D90B92C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501" y="601884"/>
            <a:ext cx="9722111" cy="5309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Specify if:</a:t>
            </a:r>
          </a:p>
          <a:p>
            <a:r>
              <a:rPr lang="en-US" b="1" dirty="0"/>
              <a:t>With predominant pain</a:t>
            </a:r>
            <a:r>
              <a:rPr lang="en-US" dirty="0"/>
              <a:t> (previously pain disorder): This specifier is for individuals whose somatic symptoms predominantly involve pain.</a:t>
            </a:r>
          </a:p>
          <a:p>
            <a:r>
              <a:rPr lang="en-US" dirty="0"/>
              <a:t>Specify if:</a:t>
            </a:r>
          </a:p>
          <a:p>
            <a:r>
              <a:rPr lang="en-US" b="1" dirty="0"/>
              <a:t>Persistent:</a:t>
            </a:r>
            <a:r>
              <a:rPr lang="en-US" dirty="0"/>
              <a:t> a persistent course is characterized by severe symptoms, marked impairment, and long duration (more than 6 months).</a:t>
            </a:r>
          </a:p>
          <a:p>
            <a:r>
              <a:rPr lang="en-US" dirty="0"/>
              <a:t>Specify if:</a:t>
            </a:r>
          </a:p>
          <a:p>
            <a:r>
              <a:rPr lang="en-US" b="1" dirty="0"/>
              <a:t>Mild:</a:t>
            </a:r>
            <a:r>
              <a:rPr lang="en-US" dirty="0"/>
              <a:t> Only one of the symptoms specified in Criterion B is fulfilled.</a:t>
            </a:r>
          </a:p>
          <a:p>
            <a:r>
              <a:rPr lang="en-US" b="1" dirty="0"/>
              <a:t>Moderate:</a:t>
            </a:r>
            <a:r>
              <a:rPr lang="en-US" dirty="0"/>
              <a:t> Two or more of the symptoms specified in Criterion B are fulfilled.</a:t>
            </a:r>
          </a:p>
          <a:p>
            <a:r>
              <a:rPr lang="en-US" b="1" dirty="0"/>
              <a:t>Severe:</a:t>
            </a:r>
            <a:r>
              <a:rPr lang="en-US" dirty="0"/>
              <a:t> Two or more of the symptoms specified in Criterion B are fulfilled, plus there are multiple somatic complaints (or one very severe somatic symptom).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2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1CC7A-68FA-4C4E-B3D1-B3223FCE4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329" y="198620"/>
            <a:ext cx="10394066" cy="6460760"/>
          </a:xfrm>
        </p:spPr>
        <p:txBody>
          <a:bodyPr>
            <a:normAutofit/>
          </a:bodyPr>
          <a:lstStyle/>
          <a:p>
            <a:endParaRPr lang="en-US" b="1" i="1" u="sng" cap="all" dirty="0"/>
          </a:p>
          <a:p>
            <a:r>
              <a:rPr lang="en-US" b="1" i="1" u="sng" cap="all" dirty="0"/>
              <a:t>ILLNESS ANXIETY DISORDER</a:t>
            </a:r>
            <a:endParaRPr lang="en-US" b="1" cap="all" dirty="0"/>
          </a:p>
          <a:p>
            <a:endParaRPr lang="en-US" dirty="0"/>
          </a:p>
          <a:p>
            <a:r>
              <a:rPr lang="en-US" dirty="0"/>
              <a:t>The diagnostic criteria for </a:t>
            </a:r>
            <a:r>
              <a:rPr lang="en-US" i="1" dirty="0"/>
              <a:t>Illness Anxiety Disorder</a:t>
            </a:r>
            <a:r>
              <a:rPr lang="en-US" dirty="0"/>
              <a:t> in DSM 5 are:</a:t>
            </a:r>
          </a:p>
          <a:p>
            <a:endParaRPr lang="en-US" dirty="0"/>
          </a:p>
          <a:p>
            <a:r>
              <a:rPr lang="en-US" dirty="0"/>
              <a:t>Preoccupation with having or acquiring a serious illness.</a:t>
            </a:r>
          </a:p>
          <a:p>
            <a:endParaRPr lang="en-US" dirty="0"/>
          </a:p>
          <a:p>
            <a:r>
              <a:rPr lang="en-US" dirty="0"/>
              <a:t>Somatic symptoms are not present or if present, are only mild in intensity.  If another medical condition is present or there is a high risk for developing a medical condition (e.g., strong family history is present), the preoccupation is clearly excessive or disproportionate.</a:t>
            </a:r>
          </a:p>
          <a:p>
            <a:endParaRPr lang="en-US" dirty="0"/>
          </a:p>
          <a:p>
            <a:r>
              <a:rPr lang="en-US" dirty="0"/>
              <a:t>There is a high level of anxiety about health, and the individual is easily alarmed about personal health status.</a:t>
            </a:r>
          </a:p>
          <a:p>
            <a:endParaRPr lang="en-US" dirty="0"/>
          </a:p>
          <a:p>
            <a:r>
              <a:rPr lang="en-US" dirty="0"/>
              <a:t>The individual performs excessive health-related behaviors (e.g., repeatedly checks his or her body for signs of illness) or exhibits maladaptive avoidance (</a:t>
            </a:r>
            <a:r>
              <a:rPr lang="en-US" dirty="0" err="1"/>
              <a:t>e.g</a:t>
            </a:r>
            <a:r>
              <a:rPr lang="en-US" dirty="0"/>
              <a:t>, avoids doctor appointments and hospitals).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7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370D2-996B-2B4C-AAE8-C3D82F71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651" y="428263"/>
            <a:ext cx="9698961" cy="599568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Illness preoccupation has been present for at least 6 months, but the specific illness that is feared may change over that period of time.</a:t>
            </a:r>
          </a:p>
          <a:p>
            <a:endParaRPr lang="en-US" dirty="0"/>
          </a:p>
          <a:p>
            <a:r>
              <a:rPr lang="en-US" dirty="0"/>
              <a:t>The illness-related preoccupation is not better explained by another mental disorder, such as </a:t>
            </a:r>
            <a:r>
              <a:rPr lang="en-US" i="1" dirty="0"/>
              <a:t>somatic symptom disorder</a:t>
            </a:r>
            <a:r>
              <a:rPr lang="en-US" dirty="0"/>
              <a:t>, </a:t>
            </a:r>
            <a:r>
              <a:rPr lang="en-US" i="1" dirty="0"/>
              <a:t>panic disorder</a:t>
            </a:r>
            <a:r>
              <a:rPr lang="en-US" dirty="0"/>
              <a:t>, </a:t>
            </a:r>
            <a:r>
              <a:rPr lang="en-US" i="1" dirty="0"/>
              <a:t>generalized anxiety disorder</a:t>
            </a:r>
            <a:r>
              <a:rPr lang="en-US" dirty="0"/>
              <a:t>, </a:t>
            </a:r>
            <a:r>
              <a:rPr lang="en-US" i="1" dirty="0"/>
              <a:t>body dysmorphic disorder</a:t>
            </a:r>
            <a:r>
              <a:rPr lang="en-US" dirty="0"/>
              <a:t>, </a:t>
            </a:r>
            <a:r>
              <a:rPr lang="en-US" i="1" dirty="0"/>
              <a:t>obsessive-compulsive disorder</a:t>
            </a:r>
            <a:r>
              <a:rPr lang="en-US" dirty="0"/>
              <a:t>, or </a:t>
            </a:r>
            <a:r>
              <a:rPr lang="en-US" i="1" dirty="0"/>
              <a:t>delusional disorder, somatic type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Specify whether:</a:t>
            </a:r>
          </a:p>
          <a:p>
            <a:endParaRPr lang="en-US" b="1" dirty="0"/>
          </a:p>
          <a:p>
            <a:r>
              <a:rPr lang="en-US" b="1" dirty="0"/>
              <a:t>Care-seeking type</a:t>
            </a:r>
            <a:r>
              <a:rPr lang="en-US" dirty="0"/>
              <a:t>: Medical care, including physician visits or undergoing tests and procedures, is frequently used.</a:t>
            </a:r>
          </a:p>
          <a:p>
            <a:endParaRPr lang="en-US" b="1" dirty="0"/>
          </a:p>
          <a:p>
            <a:r>
              <a:rPr lang="en-US" b="1" dirty="0"/>
              <a:t>Care-avoidant type</a:t>
            </a:r>
            <a:r>
              <a:rPr lang="en-US" dirty="0"/>
              <a:t>: Medical care is rarely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0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1A09-5D86-7B48-8722-4794E9538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559" y="185196"/>
            <a:ext cx="10480592" cy="6425466"/>
          </a:xfrm>
        </p:spPr>
        <p:txBody>
          <a:bodyPr>
            <a:normAutofit lnSpcReduction="10000"/>
          </a:bodyPr>
          <a:lstStyle/>
          <a:p>
            <a:r>
              <a:rPr lang="en-US" b="1" i="1" u="sng" cap="all" dirty="0"/>
              <a:t>CONVERSION DISORDER (FUNCTIONAL NEUROLOGICAL SYMPTOM DISORDER)</a:t>
            </a:r>
            <a:endParaRPr lang="en-US" b="1" cap="all" dirty="0"/>
          </a:p>
          <a:p>
            <a:r>
              <a:rPr lang="en-US" dirty="0"/>
              <a:t>The diagnostic criteria for </a:t>
            </a:r>
            <a:r>
              <a:rPr lang="en-US" i="1" dirty="0"/>
              <a:t>Conversion Disorder</a:t>
            </a:r>
            <a:r>
              <a:rPr lang="en-US" dirty="0"/>
              <a:t> in DSM 5 are:</a:t>
            </a:r>
          </a:p>
          <a:p>
            <a:r>
              <a:rPr lang="en-US" dirty="0"/>
              <a:t>One or more symptoms of altered voluntary motor or sensory function.</a:t>
            </a:r>
          </a:p>
          <a:p>
            <a:r>
              <a:rPr lang="en-US" dirty="0"/>
              <a:t>Clinical findings provide evidence of incompatibility between the symptom and recognized neurological or medical conditions.</a:t>
            </a:r>
          </a:p>
          <a:p>
            <a:r>
              <a:rPr lang="en-US" dirty="0"/>
              <a:t>The symptom or deficit is not better explained by another medical or mental disorder.</a:t>
            </a:r>
          </a:p>
          <a:p>
            <a:r>
              <a:rPr lang="en-US" dirty="0"/>
              <a:t>The symptom or deficit causes clinically significant distress or impairment in social, occupational, or other important areas of functioning or warrants medical evaluation.</a:t>
            </a:r>
          </a:p>
          <a:p>
            <a:r>
              <a:rPr lang="en-US" dirty="0"/>
              <a:t>Specify symptom type:</a:t>
            </a:r>
          </a:p>
          <a:p>
            <a:r>
              <a:rPr lang="en-US" b="1" dirty="0"/>
              <a:t>With weakness or paralysis</a:t>
            </a:r>
            <a:endParaRPr lang="en-US" dirty="0"/>
          </a:p>
          <a:p>
            <a:r>
              <a:rPr lang="en-US" b="1" dirty="0"/>
              <a:t>With abnormal movement</a:t>
            </a:r>
            <a:endParaRPr lang="en-US" dirty="0"/>
          </a:p>
          <a:p>
            <a:r>
              <a:rPr lang="en-US" b="1" dirty="0"/>
              <a:t>With swallowing symptoms</a:t>
            </a:r>
            <a:endParaRPr lang="en-US" dirty="0"/>
          </a:p>
          <a:p>
            <a:r>
              <a:rPr lang="en-US" b="1" dirty="0"/>
              <a:t>With speech symptom</a:t>
            </a:r>
            <a:endParaRPr lang="en-US" dirty="0"/>
          </a:p>
          <a:p>
            <a:r>
              <a:rPr lang="en-US" b="1" dirty="0"/>
              <a:t>With attacks or seizures</a:t>
            </a:r>
            <a:endParaRPr lang="en-US" dirty="0"/>
          </a:p>
          <a:p>
            <a:r>
              <a:rPr lang="en-US" b="1" dirty="0"/>
              <a:t>With anesthesia or sensory loss</a:t>
            </a:r>
            <a:endParaRPr lang="en-US" dirty="0"/>
          </a:p>
          <a:p>
            <a:r>
              <a:rPr lang="en-US" b="1" dirty="0"/>
              <a:t>With special sensory symptom</a:t>
            </a:r>
            <a:endParaRPr lang="en-US" dirty="0"/>
          </a:p>
          <a:p>
            <a:r>
              <a:rPr lang="en-US" b="1" dirty="0"/>
              <a:t>With mixed symptoms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1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F27F-AA58-4C43-A1E1-AE671F822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035" y="524655"/>
            <a:ext cx="10406577" cy="57412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Specify if:</a:t>
            </a:r>
          </a:p>
          <a:p>
            <a:pPr>
              <a:lnSpc>
                <a:spcPct val="90000"/>
              </a:lnSpc>
            </a:pPr>
            <a:r>
              <a:rPr lang="en-US" b="1" dirty="0"/>
              <a:t>Acute episode</a:t>
            </a:r>
            <a:r>
              <a:rPr lang="en-US" dirty="0"/>
              <a:t>: Symptoms present for less than 6 months.</a:t>
            </a:r>
          </a:p>
          <a:p>
            <a:pPr>
              <a:lnSpc>
                <a:spcPct val="90000"/>
              </a:lnSpc>
            </a:pPr>
            <a:r>
              <a:rPr lang="en-US" dirty="0"/>
              <a:t>Symptoms occurring for 6 months or more.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Specify if: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With psychological stressor</a:t>
            </a:r>
            <a:r>
              <a:rPr lang="en-US" dirty="0"/>
              <a:t>: (specify stressor).</a:t>
            </a:r>
          </a:p>
          <a:p>
            <a:pPr>
              <a:lnSpc>
                <a:spcPct val="90000"/>
              </a:lnSpc>
            </a:pPr>
            <a:r>
              <a:rPr lang="en-US" b="1" dirty="0"/>
              <a:t>Without psychological stressor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Some will choose ‘psychogenic’, while others chose the more neutral ‘functional’ (as in abnormal central nervous system function).  </a:t>
            </a:r>
          </a:p>
          <a:p>
            <a:pPr>
              <a:lnSpc>
                <a:spcPct val="90000"/>
              </a:lnSpc>
            </a:pPr>
            <a:r>
              <a:rPr lang="en-US" dirty="0"/>
              <a:t>Conversion disorder is often associated with dissociative symptoms, and it is often associated with stressful life events and maladaptive personality traits. 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9169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714CA-0CE0-DD4F-B5FC-9B51C5081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537" y="209862"/>
            <a:ext cx="10546623" cy="6310859"/>
          </a:xfrm>
        </p:spPr>
        <p:txBody>
          <a:bodyPr>
            <a:normAutofit/>
          </a:bodyPr>
          <a:lstStyle/>
          <a:p>
            <a:r>
              <a:rPr lang="en-US" b="1" i="1" u="sng" cap="all" dirty="0"/>
              <a:t>FACTITIOUS DISORDER</a:t>
            </a:r>
          </a:p>
          <a:p>
            <a:endParaRPr lang="en-US" b="1" cap="all" dirty="0"/>
          </a:p>
          <a:p>
            <a:r>
              <a:rPr lang="en-US" dirty="0"/>
              <a:t>The diagnostic criteria for Factitious Disorder noted in DSM 5 are:</a:t>
            </a:r>
          </a:p>
          <a:p>
            <a:r>
              <a:rPr lang="en-US" b="1" dirty="0"/>
              <a:t>Factitious Disorder Imposed on Self</a:t>
            </a:r>
            <a:endParaRPr lang="en-US" dirty="0"/>
          </a:p>
          <a:p>
            <a:r>
              <a:rPr lang="en-US" dirty="0"/>
              <a:t>Falsification of physical or psychological signs or symptoms, or induction of injury or disease, associated with identified deception.</a:t>
            </a:r>
          </a:p>
          <a:p>
            <a:r>
              <a:rPr lang="en-US" dirty="0"/>
              <a:t>The individual presents himself or herself to others as ill, impaired, or injured.</a:t>
            </a:r>
          </a:p>
          <a:p>
            <a:r>
              <a:rPr lang="en-US" dirty="0"/>
              <a:t>The deceptive behavior is evident even in the absence of obvious external rewards.</a:t>
            </a:r>
          </a:p>
          <a:p>
            <a:r>
              <a:rPr lang="en-US" dirty="0"/>
              <a:t>The behavior is not better explained by another mental disorder, such as delusional disorder or another psychotic disorder.</a:t>
            </a:r>
          </a:p>
          <a:p>
            <a:r>
              <a:rPr lang="en-US" dirty="0"/>
              <a:t>Specify:</a:t>
            </a:r>
          </a:p>
          <a:p>
            <a:r>
              <a:rPr lang="en-US" b="1" dirty="0"/>
              <a:t>Single episode</a:t>
            </a:r>
            <a:endParaRPr lang="en-US" dirty="0"/>
          </a:p>
          <a:p>
            <a:r>
              <a:rPr lang="en-US" b="1" dirty="0"/>
              <a:t>Recurrent episodes </a:t>
            </a:r>
            <a:r>
              <a:rPr lang="en-US" dirty="0"/>
              <a:t>(two or more events of falsification of illness and/or induction of injury)</a:t>
            </a:r>
          </a:p>
          <a:p>
            <a:r>
              <a:rPr lang="en-US" b="1" dirty="0"/>
              <a:t>Factitious Disorder Imposed on Another (Previously Factitious Disorder by Proxy)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846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1412</Words>
  <Application>Microsoft Macintosh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Somatic Symptom   and Related Disorders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Symptom   and Related Disorders</dc:title>
  <dc:creator>Levy, Elijah</dc:creator>
  <cp:lastModifiedBy>Levy, Elijah</cp:lastModifiedBy>
  <cp:revision>9</cp:revision>
  <dcterms:created xsi:type="dcterms:W3CDTF">2020-09-05T21:45:16Z</dcterms:created>
  <dcterms:modified xsi:type="dcterms:W3CDTF">2020-09-06T02:09:58Z</dcterms:modified>
</cp:coreProperties>
</file>