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1" r:id="rId5"/>
    <p:sldId id="263" r:id="rId6"/>
    <p:sldId id="264" r:id="rId7"/>
    <p:sldId id="265" r:id="rId8"/>
    <p:sldId id="266" r:id="rId9"/>
    <p:sldId id="267" r:id="rId10"/>
    <p:sldId id="268" r:id="rId11"/>
    <p:sldId id="269" r:id="rId12"/>
    <p:sldId id="271" r:id="rId13"/>
    <p:sldId id="270"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napToGrid="0">
      <p:cViewPr varScale="1">
        <p:scale>
          <a:sx n="111" d="100"/>
          <a:sy n="111" d="100"/>
        </p:scale>
        <p:origin x="23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5/26/21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5/26/21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5/26/21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5/26/21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5/26/21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9313-C032-4357-9FDF-F3CCDA51B01D}"/>
              </a:ext>
            </a:extLst>
          </p:cNvPr>
          <p:cNvSpPr>
            <a:spLocks noGrp="1"/>
          </p:cNvSpPr>
          <p:nvPr>
            <p:ph type="ctrTitle"/>
          </p:nvPr>
        </p:nvSpPr>
        <p:spPr/>
        <p:txBody>
          <a:bodyPr/>
          <a:lstStyle/>
          <a:p>
            <a:r>
              <a:rPr lang="en-US" dirty="0"/>
              <a:t>The Physiology of Stress</a:t>
            </a:r>
          </a:p>
        </p:txBody>
      </p:sp>
      <p:sp>
        <p:nvSpPr>
          <p:cNvPr id="3" name="Subtitle 2">
            <a:extLst>
              <a:ext uri="{FF2B5EF4-FFF2-40B4-BE49-F238E27FC236}">
                <a16:creationId xmlns:a16="http://schemas.microsoft.com/office/drawing/2014/main" id="{7BD03B24-7D7B-4BE3-BBCC-140023BBF2D7}"/>
              </a:ext>
            </a:extLst>
          </p:cNvPr>
          <p:cNvSpPr>
            <a:spLocks noGrp="1"/>
          </p:cNvSpPr>
          <p:nvPr>
            <p:ph type="subTitle" idx="1"/>
          </p:nvPr>
        </p:nvSpPr>
        <p:spPr/>
        <p:txBody>
          <a:bodyPr>
            <a:normAutofit/>
          </a:bodyPr>
          <a:lstStyle/>
          <a:p>
            <a:r>
              <a:rPr lang="en-US" sz="2800" b="1" dirty="0"/>
              <a:t>Cortisol and Stress</a:t>
            </a:r>
          </a:p>
        </p:txBody>
      </p:sp>
    </p:spTree>
    <p:extLst>
      <p:ext uri="{BB962C8B-B14F-4D97-AF65-F5344CB8AC3E}">
        <p14:creationId xmlns:p14="http://schemas.microsoft.com/office/powerpoint/2010/main" val="26053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2D7DA-688F-4D57-BC77-3271573B41F2}"/>
              </a:ext>
            </a:extLst>
          </p:cNvPr>
          <p:cNvSpPr>
            <a:spLocks noGrp="1"/>
          </p:cNvSpPr>
          <p:nvPr>
            <p:ph type="title"/>
          </p:nvPr>
        </p:nvSpPr>
        <p:spPr>
          <a:xfrm>
            <a:off x="8471424" y="1110882"/>
            <a:ext cx="3053039" cy="1060817"/>
          </a:xfrm>
        </p:spPr>
        <p:txBody>
          <a:bodyPr anchor="b">
            <a:normAutofit/>
          </a:bodyPr>
          <a:lstStyle/>
          <a:p>
            <a:r>
              <a:rPr lang="en-US" sz="2800"/>
              <a:t>5. Taking up a hobby</a:t>
            </a:r>
          </a:p>
        </p:txBody>
      </p:sp>
      <p:pic>
        <p:nvPicPr>
          <p:cNvPr id="5" name="Picture 4" descr="A picture containing several&#10;&#10;Description automatically generated">
            <a:extLst>
              <a:ext uri="{FF2B5EF4-FFF2-40B4-BE49-F238E27FC236}">
                <a16:creationId xmlns:a16="http://schemas.microsoft.com/office/drawing/2014/main" id="{A5A3CE85-C8AE-409B-8FF1-CF6FC12EE3F2}"/>
              </a:ext>
            </a:extLst>
          </p:cNvPr>
          <p:cNvPicPr>
            <a:picLocks noChangeAspect="1"/>
          </p:cNvPicPr>
          <p:nvPr/>
        </p:nvPicPr>
        <p:blipFill>
          <a:blip r:embed="rId2"/>
          <a:stretch>
            <a:fillRect/>
          </a:stretch>
        </p:blipFill>
        <p:spPr>
          <a:xfrm>
            <a:off x="634275" y="1703905"/>
            <a:ext cx="6900380" cy="3450190"/>
          </a:xfrm>
          <a:prstGeom prst="rect">
            <a:avLst/>
          </a:prstGeom>
        </p:spPr>
      </p:pic>
      <p:sp>
        <p:nvSpPr>
          <p:cNvPr id="3" name="Content Placeholder 2">
            <a:extLst>
              <a:ext uri="{FF2B5EF4-FFF2-40B4-BE49-F238E27FC236}">
                <a16:creationId xmlns:a16="http://schemas.microsoft.com/office/drawing/2014/main" id="{F505EFCC-BD2F-4180-86AD-51CE385AD6FF}"/>
              </a:ext>
            </a:extLst>
          </p:cNvPr>
          <p:cNvSpPr>
            <a:spLocks noGrp="1"/>
          </p:cNvSpPr>
          <p:nvPr>
            <p:ph idx="1"/>
          </p:nvPr>
        </p:nvSpPr>
        <p:spPr>
          <a:xfrm>
            <a:off x="8471423" y="2286000"/>
            <a:ext cx="3053039" cy="3931920"/>
          </a:xfrm>
        </p:spPr>
        <p:txBody>
          <a:bodyPr>
            <a:normAutofit/>
          </a:bodyPr>
          <a:lstStyle/>
          <a:p>
            <a:r>
              <a:rPr lang="en-US" sz="1600"/>
              <a:t>Hobbies can be a rewarding and satisfying way to lead a fuller and healthier life, and they can lead to an increased sense of well-being.</a:t>
            </a:r>
          </a:p>
          <a:p>
            <a:r>
              <a:rPr lang="en-US" sz="1600"/>
              <a:t> on substance abuse treatments found that gardening led to decreased levels of cortisol. It also seemed to improve quality of life more than conventional occupational therapy.</a:t>
            </a:r>
          </a:p>
          <a:p>
            <a:pPr marL="0" indent="0">
              <a:buNone/>
            </a:pPr>
            <a:endParaRPr lang="en-US" sz="1600"/>
          </a:p>
        </p:txBody>
      </p:sp>
      <p:sp>
        <p:nvSpPr>
          <p:cNvPr id="12"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0868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1A451-53A8-45E0-8DF6-4F895FC93468}"/>
              </a:ext>
            </a:extLst>
          </p:cNvPr>
          <p:cNvSpPr>
            <a:spLocks noGrp="1"/>
          </p:cNvSpPr>
          <p:nvPr>
            <p:ph type="title"/>
          </p:nvPr>
        </p:nvSpPr>
        <p:spPr>
          <a:xfrm>
            <a:off x="8471424" y="1110882"/>
            <a:ext cx="3053039" cy="1060817"/>
          </a:xfrm>
        </p:spPr>
        <p:txBody>
          <a:bodyPr anchor="b">
            <a:normAutofit/>
          </a:bodyPr>
          <a:lstStyle/>
          <a:p>
            <a:r>
              <a:rPr lang="en-US" sz="2800"/>
              <a:t>6. Learning to unwind</a:t>
            </a:r>
          </a:p>
        </p:txBody>
      </p:sp>
      <p:pic>
        <p:nvPicPr>
          <p:cNvPr id="5" name="Picture 4" descr="A person sitting on a chair on a beach&#10;&#10;Description automatically generated with low confidence">
            <a:extLst>
              <a:ext uri="{FF2B5EF4-FFF2-40B4-BE49-F238E27FC236}">
                <a16:creationId xmlns:a16="http://schemas.microsoft.com/office/drawing/2014/main" id="{153449F7-2A06-4393-8B14-28DF0A7161A3}"/>
              </a:ext>
            </a:extLst>
          </p:cNvPr>
          <p:cNvPicPr>
            <a:picLocks noChangeAspect="1"/>
          </p:cNvPicPr>
          <p:nvPr/>
        </p:nvPicPr>
        <p:blipFill>
          <a:blip r:embed="rId2"/>
          <a:stretch>
            <a:fillRect/>
          </a:stretch>
        </p:blipFill>
        <p:spPr>
          <a:xfrm>
            <a:off x="634275" y="1703905"/>
            <a:ext cx="6900380" cy="3450190"/>
          </a:xfrm>
          <a:prstGeom prst="rect">
            <a:avLst/>
          </a:prstGeom>
        </p:spPr>
      </p:pic>
      <p:sp>
        <p:nvSpPr>
          <p:cNvPr id="3" name="Content Placeholder 2">
            <a:extLst>
              <a:ext uri="{FF2B5EF4-FFF2-40B4-BE49-F238E27FC236}">
                <a16:creationId xmlns:a16="http://schemas.microsoft.com/office/drawing/2014/main" id="{4CDD1517-5636-46D0-AD35-A7ECD1436B05}"/>
              </a:ext>
            </a:extLst>
          </p:cNvPr>
          <p:cNvSpPr>
            <a:spLocks noGrp="1"/>
          </p:cNvSpPr>
          <p:nvPr>
            <p:ph idx="1"/>
          </p:nvPr>
        </p:nvSpPr>
        <p:spPr>
          <a:xfrm>
            <a:off x="8471423" y="2286000"/>
            <a:ext cx="3053039" cy="3931920"/>
          </a:xfrm>
        </p:spPr>
        <p:txBody>
          <a:bodyPr>
            <a:normAutofit/>
          </a:bodyPr>
          <a:lstStyle/>
          <a:p>
            <a:r>
              <a:rPr lang="en-US" sz="1600"/>
              <a:t>People relax in different ways, so understanding what works on a personal level can be beneficial.</a:t>
            </a:r>
          </a:p>
          <a:p>
            <a:r>
              <a:rPr lang="en-US" sz="1600"/>
              <a:t>Research has shown that relaxation exercises and listening to relaxing music can both reduce cortisol levels, but whatever helps an individual to manage their stress will be beneficial.</a:t>
            </a:r>
          </a:p>
          <a:p>
            <a:endParaRPr lang="en-US" sz="1600"/>
          </a:p>
        </p:txBody>
      </p:sp>
      <p:sp>
        <p:nvSpPr>
          <p:cNvPr id="15"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9015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laughing&#10;&#10;Description automatically generated with medium confidence">
            <a:extLst>
              <a:ext uri="{FF2B5EF4-FFF2-40B4-BE49-F238E27FC236}">
                <a16:creationId xmlns:a16="http://schemas.microsoft.com/office/drawing/2014/main" id="{B4B7ED07-F33D-4007-824A-9D124AB9E408}"/>
              </a:ext>
            </a:extLst>
          </p:cNvPr>
          <p:cNvPicPr>
            <a:picLocks noChangeAspect="1"/>
          </p:cNvPicPr>
          <p:nvPr/>
        </p:nvPicPr>
        <p:blipFill rotWithShape="1">
          <a:blip r:embed="rId2">
            <a:alphaModFix amt="35000"/>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2B8BE909-736C-4F9B-A806-CC0E3CD7A99B}"/>
              </a:ext>
            </a:extLst>
          </p:cNvPr>
          <p:cNvSpPr>
            <a:spLocks noGrp="1"/>
          </p:cNvSpPr>
          <p:nvPr>
            <p:ph type="title"/>
          </p:nvPr>
        </p:nvSpPr>
        <p:spPr>
          <a:xfrm>
            <a:off x="1371600" y="685800"/>
            <a:ext cx="9601200" cy="1485900"/>
          </a:xfrm>
        </p:spPr>
        <p:txBody>
          <a:bodyPr>
            <a:normAutofit/>
          </a:bodyPr>
          <a:lstStyle/>
          <a:p>
            <a:r>
              <a:rPr lang="en-US" dirty="0"/>
              <a:t>Laughing and having fun</a:t>
            </a:r>
          </a:p>
        </p:txBody>
      </p:sp>
      <p:sp>
        <p:nvSpPr>
          <p:cNvPr id="3" name="Content Placeholder 2">
            <a:extLst>
              <a:ext uri="{FF2B5EF4-FFF2-40B4-BE49-F238E27FC236}">
                <a16:creationId xmlns:a16="http://schemas.microsoft.com/office/drawing/2014/main" id="{F707E671-E0B9-42DE-B2A2-544F6A1AA9A0}"/>
              </a:ext>
            </a:extLst>
          </p:cNvPr>
          <p:cNvSpPr>
            <a:spLocks noGrp="1"/>
          </p:cNvSpPr>
          <p:nvPr>
            <p:ph idx="1"/>
          </p:nvPr>
        </p:nvSpPr>
        <p:spPr>
          <a:xfrm>
            <a:off x="1371600" y="2286000"/>
            <a:ext cx="9601200" cy="3581400"/>
          </a:xfrm>
        </p:spPr>
        <p:txBody>
          <a:bodyPr>
            <a:normAutofit/>
          </a:bodyPr>
          <a:lstStyle/>
          <a:p>
            <a:r>
              <a:rPr lang="en-US" dirty="0"/>
              <a:t>It is hard to feel stressed when having a good time, so finding time to have fun can also lower a person’s cortisol levels. This has shown lower cortisol levels decreasing in response to laughter.</a:t>
            </a:r>
          </a:p>
          <a:p>
            <a:r>
              <a:rPr lang="en-US" dirty="0"/>
              <a:t>Being happy and having a positive outlook appear to be related to lower cortisol levels, and happiness has other benefits too, such as lower blood pressure and a stronger immune system.</a:t>
            </a:r>
          </a:p>
          <a:p>
            <a:pPr marL="0" indent="0">
              <a:buNone/>
            </a:pPr>
            <a:endParaRPr lang="en-US" dirty="0"/>
          </a:p>
        </p:txBody>
      </p:sp>
    </p:spTree>
    <p:extLst>
      <p:ext uri="{BB962C8B-B14F-4D97-AF65-F5344CB8AC3E}">
        <p14:creationId xmlns:p14="http://schemas.microsoft.com/office/powerpoint/2010/main" val="296966866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4" name="Rectangle 72">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97DBF-5183-44AE-B78C-025F8488D608}"/>
              </a:ext>
            </a:extLst>
          </p:cNvPr>
          <p:cNvSpPr>
            <a:spLocks noGrp="1"/>
          </p:cNvSpPr>
          <p:nvPr>
            <p:ph type="title"/>
          </p:nvPr>
        </p:nvSpPr>
        <p:spPr>
          <a:xfrm>
            <a:off x="784743" y="685800"/>
            <a:ext cx="5793475" cy="1485900"/>
          </a:xfrm>
        </p:spPr>
        <p:txBody>
          <a:bodyPr>
            <a:normAutofit/>
          </a:bodyPr>
          <a:lstStyle/>
          <a:p>
            <a:r>
              <a:rPr lang="en-US"/>
              <a:t>8. Exercising</a:t>
            </a:r>
            <a:endParaRPr lang="en-US" dirty="0"/>
          </a:p>
        </p:txBody>
      </p:sp>
      <p:sp>
        <p:nvSpPr>
          <p:cNvPr id="3" name="Content Placeholder 2">
            <a:extLst>
              <a:ext uri="{FF2B5EF4-FFF2-40B4-BE49-F238E27FC236}">
                <a16:creationId xmlns:a16="http://schemas.microsoft.com/office/drawing/2014/main" id="{8DA73AE5-8A6C-4073-8DE5-0562CAFC4AC4}"/>
              </a:ext>
            </a:extLst>
          </p:cNvPr>
          <p:cNvSpPr>
            <a:spLocks noGrp="1"/>
          </p:cNvSpPr>
          <p:nvPr>
            <p:ph idx="1"/>
          </p:nvPr>
        </p:nvSpPr>
        <p:spPr>
          <a:xfrm>
            <a:off x="784743" y="2286000"/>
            <a:ext cx="5793475" cy="3581400"/>
          </a:xfrm>
        </p:spPr>
        <p:txBody>
          <a:bodyPr>
            <a:normAutofit/>
          </a:bodyPr>
          <a:lstStyle/>
          <a:p>
            <a:r>
              <a:rPr lang="en-US"/>
              <a:t>Being physically active is beneficial to health and can improve a person’s mood.</a:t>
            </a:r>
          </a:p>
          <a:p>
            <a:r>
              <a:rPr lang="en-US"/>
              <a:t>Intense exercise can, however, trigger an increase in cortisol levels, as this is the body’s way of coping with the additional stress that the exercise places upon it. The appropriate amount of exercise depends on various factors, including a person’s physical fitness, and these factors play a part in how much cortisol the body will release during exercise.</a:t>
            </a:r>
          </a:p>
          <a:p>
            <a:pPr marL="0" indent="0">
              <a:buNone/>
            </a:pPr>
            <a:endParaRPr lang="en-US" dirty="0"/>
          </a:p>
        </p:txBody>
      </p:sp>
      <p:sp>
        <p:nvSpPr>
          <p:cNvPr id="2055" name="Rectangle 74">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2" name="Picture 4" descr="woman swimming in a pool">
            <a:extLst>
              <a:ext uri="{FF2B5EF4-FFF2-40B4-BE49-F238E27FC236}">
                <a16:creationId xmlns:a16="http://schemas.microsoft.com/office/drawing/2014/main" id="{8A07F785-4B04-4D87-9BE8-82870BDB8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20" r="16104" b="-1"/>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3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9936-4540-4942-8968-066F28710925}"/>
              </a:ext>
            </a:extLst>
          </p:cNvPr>
          <p:cNvSpPr>
            <a:spLocks noGrp="1"/>
          </p:cNvSpPr>
          <p:nvPr>
            <p:ph type="title"/>
          </p:nvPr>
        </p:nvSpPr>
        <p:spPr/>
        <p:txBody>
          <a:bodyPr/>
          <a:lstStyle/>
          <a:p>
            <a:r>
              <a:rPr lang="en-US" dirty="0"/>
              <a:t>9. Avoiding caffeine at night</a:t>
            </a:r>
            <a:br>
              <a:rPr lang="en-US" dirty="0"/>
            </a:br>
            <a:endParaRPr lang="en-US" dirty="0"/>
          </a:p>
        </p:txBody>
      </p:sp>
      <p:sp>
        <p:nvSpPr>
          <p:cNvPr id="3" name="Content Placeholder 2">
            <a:extLst>
              <a:ext uri="{FF2B5EF4-FFF2-40B4-BE49-F238E27FC236}">
                <a16:creationId xmlns:a16="http://schemas.microsoft.com/office/drawing/2014/main" id="{722B7FAE-A634-4C47-85DE-A7A9C2C7649C}"/>
              </a:ext>
            </a:extLst>
          </p:cNvPr>
          <p:cNvSpPr>
            <a:spLocks noGrp="1"/>
          </p:cNvSpPr>
          <p:nvPr>
            <p:ph idx="1"/>
          </p:nvPr>
        </p:nvSpPr>
        <p:spPr/>
        <p:txBody>
          <a:bodyPr/>
          <a:lstStyle/>
          <a:p>
            <a:r>
              <a:rPr lang="en-US" dirty="0"/>
              <a:t>People trying to lower their cortisol levels should avoid consuming food and beverages containing caffeine in the evening. Caffeine can interfere with a good night’s sleep, and sleeping well can keep cortisol levels low.</a:t>
            </a:r>
          </a:p>
        </p:txBody>
      </p:sp>
    </p:spTree>
    <p:extLst>
      <p:ext uri="{BB962C8B-B14F-4D97-AF65-F5344CB8AC3E}">
        <p14:creationId xmlns:p14="http://schemas.microsoft.com/office/powerpoint/2010/main" val="305490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E892-17FD-4B61-9267-79FB8E61C022}"/>
              </a:ext>
            </a:extLst>
          </p:cNvPr>
          <p:cNvSpPr>
            <a:spLocks noGrp="1"/>
          </p:cNvSpPr>
          <p:nvPr>
            <p:ph type="title"/>
          </p:nvPr>
        </p:nvSpPr>
        <p:spPr/>
        <p:txBody>
          <a:bodyPr>
            <a:normAutofit fontScale="90000"/>
          </a:bodyPr>
          <a:lstStyle/>
          <a:p>
            <a:r>
              <a:rPr lang="en-US" dirty="0"/>
              <a:t>10. Maintaining a good bedtime routine</a:t>
            </a:r>
          </a:p>
        </p:txBody>
      </p:sp>
      <p:pic>
        <p:nvPicPr>
          <p:cNvPr id="6" name="Picture Placeholder 5" descr="A person lying in bed&#10;&#10;Description automatically generated with medium confidence">
            <a:extLst>
              <a:ext uri="{FF2B5EF4-FFF2-40B4-BE49-F238E27FC236}">
                <a16:creationId xmlns:a16="http://schemas.microsoft.com/office/drawing/2014/main" id="{A148F74F-4627-438B-AD67-2B4553B1995A}"/>
              </a:ext>
            </a:extLst>
          </p:cNvPr>
          <p:cNvPicPr>
            <a:picLocks noGrp="1" noChangeAspect="1"/>
          </p:cNvPicPr>
          <p:nvPr>
            <p:ph type="pic" idx="1"/>
          </p:nvPr>
        </p:nvPicPr>
        <p:blipFill>
          <a:blip r:embed="rId2"/>
          <a:srcRect l="17602" r="17602"/>
          <a:stretch>
            <a:fillRect/>
          </a:stretch>
        </p:blipFill>
        <p:spPr/>
      </p:pic>
      <p:sp>
        <p:nvSpPr>
          <p:cNvPr id="4" name="Text Placeholder 3">
            <a:extLst>
              <a:ext uri="{FF2B5EF4-FFF2-40B4-BE49-F238E27FC236}">
                <a16:creationId xmlns:a16="http://schemas.microsoft.com/office/drawing/2014/main" id="{0332E9FE-A397-403F-978C-1D422B7897A8}"/>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A good bedtime routine usually results in longer and higher-quality sleep. People should get into the habit of turning off all screens and just relaxing before heading to bed.</a:t>
            </a:r>
          </a:p>
          <a:p>
            <a:pPr marL="285750" indent="-285750">
              <a:buFont typeface="Arial" panose="020B0604020202020204" pitchFamily="34" charset="0"/>
              <a:buChar char="•"/>
            </a:pPr>
            <a:r>
              <a:rPr lang="en-US" dirty="0"/>
              <a:t>It will usually also help to keep phones, and any other potential distractions turned off. Limiting fluid intake before bedtime can also minimize the likelihood of disturbed sleep.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6733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A1E4E-45E7-4B06-83D6-B31783DF7BBE}"/>
              </a:ext>
            </a:extLst>
          </p:cNvPr>
          <p:cNvSpPr>
            <a:spLocks noGrp="1"/>
          </p:cNvSpPr>
          <p:nvPr>
            <p:ph type="title"/>
          </p:nvPr>
        </p:nvSpPr>
        <p:spPr>
          <a:xfrm>
            <a:off x="784743" y="685800"/>
            <a:ext cx="5793475" cy="1485900"/>
          </a:xfrm>
        </p:spPr>
        <p:txBody>
          <a:bodyPr>
            <a:normAutofit/>
          </a:bodyPr>
          <a:lstStyle/>
          <a:p>
            <a:r>
              <a:rPr lang="en-US" sz="3400"/>
              <a:t>11. Having good relationships</a:t>
            </a:r>
            <a:br>
              <a:rPr lang="en-US" sz="3400"/>
            </a:br>
            <a:endParaRPr lang="en-US" sz="3400"/>
          </a:p>
        </p:txBody>
      </p:sp>
      <p:sp>
        <p:nvSpPr>
          <p:cNvPr id="3" name="Content Placeholder 2">
            <a:extLst>
              <a:ext uri="{FF2B5EF4-FFF2-40B4-BE49-F238E27FC236}">
                <a16:creationId xmlns:a16="http://schemas.microsoft.com/office/drawing/2014/main" id="{9AE246C6-04E9-4BB4-A9D0-9B0BF77E456E}"/>
              </a:ext>
            </a:extLst>
          </p:cNvPr>
          <p:cNvSpPr>
            <a:spLocks noGrp="1"/>
          </p:cNvSpPr>
          <p:nvPr>
            <p:ph idx="1"/>
          </p:nvPr>
        </p:nvSpPr>
        <p:spPr>
          <a:xfrm>
            <a:off x="784743" y="2286000"/>
            <a:ext cx="5793475" cy="3581400"/>
          </a:xfrm>
        </p:spPr>
        <p:txBody>
          <a:bodyPr>
            <a:normAutofit/>
          </a:bodyPr>
          <a:lstStyle/>
          <a:p>
            <a:r>
              <a:rPr lang="en-US" sz="1900" dirty="0"/>
              <a:t>Stable, loving relationships with partners, friends, and family can be vital when it comes to leading a happy and fulfilled life, and they can help a person get through stressful periods.</a:t>
            </a:r>
          </a:p>
          <a:p>
            <a:r>
              <a:rPr lang="en-US" sz="1900" dirty="0"/>
              <a:t>If relationships are unhappy and unhealthy, however, they can cause a great deal of stress. Studies indicated that a person’s cortisol level can rise after an argument with their partner. Also it was reported that children with a happy and secure family life have lower levels of cortisol than those living in homes where there is regular conflict.</a:t>
            </a:r>
          </a:p>
          <a:p>
            <a:pPr marL="0" indent="0">
              <a:buNone/>
            </a:pPr>
            <a:endParaRPr lang="en-US" sz="1900" dirty="0"/>
          </a:p>
        </p:txBody>
      </p:sp>
      <p:sp>
        <p:nvSpPr>
          <p:cNvPr id="17" name="Rectangle 13">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picture containing grass, outdoor, tree, field&#10;&#10;Description automatically generated">
            <a:extLst>
              <a:ext uri="{FF2B5EF4-FFF2-40B4-BE49-F238E27FC236}">
                <a16:creationId xmlns:a16="http://schemas.microsoft.com/office/drawing/2014/main" id="{FD69B99F-5FDA-4C59-8C82-E5B45D4DEC66}"/>
              </a:ext>
            </a:extLst>
          </p:cNvPr>
          <p:cNvPicPr>
            <a:picLocks noChangeAspect="1"/>
          </p:cNvPicPr>
          <p:nvPr/>
        </p:nvPicPr>
        <p:blipFill rotWithShape="1">
          <a:blip r:embed="rId2"/>
          <a:srcRect l="28079" r="38531"/>
          <a:stretch/>
        </p:blipFill>
        <p:spPr>
          <a:xfrm>
            <a:off x="7612260" y="10"/>
            <a:ext cx="4579739" cy="6857990"/>
          </a:xfrm>
          <a:prstGeom prst="rect">
            <a:avLst/>
          </a:prstGeom>
        </p:spPr>
      </p:pic>
    </p:spTree>
    <p:extLst>
      <p:ext uri="{BB962C8B-B14F-4D97-AF65-F5344CB8AC3E}">
        <p14:creationId xmlns:p14="http://schemas.microsoft.com/office/powerpoint/2010/main" val="186295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og, outdoor, mammal&#10;&#10;Description automatically generated">
            <a:extLst>
              <a:ext uri="{FF2B5EF4-FFF2-40B4-BE49-F238E27FC236}">
                <a16:creationId xmlns:a16="http://schemas.microsoft.com/office/drawing/2014/main" id="{5300CF99-85F5-4059-B5A4-1848117D63F0}"/>
              </a:ext>
            </a:extLst>
          </p:cNvPr>
          <p:cNvPicPr>
            <a:picLocks noChangeAspect="1"/>
          </p:cNvPicPr>
          <p:nvPr/>
        </p:nvPicPr>
        <p:blipFill rotWithShape="1">
          <a:blip r:embed="rId2"/>
          <a:srcRect t="3891" b="7874"/>
          <a:stretch/>
        </p:blipFill>
        <p:spPr>
          <a:xfrm>
            <a:off x="20" y="-1"/>
            <a:ext cx="12191980" cy="6858000"/>
          </a:xfrm>
          <a:prstGeom prst="rect">
            <a:avLst/>
          </a:prstGeom>
        </p:spPr>
      </p:pic>
      <p:sp>
        <p:nvSpPr>
          <p:cNvPr id="10" name="Rectangle 9">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itle 1">
            <a:extLst>
              <a:ext uri="{FF2B5EF4-FFF2-40B4-BE49-F238E27FC236}">
                <a16:creationId xmlns:a16="http://schemas.microsoft.com/office/drawing/2014/main" id="{6E10F636-0723-41C6-82E5-FA3ABE69D048}"/>
              </a:ext>
            </a:extLst>
          </p:cNvPr>
          <p:cNvSpPr>
            <a:spLocks noGrp="1"/>
          </p:cNvSpPr>
          <p:nvPr>
            <p:ph type="title"/>
          </p:nvPr>
        </p:nvSpPr>
        <p:spPr>
          <a:xfrm>
            <a:off x="1885959" y="2185352"/>
            <a:ext cx="4891887" cy="1025935"/>
          </a:xfrm>
        </p:spPr>
        <p:txBody>
          <a:bodyPr anchor="ctr">
            <a:normAutofit/>
          </a:bodyPr>
          <a:lstStyle/>
          <a:p>
            <a:r>
              <a:rPr lang="en-US" sz="3300"/>
              <a:t>12. Getting a pet</a:t>
            </a:r>
            <a:br>
              <a:rPr lang="en-US" sz="3300"/>
            </a:br>
            <a:endParaRPr lang="en-US" sz="3300"/>
          </a:p>
        </p:txBody>
      </p:sp>
      <p:sp>
        <p:nvSpPr>
          <p:cNvPr id="3" name="Content Placeholder 2">
            <a:extLst>
              <a:ext uri="{FF2B5EF4-FFF2-40B4-BE49-F238E27FC236}">
                <a16:creationId xmlns:a16="http://schemas.microsoft.com/office/drawing/2014/main" id="{19C0F449-92B9-404D-9248-7EA99A4C62E2}"/>
              </a:ext>
            </a:extLst>
          </p:cNvPr>
          <p:cNvSpPr>
            <a:spLocks noGrp="1"/>
          </p:cNvSpPr>
          <p:nvPr>
            <p:ph idx="1"/>
          </p:nvPr>
        </p:nvSpPr>
        <p:spPr>
          <a:xfrm>
            <a:off x="1885959" y="3211287"/>
            <a:ext cx="4891887" cy="2068284"/>
          </a:xfrm>
        </p:spPr>
        <p:txBody>
          <a:bodyPr>
            <a:normAutofit/>
          </a:bodyPr>
          <a:lstStyle/>
          <a:p>
            <a:r>
              <a:rPr lang="en-US" sz="1300"/>
              <a:t>Some studies indicate that having a pet can lower cortisol levels.</a:t>
            </a:r>
          </a:p>
          <a:p>
            <a:r>
              <a:rPr lang="en-US" sz="1300"/>
              <a:t> measured levels of cortisol in children undergoing a standard medical procedure. Those who had a dog present during the procedure had lower cortisol levels than those who did not.</a:t>
            </a:r>
          </a:p>
          <a:p>
            <a:r>
              <a:rPr lang="en-US" sz="1300"/>
              <a:t> that contact with a dog was more beneficial for cortisol levels than a supportive friend during a stressful situation.</a:t>
            </a:r>
          </a:p>
          <a:p>
            <a:pPr marL="0" indent="0">
              <a:buNone/>
            </a:pPr>
            <a:endParaRPr lang="en-US" sz="1300"/>
          </a:p>
        </p:txBody>
      </p:sp>
    </p:spTree>
    <p:extLst>
      <p:ext uri="{BB962C8B-B14F-4D97-AF65-F5344CB8AC3E}">
        <p14:creationId xmlns:p14="http://schemas.microsoft.com/office/powerpoint/2010/main" val="146696594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C482B-D068-4853-9B3E-9B59D6FCDC92}"/>
              </a:ext>
            </a:extLst>
          </p:cNvPr>
          <p:cNvSpPr>
            <a:spLocks noGrp="1"/>
          </p:cNvSpPr>
          <p:nvPr>
            <p:ph type="title"/>
          </p:nvPr>
        </p:nvSpPr>
        <p:spPr>
          <a:xfrm>
            <a:off x="5100824" y="685800"/>
            <a:ext cx="6176776" cy="1485900"/>
          </a:xfrm>
        </p:spPr>
        <p:txBody>
          <a:bodyPr>
            <a:normAutofit/>
          </a:bodyPr>
          <a:lstStyle/>
          <a:p>
            <a:r>
              <a:rPr lang="en-US" dirty="0"/>
              <a:t>13. Taking supplements</a:t>
            </a:r>
          </a:p>
        </p:txBody>
      </p:sp>
      <p:pic>
        <p:nvPicPr>
          <p:cNvPr id="5" name="Picture 4" descr="A bunch of vegetables on a table&#10;&#10;Description automatically generated with medium confidence">
            <a:extLst>
              <a:ext uri="{FF2B5EF4-FFF2-40B4-BE49-F238E27FC236}">
                <a16:creationId xmlns:a16="http://schemas.microsoft.com/office/drawing/2014/main" id="{67DC8ED0-00C3-4D58-BA28-F69D905A3FF8}"/>
              </a:ext>
            </a:extLst>
          </p:cNvPr>
          <p:cNvPicPr>
            <a:picLocks noChangeAspect="1"/>
          </p:cNvPicPr>
          <p:nvPr/>
        </p:nvPicPr>
        <p:blipFill rotWithShape="1">
          <a:blip r:embed="rId2"/>
          <a:srcRect l="9198" r="17918"/>
          <a:stretch/>
        </p:blipFill>
        <p:spPr>
          <a:xfrm>
            <a:off x="-1" y="10"/>
            <a:ext cx="4373546" cy="6857990"/>
          </a:xfrm>
          <a:prstGeom prst="rect">
            <a:avLst/>
          </a:prstGeom>
        </p:spPr>
      </p:pic>
      <p:sp>
        <p:nvSpPr>
          <p:cNvPr id="12" name="Rectangle 11">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8BE77C4-9095-4B76-9E94-F1454C127D07}"/>
              </a:ext>
            </a:extLst>
          </p:cNvPr>
          <p:cNvSpPr>
            <a:spLocks noGrp="1"/>
          </p:cNvSpPr>
          <p:nvPr>
            <p:ph idx="1"/>
          </p:nvPr>
        </p:nvSpPr>
        <p:spPr>
          <a:xfrm>
            <a:off x="5100824" y="2286000"/>
            <a:ext cx="6176776" cy="3581400"/>
          </a:xfrm>
        </p:spPr>
        <p:txBody>
          <a:bodyPr>
            <a:normAutofit/>
          </a:bodyPr>
          <a:lstStyle/>
          <a:p>
            <a:r>
              <a:rPr lang="en-US" dirty="0"/>
              <a:t>Both fish oil and an Asian herbal supplement called ashwagandha have shown the ability to reduce cortisol levels, so taking these supplements alongside a healthful diet could be beneficial.</a:t>
            </a:r>
          </a:p>
          <a:p>
            <a:pPr marL="0" indent="0">
              <a:buNone/>
            </a:pPr>
            <a:endParaRPr lang="en-US" dirty="0"/>
          </a:p>
        </p:txBody>
      </p:sp>
    </p:spTree>
    <p:extLst>
      <p:ext uri="{BB962C8B-B14F-4D97-AF65-F5344CB8AC3E}">
        <p14:creationId xmlns:p14="http://schemas.microsoft.com/office/powerpoint/2010/main" val="163383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B5EE-DA50-401A-8ED1-CC4BB0652142}"/>
              </a:ext>
            </a:extLst>
          </p:cNvPr>
          <p:cNvSpPr>
            <a:spLocks noGrp="1"/>
          </p:cNvSpPr>
          <p:nvPr>
            <p:ph type="ctrTitle"/>
          </p:nvPr>
        </p:nvSpPr>
        <p:spPr>
          <a:xfrm>
            <a:off x="1915128" y="1240971"/>
            <a:ext cx="8361229" cy="1208315"/>
          </a:xfrm>
        </p:spPr>
        <p:txBody>
          <a:bodyPr/>
          <a:lstStyle/>
          <a:p>
            <a:r>
              <a:rPr lang="en-US" dirty="0"/>
              <a:t>Takeaway</a:t>
            </a:r>
          </a:p>
        </p:txBody>
      </p:sp>
      <p:sp>
        <p:nvSpPr>
          <p:cNvPr id="3" name="Subtitle 2">
            <a:extLst>
              <a:ext uri="{FF2B5EF4-FFF2-40B4-BE49-F238E27FC236}">
                <a16:creationId xmlns:a16="http://schemas.microsoft.com/office/drawing/2014/main" id="{8AD10DAF-702B-45C4-A7F1-F11C2B259790}"/>
              </a:ext>
            </a:extLst>
          </p:cNvPr>
          <p:cNvSpPr>
            <a:spLocks noGrp="1"/>
          </p:cNvSpPr>
          <p:nvPr>
            <p:ph type="subTitle" idx="1"/>
          </p:nvPr>
        </p:nvSpPr>
        <p:spPr>
          <a:xfrm>
            <a:off x="1224644" y="2449286"/>
            <a:ext cx="9816492" cy="3167743"/>
          </a:xfrm>
        </p:spPr>
        <p:txBody>
          <a:bodyPr>
            <a:normAutofit/>
          </a:bodyPr>
          <a:lstStyle/>
          <a:p>
            <a:pPr marL="342900" indent="-342900" algn="l">
              <a:buFont typeface="Arial" panose="020B0604020202020204" pitchFamily="34" charset="0"/>
              <a:buChar char="•"/>
            </a:pPr>
            <a:r>
              <a:rPr lang="en-US" dirty="0"/>
              <a:t>Having too much cortisol in the blood can be damaging to health, particularly if cortisol levels remain high over an extended period.</a:t>
            </a:r>
          </a:p>
          <a:p>
            <a:pPr algn="l"/>
            <a:endParaRPr lang="en-US" dirty="0"/>
          </a:p>
          <a:p>
            <a:pPr marL="342900" indent="-342900" algn="l">
              <a:buFont typeface="Arial" panose="020B0604020202020204" pitchFamily="34" charset="0"/>
              <a:buChar char="•"/>
            </a:pPr>
            <a:r>
              <a:rPr lang="en-US" dirty="0"/>
              <a:t>Trying to lower stress levels is the best way to lower cortisol. By making simple lifestyle changes to live a healthier, more active life, people can reduce the amount of stress they experience, and keep their cortisol levels normal.</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7903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5D1D-928A-4BCF-8AE8-07E4CFE7A005}"/>
              </a:ext>
            </a:extLst>
          </p:cNvPr>
          <p:cNvSpPr>
            <a:spLocks noGrp="1"/>
          </p:cNvSpPr>
          <p:nvPr>
            <p:ph type="title"/>
          </p:nvPr>
        </p:nvSpPr>
        <p:spPr>
          <a:xfrm>
            <a:off x="1616528" y="424543"/>
            <a:ext cx="9601200" cy="1485900"/>
          </a:xfrm>
        </p:spPr>
        <p:txBody>
          <a:bodyPr>
            <a:noAutofit/>
          </a:bodyPr>
          <a:lstStyle/>
          <a:p>
            <a:r>
              <a:rPr lang="en-US" sz="3200" dirty="0"/>
              <a:t>The Hypothalamus, Pituitary Gland and Adrenal Gland --à together secrete the hormone</a:t>
            </a:r>
            <a:br>
              <a:rPr lang="en-US" sz="3200" dirty="0"/>
            </a:br>
            <a:r>
              <a:rPr lang="en-US" sz="3200" dirty="0"/>
              <a:t>cortisol</a:t>
            </a:r>
            <a:br>
              <a:rPr lang="en-US" sz="3200" dirty="0"/>
            </a:br>
            <a:br>
              <a:rPr lang="en-US" sz="3200" dirty="0"/>
            </a:br>
            <a:r>
              <a:rPr lang="en-US" sz="3200" dirty="0"/>
              <a:t>The Adrenal Gland secretes cortisol into the bloodstream</a:t>
            </a:r>
            <a:br>
              <a:rPr lang="en-US" sz="3200" dirty="0"/>
            </a:br>
            <a:br>
              <a:rPr lang="en-US" sz="3200" dirty="0"/>
            </a:br>
            <a:r>
              <a:rPr lang="en-US" sz="3200" dirty="0"/>
              <a:t>The Autonomic Nervous System is activated and it is separated into the:</a:t>
            </a:r>
            <a:br>
              <a:rPr lang="en-US" sz="3200" dirty="0"/>
            </a:br>
            <a:br>
              <a:rPr lang="en-US" sz="3200" dirty="0"/>
            </a:br>
            <a:r>
              <a:rPr lang="en-US" sz="3200" dirty="0"/>
              <a:t>Sympathetic and Parasympathetic Nervous System</a:t>
            </a:r>
            <a:br>
              <a:rPr lang="en-US" sz="3200" dirty="0"/>
            </a:br>
            <a:r>
              <a:rPr lang="en-US" sz="3200" dirty="0"/>
              <a:t>The Sympathetic governs the fight or flight response</a:t>
            </a:r>
            <a:br>
              <a:rPr lang="en-US" sz="3200" dirty="0"/>
            </a:br>
            <a:r>
              <a:rPr lang="en-US" sz="3200" dirty="0"/>
              <a:t>The Parasympathetic brings the body to rest and calm states.</a:t>
            </a:r>
          </a:p>
        </p:txBody>
      </p:sp>
    </p:spTree>
    <p:extLst>
      <p:ext uri="{BB962C8B-B14F-4D97-AF65-F5344CB8AC3E}">
        <p14:creationId xmlns:p14="http://schemas.microsoft.com/office/powerpoint/2010/main" val="162758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5D1D-928A-4BCF-8AE8-07E4CFE7A005}"/>
              </a:ext>
            </a:extLst>
          </p:cNvPr>
          <p:cNvSpPr>
            <a:spLocks noGrp="1"/>
          </p:cNvSpPr>
          <p:nvPr>
            <p:ph type="title"/>
          </p:nvPr>
        </p:nvSpPr>
        <p:spPr>
          <a:xfrm>
            <a:off x="1567543" y="424543"/>
            <a:ext cx="9650185" cy="1485900"/>
          </a:xfrm>
        </p:spPr>
        <p:txBody>
          <a:bodyPr>
            <a:noAutofit/>
          </a:bodyPr>
          <a:lstStyle/>
          <a:p>
            <a:r>
              <a:rPr lang="en-US" sz="3200" b="1" dirty="0"/>
              <a:t>Cortisol does the following: </a:t>
            </a:r>
            <a:br>
              <a:rPr lang="en-US" sz="3200" dirty="0"/>
            </a:br>
            <a:r>
              <a:rPr lang="en-US" sz="3200" dirty="0"/>
              <a:t>- increases heart rate</a:t>
            </a:r>
            <a:br>
              <a:rPr lang="en-US" sz="3200" dirty="0"/>
            </a:br>
            <a:r>
              <a:rPr lang="en-US" sz="3200" dirty="0"/>
              <a:t>- blood pressure</a:t>
            </a:r>
            <a:br>
              <a:rPr lang="en-US" sz="3200" dirty="0"/>
            </a:br>
            <a:r>
              <a:rPr lang="en-US" sz="3200" dirty="0"/>
              <a:t>- narrows arteries</a:t>
            </a:r>
            <a:br>
              <a:rPr lang="en-US" sz="3200" dirty="0"/>
            </a:br>
            <a:r>
              <a:rPr lang="en-US" sz="3200" dirty="0"/>
              <a:t>- releases epinephrine which increases heart rate</a:t>
            </a:r>
            <a:br>
              <a:rPr lang="en-US" sz="3200" dirty="0"/>
            </a:br>
            <a:r>
              <a:rPr lang="en-US" sz="3200" dirty="0"/>
              <a:t>- suppresses our immune system</a:t>
            </a:r>
            <a:br>
              <a:rPr lang="en-US" sz="3200" dirty="0"/>
            </a:br>
            <a:r>
              <a:rPr lang="en-US" sz="3200" dirty="0"/>
              <a:t>- causes digestive problems</a:t>
            </a:r>
            <a:br>
              <a:rPr lang="en-US" sz="3200" dirty="0"/>
            </a:br>
            <a:r>
              <a:rPr lang="en-US" sz="3200" dirty="0"/>
              <a:t>- digestive problems include not digesting food properly</a:t>
            </a:r>
            <a:br>
              <a:rPr lang="en-US" sz="3200" dirty="0"/>
            </a:br>
            <a:r>
              <a:rPr lang="en-US" sz="3200" dirty="0"/>
              <a:t>- can cause ulcers</a:t>
            </a:r>
            <a:br>
              <a:rPr lang="en-US" sz="3200" dirty="0"/>
            </a:br>
            <a:r>
              <a:rPr lang="en-US" sz="3200" dirty="0"/>
              <a:t>- high cortisol levels can lead to heart disease</a:t>
            </a:r>
            <a:br>
              <a:rPr lang="en-US" sz="3200" dirty="0"/>
            </a:br>
            <a:r>
              <a:rPr lang="en-US" sz="3200" dirty="0"/>
              <a:t>- cortisol constricts arteries and causes blood vessel -- -- damage, produces plaque in arteries</a:t>
            </a:r>
            <a:br>
              <a:rPr lang="en-US" sz="3200" dirty="0"/>
            </a:br>
            <a:r>
              <a:rPr lang="en-US" sz="3200" dirty="0"/>
              <a:t>- can cause a heart attack or stroke</a:t>
            </a:r>
            <a:br>
              <a:rPr lang="en-US" sz="3200" dirty="0"/>
            </a:br>
            <a:endParaRPr lang="en-US" sz="3200" dirty="0"/>
          </a:p>
        </p:txBody>
      </p:sp>
    </p:spTree>
    <p:extLst>
      <p:ext uri="{BB962C8B-B14F-4D97-AF65-F5344CB8AC3E}">
        <p14:creationId xmlns:p14="http://schemas.microsoft.com/office/powerpoint/2010/main" val="381364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A07F-2692-4474-8A91-6E81D08FB518}"/>
              </a:ext>
            </a:extLst>
          </p:cNvPr>
          <p:cNvSpPr>
            <a:spLocks noGrp="1"/>
          </p:cNvSpPr>
          <p:nvPr>
            <p:ph type="title"/>
          </p:nvPr>
        </p:nvSpPr>
        <p:spPr/>
        <p:txBody>
          <a:bodyPr/>
          <a:lstStyle/>
          <a:p>
            <a:r>
              <a:rPr lang="en-US" dirty="0"/>
              <a:t>The bad and the good….</a:t>
            </a:r>
          </a:p>
        </p:txBody>
      </p:sp>
      <p:sp>
        <p:nvSpPr>
          <p:cNvPr id="3" name="Content Placeholder 2">
            <a:extLst>
              <a:ext uri="{FF2B5EF4-FFF2-40B4-BE49-F238E27FC236}">
                <a16:creationId xmlns:a16="http://schemas.microsoft.com/office/drawing/2014/main" id="{90E29C2B-C313-4628-89FC-FF5880DCB6C4}"/>
              </a:ext>
            </a:extLst>
          </p:cNvPr>
          <p:cNvSpPr>
            <a:spLocks noGrp="1"/>
          </p:cNvSpPr>
          <p:nvPr>
            <p:ph sz="half" idx="1"/>
          </p:nvPr>
        </p:nvSpPr>
        <p:spPr>
          <a:xfrm>
            <a:off x="1371600" y="2285999"/>
            <a:ext cx="4447786" cy="4572001"/>
          </a:xfrm>
        </p:spPr>
        <p:txBody>
          <a:bodyPr/>
          <a:lstStyle/>
          <a:p>
            <a:r>
              <a:rPr lang="en-US" dirty="0"/>
              <a:t>High cortisol levels also cause fatigue, sleep problems, anxiety, depression, weight gain, headaches.</a:t>
            </a:r>
          </a:p>
          <a:p>
            <a:endParaRPr lang="en-US" dirty="0"/>
          </a:p>
        </p:txBody>
      </p:sp>
      <p:sp>
        <p:nvSpPr>
          <p:cNvPr id="4" name="Content Placeholder 3">
            <a:extLst>
              <a:ext uri="{FF2B5EF4-FFF2-40B4-BE49-F238E27FC236}">
                <a16:creationId xmlns:a16="http://schemas.microsoft.com/office/drawing/2014/main" id="{B4B5641F-DFF1-447C-84F8-79CBF8777488}"/>
              </a:ext>
            </a:extLst>
          </p:cNvPr>
          <p:cNvSpPr>
            <a:spLocks noGrp="1"/>
          </p:cNvSpPr>
          <p:nvPr>
            <p:ph sz="half" idx="2"/>
          </p:nvPr>
        </p:nvSpPr>
        <p:spPr/>
        <p:txBody>
          <a:bodyPr/>
          <a:lstStyle/>
          <a:p>
            <a:r>
              <a:rPr lang="en-US" dirty="0"/>
              <a:t>Normal levels of cortisol are released when we exercise and it regulates blood pressure and blood sugar levels, strengthens heart muscle.</a:t>
            </a:r>
          </a:p>
          <a:p>
            <a:endParaRPr lang="en-US" dirty="0"/>
          </a:p>
        </p:txBody>
      </p:sp>
      <p:pic>
        <p:nvPicPr>
          <p:cNvPr id="6" name="Picture 5" descr="A person with the hand on the face&#10;&#10;Description automatically generated with medium confidence">
            <a:extLst>
              <a:ext uri="{FF2B5EF4-FFF2-40B4-BE49-F238E27FC236}">
                <a16:creationId xmlns:a16="http://schemas.microsoft.com/office/drawing/2014/main" id="{D958B30D-60DD-42E3-BCB0-B7C438497B2C}"/>
              </a:ext>
            </a:extLst>
          </p:cNvPr>
          <p:cNvPicPr>
            <a:picLocks noChangeAspect="1"/>
          </p:cNvPicPr>
          <p:nvPr/>
        </p:nvPicPr>
        <p:blipFill>
          <a:blip r:embed="rId2"/>
          <a:stretch>
            <a:fillRect/>
          </a:stretch>
        </p:blipFill>
        <p:spPr>
          <a:xfrm>
            <a:off x="1092093" y="4065342"/>
            <a:ext cx="4934973" cy="2582636"/>
          </a:xfrm>
          <a:prstGeom prst="rect">
            <a:avLst/>
          </a:prstGeom>
        </p:spPr>
      </p:pic>
      <p:pic>
        <p:nvPicPr>
          <p:cNvPr id="8" name="Picture 7" descr="A picture containing text, hairpiece&#10;&#10;Description automatically generated">
            <a:extLst>
              <a:ext uri="{FF2B5EF4-FFF2-40B4-BE49-F238E27FC236}">
                <a16:creationId xmlns:a16="http://schemas.microsoft.com/office/drawing/2014/main" id="{2356CFEF-4E4D-4C24-B1D2-ACCA9CE56DB4}"/>
              </a:ext>
            </a:extLst>
          </p:cNvPr>
          <p:cNvPicPr>
            <a:picLocks noChangeAspect="1"/>
          </p:cNvPicPr>
          <p:nvPr/>
        </p:nvPicPr>
        <p:blipFill>
          <a:blip r:embed="rId3"/>
          <a:stretch>
            <a:fillRect/>
          </a:stretch>
        </p:blipFill>
        <p:spPr>
          <a:xfrm>
            <a:off x="6874861" y="4065342"/>
            <a:ext cx="4934973" cy="2582636"/>
          </a:xfrm>
          <a:prstGeom prst="rect">
            <a:avLst/>
          </a:prstGeom>
        </p:spPr>
      </p:pic>
    </p:spTree>
    <p:extLst>
      <p:ext uri="{BB962C8B-B14F-4D97-AF65-F5344CB8AC3E}">
        <p14:creationId xmlns:p14="http://schemas.microsoft.com/office/powerpoint/2010/main" val="101637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28CF-EABD-4B98-80A4-C2BE5468EBF2}"/>
              </a:ext>
            </a:extLst>
          </p:cNvPr>
          <p:cNvSpPr>
            <a:spLocks noGrp="1"/>
          </p:cNvSpPr>
          <p:nvPr>
            <p:ph type="title"/>
          </p:nvPr>
        </p:nvSpPr>
        <p:spPr/>
        <p:txBody>
          <a:bodyPr/>
          <a:lstStyle/>
          <a:p>
            <a:r>
              <a:rPr lang="en-US" dirty="0"/>
              <a:t>Natural ways to lower cortisol</a:t>
            </a:r>
          </a:p>
        </p:txBody>
      </p:sp>
      <p:sp>
        <p:nvSpPr>
          <p:cNvPr id="3" name="Content Placeholder 2">
            <a:extLst>
              <a:ext uri="{FF2B5EF4-FFF2-40B4-BE49-F238E27FC236}">
                <a16:creationId xmlns:a16="http://schemas.microsoft.com/office/drawing/2014/main" id="{49AD0DE3-17AA-46F8-99F1-5C6EC13EB4B3}"/>
              </a:ext>
            </a:extLst>
          </p:cNvPr>
          <p:cNvSpPr>
            <a:spLocks noGrp="1"/>
          </p:cNvSpPr>
          <p:nvPr>
            <p:ph idx="1"/>
          </p:nvPr>
        </p:nvSpPr>
        <p:spPr/>
        <p:txBody>
          <a:bodyPr/>
          <a:lstStyle/>
          <a:p>
            <a:r>
              <a:rPr lang="en-US" dirty="0"/>
              <a:t>If the communication between the brain and the adrenal gland is functioning correctly, the body should be able to increase and reduce cortisol production as necessary.</a:t>
            </a:r>
          </a:p>
          <a:p>
            <a:r>
              <a:rPr lang="en-US" dirty="0"/>
              <a:t>However, levels of cortisol can sometimes remain high even after the resolution of a stressful situation. This can have a negative impact on </a:t>
            </a:r>
            <a:r>
              <a:rPr lang="en-US" dirty="0" err="1"/>
              <a:t>health.The</a:t>
            </a:r>
            <a:r>
              <a:rPr lang="en-US" dirty="0"/>
              <a:t> following simple tips may help to moderate cortisol levels:</a:t>
            </a:r>
          </a:p>
          <a:p>
            <a:endParaRPr lang="en-US" dirty="0"/>
          </a:p>
        </p:txBody>
      </p:sp>
    </p:spTree>
    <p:extLst>
      <p:ext uri="{BB962C8B-B14F-4D97-AF65-F5344CB8AC3E}">
        <p14:creationId xmlns:p14="http://schemas.microsoft.com/office/powerpoint/2010/main" val="167119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CF86-7DF5-4399-BD72-EE7A7E4ED6E0}"/>
              </a:ext>
            </a:extLst>
          </p:cNvPr>
          <p:cNvSpPr>
            <a:spLocks noGrp="1"/>
          </p:cNvSpPr>
          <p:nvPr>
            <p:ph type="title"/>
          </p:nvPr>
        </p:nvSpPr>
        <p:spPr/>
        <p:txBody>
          <a:bodyPr/>
          <a:lstStyle/>
          <a:p>
            <a:r>
              <a:rPr lang="en-US" dirty="0"/>
              <a:t>1. Lowering stress</a:t>
            </a:r>
          </a:p>
        </p:txBody>
      </p:sp>
      <p:sp>
        <p:nvSpPr>
          <p:cNvPr id="3" name="Content Placeholder 2">
            <a:extLst>
              <a:ext uri="{FF2B5EF4-FFF2-40B4-BE49-F238E27FC236}">
                <a16:creationId xmlns:a16="http://schemas.microsoft.com/office/drawing/2014/main" id="{A6425DA2-CB5D-4FC9-AD44-8913D026747E}"/>
              </a:ext>
            </a:extLst>
          </p:cNvPr>
          <p:cNvSpPr>
            <a:spLocks noGrp="1"/>
          </p:cNvSpPr>
          <p:nvPr>
            <p:ph idx="1"/>
          </p:nvPr>
        </p:nvSpPr>
        <p:spPr/>
        <p:txBody>
          <a:bodyPr/>
          <a:lstStyle/>
          <a:p>
            <a:r>
              <a:rPr lang="en-US" dirty="0"/>
              <a:t>People trying to lower their cortisol levels should aim to reduce stress.</a:t>
            </a:r>
          </a:p>
          <a:p>
            <a:r>
              <a:rPr lang="en-US" dirty="0"/>
              <a:t>They can do this by removing themselves from stressful situations, where possible, or learning how to cope with stress better.</a:t>
            </a:r>
          </a:p>
          <a:p>
            <a:r>
              <a:rPr lang="en-US" dirty="0"/>
              <a:t>People can learn to recognize the triggers for their stress and try to manage these proactively to reduce instances of worry or anxiety and decrease feelings of tension.</a:t>
            </a:r>
          </a:p>
          <a:p>
            <a:r>
              <a:rPr lang="en-US" dirty="0"/>
              <a:t>People who learn how to cope when stressful thoughts arise will manage their cortisol levels better. In cases where this proves too difficult, some medications, But why medicate when you can meditate, try mindfulness and maybe walking meditations with a pet or alone? All can contribute to improved stress tolerance and lower cortisol levels.</a:t>
            </a:r>
          </a:p>
          <a:p>
            <a:endParaRPr lang="en-US" dirty="0"/>
          </a:p>
        </p:txBody>
      </p:sp>
    </p:spTree>
    <p:extLst>
      <p:ext uri="{BB962C8B-B14F-4D97-AF65-F5344CB8AC3E}">
        <p14:creationId xmlns:p14="http://schemas.microsoft.com/office/powerpoint/2010/main" val="286293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ACF52-F313-4B42-B0AB-43E49E51D7CD}"/>
              </a:ext>
            </a:extLst>
          </p:cNvPr>
          <p:cNvSpPr>
            <a:spLocks noGrp="1"/>
          </p:cNvSpPr>
          <p:nvPr>
            <p:ph type="title"/>
          </p:nvPr>
        </p:nvSpPr>
        <p:spPr>
          <a:xfrm>
            <a:off x="5100824" y="685800"/>
            <a:ext cx="6176776" cy="1485900"/>
          </a:xfrm>
        </p:spPr>
        <p:txBody>
          <a:bodyPr>
            <a:normAutofit/>
          </a:bodyPr>
          <a:lstStyle/>
          <a:p>
            <a:r>
              <a:rPr lang="en-US"/>
              <a:t>2. Eating a good diet</a:t>
            </a:r>
            <a:endParaRPr lang="en-US" dirty="0"/>
          </a:p>
        </p:txBody>
      </p:sp>
      <p:pic>
        <p:nvPicPr>
          <p:cNvPr id="1026" name="Picture 2" descr="dark and milk chocolate stacked">
            <a:extLst>
              <a:ext uri="{FF2B5EF4-FFF2-40B4-BE49-F238E27FC236}">
                <a16:creationId xmlns:a16="http://schemas.microsoft.com/office/drawing/2014/main" id="{7B196C7B-DF70-4DF1-9345-E56339D4D2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25" r="21225" b="-1"/>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0" name="Content Placeholder 1029">
            <a:extLst>
              <a:ext uri="{FF2B5EF4-FFF2-40B4-BE49-F238E27FC236}">
                <a16:creationId xmlns:a16="http://schemas.microsoft.com/office/drawing/2014/main" id="{8864323D-F703-4A96-A51D-5B8E701F3DDD}"/>
              </a:ext>
            </a:extLst>
          </p:cNvPr>
          <p:cNvSpPr>
            <a:spLocks noGrp="1"/>
          </p:cNvSpPr>
          <p:nvPr>
            <p:ph idx="1"/>
          </p:nvPr>
        </p:nvSpPr>
        <p:spPr>
          <a:xfrm>
            <a:off x="5100823" y="1747157"/>
            <a:ext cx="6675455" cy="4784272"/>
          </a:xfrm>
        </p:spPr>
        <p:txBody>
          <a:bodyPr>
            <a:normAutofit/>
          </a:bodyPr>
          <a:lstStyle/>
          <a:p>
            <a:r>
              <a:rPr lang="en-US" dirty="0"/>
              <a:t>A person trying to lower their cortisol levels should eat a healthful, balanced diet and pay attention to their sugar intake.</a:t>
            </a:r>
          </a:p>
          <a:p>
            <a:r>
              <a:rPr lang="en-US" dirty="0"/>
              <a:t>Some foods that may help to keep cortisol levels stable include:</a:t>
            </a:r>
          </a:p>
          <a:p>
            <a:r>
              <a:rPr lang="en-US" dirty="0"/>
              <a:t>dark chocolate</a:t>
            </a:r>
          </a:p>
          <a:p>
            <a:r>
              <a:rPr lang="en-US" dirty="0"/>
              <a:t>bananas and pears</a:t>
            </a:r>
          </a:p>
          <a:p>
            <a:r>
              <a:rPr lang="en-US" dirty="0"/>
              <a:t>black or green tea</a:t>
            </a:r>
          </a:p>
          <a:p>
            <a:r>
              <a:rPr lang="en-US" dirty="0"/>
              <a:t>probiotics in food such as yogurt</a:t>
            </a:r>
          </a:p>
          <a:p>
            <a:r>
              <a:rPr lang="en-US" dirty="0"/>
              <a:t>probiotics in foods containing soluble fiber</a:t>
            </a:r>
          </a:p>
          <a:p>
            <a:r>
              <a:rPr lang="en-US" dirty="0"/>
              <a:t>Drinking plenty of water to avoid dehydration also helps to keep cortisol levels lower.</a:t>
            </a:r>
          </a:p>
          <a:p>
            <a:endParaRPr lang="en-US" dirty="0"/>
          </a:p>
        </p:txBody>
      </p:sp>
    </p:spTree>
    <p:extLst>
      <p:ext uri="{BB962C8B-B14F-4D97-AF65-F5344CB8AC3E}">
        <p14:creationId xmlns:p14="http://schemas.microsoft.com/office/powerpoint/2010/main" val="183051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94DE-B7A2-4977-A6B4-956522F500E3}"/>
              </a:ext>
            </a:extLst>
          </p:cNvPr>
          <p:cNvSpPr>
            <a:spLocks noGrp="1"/>
          </p:cNvSpPr>
          <p:nvPr>
            <p:ph type="title"/>
          </p:nvPr>
        </p:nvSpPr>
        <p:spPr/>
        <p:txBody>
          <a:bodyPr/>
          <a:lstStyle/>
          <a:p>
            <a:r>
              <a:rPr lang="en-US" dirty="0"/>
              <a:t>3. Sleeping well</a:t>
            </a:r>
          </a:p>
        </p:txBody>
      </p:sp>
      <p:sp>
        <p:nvSpPr>
          <p:cNvPr id="3" name="Content Placeholder 2">
            <a:extLst>
              <a:ext uri="{FF2B5EF4-FFF2-40B4-BE49-F238E27FC236}">
                <a16:creationId xmlns:a16="http://schemas.microsoft.com/office/drawing/2014/main" id="{0F7B121C-1085-461C-9CD9-1551C179B929}"/>
              </a:ext>
            </a:extLst>
          </p:cNvPr>
          <p:cNvSpPr>
            <a:spLocks noGrp="1"/>
          </p:cNvSpPr>
          <p:nvPr>
            <p:ph idx="1"/>
          </p:nvPr>
        </p:nvSpPr>
        <p:spPr/>
        <p:txBody>
          <a:bodyPr/>
          <a:lstStyle/>
          <a:p>
            <a:r>
              <a:rPr lang="en-US" dirty="0"/>
              <a:t>The amount of sleep that a person has can affect their cortisol levels.</a:t>
            </a:r>
          </a:p>
          <a:p>
            <a:r>
              <a:rPr lang="en-US" dirty="0"/>
              <a:t>A bad night’s sleep or more prolonged sleep deprivation can lead to increased levels of cortisol in the bloodstream.</a:t>
            </a:r>
          </a:p>
          <a:p>
            <a:r>
              <a:rPr lang="en-US" dirty="0"/>
              <a:t>Therefore, it is essential for people to pay attention to the amount and quality of sleep they have and try to limit the chance of disruptions.</a:t>
            </a:r>
          </a:p>
          <a:p>
            <a:endParaRPr lang="en-US" dirty="0"/>
          </a:p>
        </p:txBody>
      </p:sp>
    </p:spTree>
    <p:extLst>
      <p:ext uri="{BB962C8B-B14F-4D97-AF65-F5344CB8AC3E}">
        <p14:creationId xmlns:p14="http://schemas.microsoft.com/office/powerpoint/2010/main" val="266969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9167-79DB-4715-A138-0E7B301B879A}"/>
              </a:ext>
            </a:extLst>
          </p:cNvPr>
          <p:cNvSpPr>
            <a:spLocks noGrp="1"/>
          </p:cNvSpPr>
          <p:nvPr>
            <p:ph type="title"/>
          </p:nvPr>
        </p:nvSpPr>
        <p:spPr/>
        <p:txBody>
          <a:bodyPr/>
          <a:lstStyle/>
          <a:p>
            <a:r>
              <a:rPr lang="en-US" dirty="0"/>
              <a:t>4. Trying relaxation techniques</a:t>
            </a:r>
          </a:p>
        </p:txBody>
      </p:sp>
      <p:pic>
        <p:nvPicPr>
          <p:cNvPr id="6" name="Picture Placeholder 5" descr="A group of people sitting on the floor&#10;&#10;Description automatically generated with medium confidence">
            <a:extLst>
              <a:ext uri="{FF2B5EF4-FFF2-40B4-BE49-F238E27FC236}">
                <a16:creationId xmlns:a16="http://schemas.microsoft.com/office/drawing/2014/main" id="{60E51D2E-4361-4BB3-9F90-A5FC9EC68556}"/>
              </a:ext>
            </a:extLst>
          </p:cNvPr>
          <p:cNvPicPr>
            <a:picLocks noGrp="1" noChangeAspect="1"/>
          </p:cNvPicPr>
          <p:nvPr>
            <p:ph type="pic" idx="1"/>
          </p:nvPr>
        </p:nvPicPr>
        <p:blipFill>
          <a:blip r:embed="rId2"/>
          <a:srcRect l="19187" r="19187"/>
          <a:stretch>
            <a:fillRect/>
          </a:stretch>
        </p:blipFill>
        <p:spPr/>
      </p:pic>
      <p:sp>
        <p:nvSpPr>
          <p:cNvPr id="4" name="Text Placeholder 3">
            <a:extLst>
              <a:ext uri="{FF2B5EF4-FFF2-40B4-BE49-F238E27FC236}">
                <a16:creationId xmlns:a16="http://schemas.microsoft.com/office/drawing/2014/main" id="{4F39E28F-BFEE-4C1D-8D94-15F2EC94D08B}"/>
              </a:ext>
            </a:extLst>
          </p:cNvPr>
          <p:cNvSpPr>
            <a:spLocks noGrp="1"/>
          </p:cNvSpPr>
          <p:nvPr>
            <p:ph type="body" sz="half" idx="2"/>
          </p:nvPr>
        </p:nvSpPr>
        <p:spPr>
          <a:xfrm>
            <a:off x="235131" y="2878854"/>
            <a:ext cx="4833257" cy="4002031"/>
          </a:xfrm>
        </p:spPr>
        <p:txBody>
          <a:bodyPr/>
          <a:lstStyle/>
          <a:p>
            <a:pPr marL="285750" indent="-285750">
              <a:buFont typeface="Arial" panose="020B0604020202020204" pitchFamily="34" charset="0"/>
              <a:buChar char="•"/>
            </a:pPr>
            <a:r>
              <a:rPr lang="en-US" sz="2000" dirty="0"/>
              <a:t>People experiencing stress can try to manage it by experimenting with relaxation techniques.</a:t>
            </a:r>
          </a:p>
          <a:p>
            <a:pPr marL="285750" indent="-285750">
              <a:buFont typeface="Arial" panose="020B0604020202020204" pitchFamily="34" charset="0"/>
              <a:buChar char="•"/>
            </a:pPr>
            <a:r>
              <a:rPr lang="en-US" sz="2000" dirty="0"/>
              <a:t>Meditation, mindfulness, and even simple breathing exercises can help a person deal with stress more effectively.</a:t>
            </a:r>
          </a:p>
          <a:p>
            <a:endParaRPr lang="en-US" dirty="0"/>
          </a:p>
        </p:txBody>
      </p:sp>
    </p:spTree>
    <p:extLst>
      <p:ext uri="{BB962C8B-B14F-4D97-AF65-F5344CB8AC3E}">
        <p14:creationId xmlns:p14="http://schemas.microsoft.com/office/powerpoint/2010/main" val="87129021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{34A2E07B-C032-4FC2-BCC6-B8C5DE287E61}tf10001105</Template>
  <TotalTime>118</TotalTime>
  <Words>1259</Words>
  <Application>Microsoft Macintosh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Franklin Gothic Book</vt:lpstr>
      <vt:lpstr>Crop</vt:lpstr>
      <vt:lpstr>The Physiology of Stress</vt:lpstr>
      <vt:lpstr>The Hypothalamus, Pituitary Gland and Adrenal Gland --à together secrete the hormone cortisol  The Adrenal Gland secretes cortisol into the bloodstream  The Autonomic Nervous System is activated and it is separated into the:  Sympathetic and Parasympathetic Nervous System The Sympathetic governs the fight or flight response The Parasympathetic brings the body to rest and calm states.</vt:lpstr>
      <vt:lpstr>Cortisol does the following:  - increases heart rate - blood pressure - narrows arteries - releases epinephrine which increases heart rate - suppresses our immune system - causes digestive problems - digestive problems include not digesting food properly - can cause ulcers - high cortisol levels can lead to heart disease - cortisol constricts arteries and causes blood vessel -- -- damage, produces plaque in arteries - can cause a heart attack or stroke </vt:lpstr>
      <vt:lpstr>The bad and the good….</vt:lpstr>
      <vt:lpstr>Natural ways to lower cortisol</vt:lpstr>
      <vt:lpstr>1. Lowering stress</vt:lpstr>
      <vt:lpstr>2. Eating a good diet</vt:lpstr>
      <vt:lpstr>3. Sleeping well</vt:lpstr>
      <vt:lpstr>4. Trying relaxation techniques</vt:lpstr>
      <vt:lpstr>5. Taking up a hobby</vt:lpstr>
      <vt:lpstr>6. Learning to unwind</vt:lpstr>
      <vt:lpstr>Laughing and having fun</vt:lpstr>
      <vt:lpstr>8. Exercising</vt:lpstr>
      <vt:lpstr>9. Avoiding caffeine at night </vt:lpstr>
      <vt:lpstr>10. Maintaining a good bedtime routine</vt:lpstr>
      <vt:lpstr>11. Having good relationships </vt:lpstr>
      <vt:lpstr>12. Getting a pet </vt:lpstr>
      <vt:lpstr>13. Taking supplements</vt:lpstr>
      <vt:lpstr>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Physiology of Stress</dc:title>
  <dc:creator>Corbin Gerard</dc:creator>
  <cp:lastModifiedBy>Levy, Elijah</cp:lastModifiedBy>
  <cp:revision>9</cp:revision>
  <dcterms:created xsi:type="dcterms:W3CDTF">2021-05-26T17:04:48Z</dcterms:created>
  <dcterms:modified xsi:type="dcterms:W3CDTF">2021-05-27T04:15:39Z</dcterms:modified>
</cp:coreProperties>
</file>