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6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200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C88F1-41DF-D94B-88EE-4FCCB0D97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8FB0C2-AC66-5740-BDA0-89D2B8338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802CB-7230-434F-A988-803C012D0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0F59-8EF8-EA45-8805-34A08C490EA1}" type="datetimeFigureOut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7D56C-B9AC-4C4C-B9D5-7F22B0B6A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5D9A6-B0B5-334D-81CD-B030C362C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D5BB-6F19-8944-965C-60B30C63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DF88D-BFD4-7442-ADBF-10CA2EAD9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1A21AD-8E8B-8344-A007-DBE72198C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EF774-2325-AB48-B973-267FFAEB6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0F59-8EF8-EA45-8805-34A08C490EA1}" type="datetimeFigureOut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F114B-81B9-3A48-A2BE-D50AA09A2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7453A-1E07-8F47-BBEA-EFBC998A3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D5BB-6F19-8944-965C-60B30C63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0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A9F1FB-AB92-C14E-8BDA-C6F5C984EB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543539-A157-D744-B565-759C0DD7E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24697-DC2C-AC4C-9BB1-45F44555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0F59-8EF8-EA45-8805-34A08C490EA1}" type="datetimeFigureOut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D8232-02FB-3544-81D2-E0467512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091FB-DE0A-2C4D-87D4-E3B301F3B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D5BB-6F19-8944-965C-60B30C63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B8B90-899F-8648-AEA7-438F2B460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526E5-8FD8-D640-9209-8FCF49B28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0ACB6-460C-9F43-9A65-678FDBC90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0F59-8EF8-EA45-8805-34A08C490EA1}" type="datetimeFigureOut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820DC-76D5-B742-A4A9-718EF3036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3BF3F-D0D8-EA4C-A3D0-9AE27CF94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D5BB-6F19-8944-965C-60B30C63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7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81CC3-2E92-E244-A4C8-F67F2A3DB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9E35BD-5E52-BB4C-B505-089D8D254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29343-4B69-D948-8CCD-658C1143A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0F59-8EF8-EA45-8805-34A08C490EA1}" type="datetimeFigureOut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7636A-BF50-2D43-9C40-3B2D2E5C4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A1BA4-4EDC-5940-9F81-A567900B4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D5BB-6F19-8944-965C-60B30C63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08A2D-F879-9C44-9C5A-32F259F79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7BA90-FA5D-F848-9183-09BD8A80CE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AB749E-D751-9A4A-97B8-97F23A789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47C84A-1FFB-AC47-9F93-260D59C31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0F59-8EF8-EA45-8805-34A08C490EA1}" type="datetimeFigureOut">
              <a:rPr lang="en-US" smtClean="0"/>
              <a:t>6/13/22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BE301F-63C8-4D49-8602-4DCFC1F72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373216-EEDB-D949-9E4B-CCAB3CE01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D5BB-6F19-8944-965C-60B30C63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1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3AF09-3E42-114B-8056-B2CB134C0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0AE9DF-55F1-0846-A86E-2962AF70A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965617-A794-F04F-B473-04D456E8B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3CAA6D-0626-ED40-B11A-78149F36A3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14942A-7EE4-9F4A-B585-AFD903D9E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B1F7C2-535C-2540-8AA2-1D5F32193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0F59-8EF8-EA45-8805-34A08C490EA1}" type="datetimeFigureOut">
              <a:rPr lang="en-US" smtClean="0"/>
              <a:t>6/13/22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9E52A6-F70D-5848-833E-D8643067E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4E92B6-4F7C-B446-8C1E-3F9B086F8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D5BB-6F19-8944-965C-60B30C63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18CBC-FD7C-DC40-92E3-161CB10C1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B06687-2A1F-EC41-A618-5D37AA05D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0F59-8EF8-EA45-8805-34A08C490EA1}" type="datetimeFigureOut">
              <a:rPr lang="en-US" smtClean="0"/>
              <a:t>6/13/22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2F381F-5638-5647-A16B-D945420C3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5274EF-A7FF-1F45-94D7-E77CED307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D5BB-6F19-8944-965C-60B30C63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6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134421-3674-A44D-BCF0-FC59469C5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0F59-8EF8-EA45-8805-34A08C490EA1}" type="datetimeFigureOut">
              <a:rPr lang="en-US" smtClean="0"/>
              <a:t>6/13/22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19F1E3-C88F-314D-99A5-1912E98F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44EF68-1F2F-FA4E-AF5B-4F38B5C99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D5BB-6F19-8944-965C-60B30C63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2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07D4E-A3E1-CB49-9654-473D9AD54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01897-42B0-E645-B41C-EB59E8E09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44CD49-8019-9240-812C-20FA73D511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3B2692-B018-D144-941C-2417DE025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0F59-8EF8-EA45-8805-34A08C490EA1}" type="datetimeFigureOut">
              <a:rPr lang="en-US" smtClean="0"/>
              <a:t>6/13/22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947CBF-4416-D441-8139-A61E93F53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F00D67-26B6-6E4A-9C07-0771AC0BF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D5BB-6F19-8944-965C-60B30C63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51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EEE4E-C7A9-3C41-9DDB-8C1D44F5E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B1D6AC-6B53-2B40-A3BB-D8BDDD7A2F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95E0D6-C027-6646-8130-6B950CD67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15795A-1D08-6C4E-BD83-58B2370BE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0F59-8EF8-EA45-8805-34A08C490EA1}" type="datetimeFigureOut">
              <a:rPr lang="en-US" smtClean="0"/>
              <a:t>6/13/22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84724-4185-4B43-9FE9-9D946E426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5F2135-C1C5-054B-9898-F99BFFF6A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D5BB-6F19-8944-965C-60B30C63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9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910FAF-21AF-FF4E-9179-A8057E1A0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AD5C65-1ACE-4840-A51B-B47A0D95A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69C4A-622B-B84A-A9AE-90E5572987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F0F59-8EF8-EA45-8805-34A08C490EA1}" type="datetimeFigureOut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71012-BD8F-7241-9CFC-B0BB318C92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04275-985D-074B-88EB-58198D3F1E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3D5BB-6F19-8944-965C-60B30C63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4" descr="A group of yellow figures and a red figure on the other side">
            <a:extLst>
              <a:ext uri="{FF2B5EF4-FFF2-40B4-BE49-F238E27FC236}">
                <a16:creationId xmlns:a16="http://schemas.microsoft.com/office/drawing/2014/main" id="{3C093859-FF8D-FD2D-A445-75E1C4A428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-3048" y="35968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D6CB90-1B5B-3C40-B9DB-F54F0EC4C1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3751" y="1359309"/>
            <a:ext cx="10058400" cy="97724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5200" dirty="0"/>
              <a:t>How to Reduce Implicit Bias</a:t>
            </a:r>
          </a:p>
        </p:txBody>
      </p:sp>
    </p:spTree>
    <p:extLst>
      <p:ext uri="{BB962C8B-B14F-4D97-AF65-F5344CB8AC3E}">
        <p14:creationId xmlns:p14="http://schemas.microsoft.com/office/powerpoint/2010/main" val="29890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9DAD5-CAD0-2A4E-8DA9-42B856BF0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457" y="457200"/>
            <a:ext cx="11016343" cy="5719763"/>
          </a:xfrm>
        </p:spPr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endParaRPr lang="en-US" sz="2600" dirty="0">
              <a:latin typeface="+mj-lt"/>
            </a:endParaRPr>
          </a:p>
          <a:p>
            <a:pPr marL="0" indent="0" algn="ctr" fontAlgn="base">
              <a:buNone/>
            </a:pPr>
            <a:r>
              <a:rPr lang="en-US" sz="3100" dirty="0">
                <a:latin typeface="+mj-lt"/>
              </a:rPr>
              <a:t>Implicit biases impact behavior, but there are things that </a:t>
            </a:r>
          </a:p>
          <a:p>
            <a:pPr marL="0" indent="0" algn="ctr" fontAlgn="base">
              <a:buNone/>
            </a:pPr>
            <a:r>
              <a:rPr lang="en-US" sz="3100" dirty="0">
                <a:latin typeface="+mj-lt"/>
              </a:rPr>
              <a:t>you can do to reduce your own bias</a:t>
            </a:r>
          </a:p>
          <a:p>
            <a:pPr marL="0" indent="0" algn="ctr" fontAlgn="base">
              <a:buNone/>
            </a:pPr>
            <a:endParaRPr lang="en-US" sz="2600" dirty="0">
              <a:solidFill>
                <a:srgbClr val="FF0000"/>
              </a:solidFill>
              <a:latin typeface="+mj-lt"/>
            </a:endParaRPr>
          </a:p>
          <a:p>
            <a:pPr fontAlgn="base"/>
            <a:r>
              <a:rPr lang="en-US" sz="2600" b="1" dirty="0">
                <a:latin typeface="+mj-lt"/>
              </a:rPr>
              <a:t>Focus on seeing people as individuals</a:t>
            </a:r>
            <a:r>
              <a:rPr lang="en-US" sz="2600" dirty="0">
                <a:latin typeface="+mj-lt"/>
              </a:rPr>
              <a:t>. </a:t>
            </a:r>
          </a:p>
          <a:p>
            <a:pPr fontAlgn="base"/>
            <a:endParaRPr lang="en-US" sz="2600" dirty="0">
              <a:latin typeface="+mj-lt"/>
            </a:endParaRPr>
          </a:p>
          <a:p>
            <a:pPr marL="457200" lvl="1" indent="0" fontAlgn="base">
              <a:buNone/>
            </a:pPr>
            <a:r>
              <a:rPr lang="en-US" sz="2200" dirty="0">
                <a:latin typeface="+mj-lt"/>
              </a:rPr>
              <a:t>Rather than focusing on stereotypes to define people, spend time considering them on a more personal, individual level.</a:t>
            </a:r>
          </a:p>
          <a:p>
            <a:pPr marL="0" indent="0" fontAlgn="base">
              <a:buNone/>
            </a:pPr>
            <a:endParaRPr lang="en-US" sz="2600" dirty="0">
              <a:latin typeface="+mj-lt"/>
            </a:endParaRPr>
          </a:p>
          <a:p>
            <a:pPr fontAlgn="base"/>
            <a:r>
              <a:rPr lang="en-US" sz="2600" b="1" dirty="0">
                <a:latin typeface="+mj-lt"/>
              </a:rPr>
              <a:t>Work on consciously changing your stereotypes</a:t>
            </a:r>
            <a:r>
              <a:rPr lang="en-US" sz="2600" dirty="0">
                <a:latin typeface="+mj-lt"/>
              </a:rPr>
              <a:t>. </a:t>
            </a:r>
          </a:p>
          <a:p>
            <a:pPr fontAlgn="base"/>
            <a:endParaRPr lang="en-US" sz="2600" dirty="0">
              <a:latin typeface="+mj-lt"/>
            </a:endParaRPr>
          </a:p>
          <a:p>
            <a:pPr marL="457200" lvl="1" indent="0" fontAlgn="base">
              <a:buNone/>
            </a:pPr>
            <a:r>
              <a:rPr lang="en-US" sz="2200" dirty="0">
                <a:latin typeface="+mj-lt"/>
              </a:rPr>
              <a:t>If you do recognize that your response to a person might be rooted in biases or stereotypes, make an effort to consciously adjust your response.</a:t>
            </a:r>
          </a:p>
          <a:p>
            <a:pPr fontAlgn="base"/>
            <a:endParaRPr lang="en-US" sz="2600" dirty="0">
              <a:latin typeface="+mj-lt"/>
            </a:endParaRPr>
          </a:p>
          <a:p>
            <a:pPr fontAlgn="base"/>
            <a:r>
              <a:rPr lang="en-US" sz="2600" b="1" dirty="0">
                <a:latin typeface="+mj-lt"/>
              </a:rPr>
              <a:t>Take time to pause and reflect. </a:t>
            </a:r>
          </a:p>
          <a:p>
            <a:pPr fontAlgn="base"/>
            <a:endParaRPr lang="en-US" sz="2600" dirty="0">
              <a:latin typeface="+mj-lt"/>
            </a:endParaRPr>
          </a:p>
          <a:p>
            <a:pPr marL="457200" lvl="1" indent="0" fontAlgn="base">
              <a:buNone/>
            </a:pPr>
            <a:r>
              <a:rPr lang="en-US" sz="2200" dirty="0">
                <a:latin typeface="+mj-lt"/>
              </a:rPr>
              <a:t>In order to reduce reflexive reactions, take time to reflect on potential biases and replace them with positive examples of the stereotyped group. 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034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45ED3-A0BE-9541-9F32-6A3FBB17D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371" y="293914"/>
            <a:ext cx="11582400" cy="6324600"/>
          </a:xfrm>
        </p:spPr>
        <p:txBody>
          <a:bodyPr>
            <a:normAutofit fontScale="92500" lnSpcReduction="10000"/>
          </a:bodyPr>
          <a:lstStyle/>
          <a:p>
            <a:pPr fontAlgn="base"/>
            <a:endParaRPr lang="en-US" dirty="0">
              <a:latin typeface="+mj-lt"/>
            </a:endParaRPr>
          </a:p>
          <a:p>
            <a:pPr fontAlgn="base"/>
            <a:r>
              <a:rPr lang="en-US" b="1" dirty="0">
                <a:latin typeface="+mj-lt"/>
              </a:rPr>
              <a:t>Adjust your perspective. </a:t>
            </a:r>
          </a:p>
          <a:p>
            <a:pPr marL="0" indent="0" fontAlgn="base">
              <a:buNone/>
            </a:pPr>
            <a:endParaRPr lang="en-US" dirty="0">
              <a:latin typeface="+mj-lt"/>
            </a:endParaRPr>
          </a:p>
          <a:p>
            <a:pPr marL="457200" lvl="1" indent="0" fontAlgn="base">
              <a:buNone/>
            </a:pPr>
            <a:r>
              <a:rPr lang="en-US" dirty="0">
                <a:latin typeface="+mj-lt"/>
              </a:rPr>
              <a:t>Try seeing things from another person's point of view. </a:t>
            </a:r>
          </a:p>
          <a:p>
            <a:pPr marL="457200" lvl="1" indent="0" fontAlgn="base">
              <a:buNone/>
            </a:pPr>
            <a:r>
              <a:rPr lang="en-US" dirty="0">
                <a:latin typeface="+mj-lt"/>
              </a:rPr>
              <a:t>How would you respond if you were in the same position? </a:t>
            </a:r>
          </a:p>
          <a:p>
            <a:pPr marL="457200" lvl="1" indent="0" fontAlgn="base">
              <a:buNone/>
            </a:pPr>
            <a:r>
              <a:rPr lang="en-US" dirty="0">
                <a:latin typeface="+mj-lt"/>
              </a:rPr>
              <a:t>What factors might contribute to how a person acts in a particular setting or situation?</a:t>
            </a:r>
          </a:p>
          <a:p>
            <a:pPr marL="457200" lvl="1" indent="0" fontAlgn="base">
              <a:buNone/>
            </a:pPr>
            <a:endParaRPr lang="en-US" dirty="0">
              <a:latin typeface="+mj-lt"/>
            </a:endParaRPr>
          </a:p>
          <a:p>
            <a:pPr fontAlgn="base"/>
            <a:r>
              <a:rPr lang="en-US" b="1" dirty="0">
                <a:latin typeface="+mj-lt"/>
              </a:rPr>
              <a:t>Increase your exposure. </a:t>
            </a:r>
          </a:p>
          <a:p>
            <a:pPr fontAlgn="base"/>
            <a:endParaRPr lang="en-US" dirty="0">
              <a:latin typeface="+mj-lt"/>
            </a:endParaRPr>
          </a:p>
          <a:p>
            <a:pPr marL="457200" lvl="1" indent="0" fontAlgn="base">
              <a:buNone/>
            </a:pPr>
            <a:r>
              <a:rPr lang="en-US" dirty="0">
                <a:latin typeface="+mj-lt"/>
              </a:rPr>
              <a:t>Spend more time with people of different racial and cultural backgrounds. </a:t>
            </a:r>
          </a:p>
          <a:p>
            <a:pPr marL="457200" lvl="1" indent="0" fontAlgn="base">
              <a:buNone/>
            </a:pPr>
            <a:r>
              <a:rPr lang="en-US" dirty="0">
                <a:latin typeface="+mj-lt"/>
              </a:rPr>
              <a:t>Learn about their culture by attending community events or exhibits.</a:t>
            </a:r>
          </a:p>
          <a:p>
            <a:pPr marL="457200" lvl="1" indent="0" fontAlgn="base">
              <a:buNone/>
            </a:pPr>
            <a:endParaRPr lang="en-US" dirty="0">
              <a:latin typeface="+mj-lt"/>
            </a:endParaRPr>
          </a:p>
          <a:p>
            <a:pPr fontAlgn="base"/>
            <a:r>
              <a:rPr lang="en-US" b="1" dirty="0">
                <a:latin typeface="+mj-lt"/>
              </a:rPr>
              <a:t>Practice mindfulness</a:t>
            </a:r>
            <a:r>
              <a:rPr lang="en-US" dirty="0">
                <a:latin typeface="+mj-lt"/>
              </a:rPr>
              <a:t>. </a:t>
            </a:r>
          </a:p>
          <a:p>
            <a:pPr marL="0" indent="0" fontAlgn="base">
              <a:buNone/>
            </a:pPr>
            <a:endParaRPr lang="en-US" dirty="0">
              <a:latin typeface="+mj-lt"/>
            </a:endParaRPr>
          </a:p>
          <a:p>
            <a:pPr marL="457200" lvl="1" indent="0" fontAlgn="base">
              <a:buNone/>
            </a:pPr>
            <a:r>
              <a:rPr lang="en-US" dirty="0">
                <a:latin typeface="+mj-lt"/>
              </a:rPr>
              <a:t>Try meditation, yoga, or focused breathing to increase mindfulness and become more aware of your thoughts and actions.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006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211</Words>
  <Application>Microsoft Macintosh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How to Reduce Implicit Bias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Reduce Implicit Bias</dc:title>
  <dc:creator>Levy, Elijah</dc:creator>
  <cp:lastModifiedBy>Levy, Elijah</cp:lastModifiedBy>
  <cp:revision>3</cp:revision>
  <dcterms:created xsi:type="dcterms:W3CDTF">2022-06-09T04:20:48Z</dcterms:created>
  <dcterms:modified xsi:type="dcterms:W3CDTF">2022-06-13T16:17:00Z</dcterms:modified>
</cp:coreProperties>
</file>