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5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41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79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2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81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52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90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22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8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12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14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44D0-0C11-2741-B308-AD24C68A737E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122EA1F-ADED-CF49-B9C2-97F83350573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74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raumahealing.org/about-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inn.org/articles/post-traumatic-stress-disorder" TargetMode="External"/><Relationship Id="rId2" Type="http://schemas.openxmlformats.org/officeDocument/2006/relationships/hyperlink" Target="https://www.rainn.org/articles/depress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rugabuse.com/treatment-therapy/emdr/" TargetMode="External"/><Relationship Id="rId2" Type="http://schemas.openxmlformats.org/officeDocument/2006/relationships/hyperlink" Target="https://drugabuse.com/treatment-therapy/cognitive-behavioral-therap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B7D22-E000-1B4D-BCDB-7DCFD0056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6004"/>
          </a:xfrm>
        </p:spPr>
        <p:txBody>
          <a:bodyPr/>
          <a:lstStyle/>
          <a:p>
            <a:r>
              <a:rPr lang="en-US" dirty="0"/>
              <a:t>Child Sexual Abuse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2EFE0-C16D-7748-A2F1-B2B1ED8BF4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Definition, Profile of a Perpetrator and Warning Signs</a:t>
            </a:r>
          </a:p>
        </p:txBody>
      </p:sp>
    </p:spTree>
    <p:extLst>
      <p:ext uri="{BB962C8B-B14F-4D97-AF65-F5344CB8AC3E}">
        <p14:creationId xmlns:p14="http://schemas.microsoft.com/office/powerpoint/2010/main" val="3185651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6A1A1-4895-7042-B2F2-9C2AB4B7B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206830"/>
            <a:ext cx="11756570" cy="5671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hlinkClick r:id="rId2"/>
              </a:rPr>
              <a:t>Somatic Experiencing (SE)</a:t>
            </a:r>
            <a:r>
              <a:rPr lang="en-US" b="1" dirty="0"/>
              <a:t> </a:t>
            </a:r>
            <a:r>
              <a:rPr lang="en-US" dirty="0"/>
              <a:t>is a method for trauma resolution that focuses on discharging trapped energy, or resolving incomplete motor responses, that are "stuck" in the body.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From a psychobiological perspective, SE recognizes that humans somatically (i.e., in the body) experience trauma in a similar way as animals. </a:t>
            </a:r>
          </a:p>
          <a:p>
            <a:pPr marL="0" indent="0">
              <a:buNone/>
            </a:pPr>
            <a:r>
              <a:rPr lang="en-US" dirty="0"/>
              <a:t>However, animals are much more likely to instinctually discharge frozen energy- allowing for trauma resolution. </a:t>
            </a:r>
          </a:p>
          <a:p>
            <a:pPr marL="0" indent="0">
              <a:buNone/>
            </a:pPr>
            <a:r>
              <a:rPr lang="en-US"/>
              <a:t>SE </a:t>
            </a:r>
            <a:r>
              <a:rPr lang="en-US" dirty="0"/>
              <a:t>helps individuals </a:t>
            </a:r>
            <a:r>
              <a:rPr lang="en-US" i="1" dirty="0"/>
              <a:t>slowly</a:t>
            </a:r>
            <a:r>
              <a:rPr lang="en-US" dirty="0"/>
              <a:t> and </a:t>
            </a:r>
            <a:r>
              <a:rPr lang="en-US" i="1" dirty="0"/>
              <a:t>gently</a:t>
            </a:r>
            <a:r>
              <a:rPr lang="en-US" dirty="0"/>
              <a:t> develop a greater tolerance for uncomfortable sensations within the body</a:t>
            </a:r>
            <a:r>
              <a:rPr lang="en-US"/>
              <a:t>. </a:t>
            </a:r>
          </a:p>
          <a:p>
            <a:pPr marL="0" indent="0">
              <a:buNone/>
            </a:pPr>
            <a:r>
              <a:rPr lang="en-US"/>
              <a:t>Unlike </a:t>
            </a:r>
            <a:r>
              <a:rPr lang="en-US" dirty="0"/>
              <a:t>common cognitive and behavioral approaches to resolving trauma, SE does </a:t>
            </a:r>
            <a:r>
              <a:rPr lang="en-US" i="1" dirty="0"/>
              <a:t>not </a:t>
            </a:r>
            <a:r>
              <a:rPr lang="en-US" dirty="0"/>
              <a:t>require the individual to "reimagine" or "re-experience" the traumatic event; rather, the focus is on resolving the underlying physiological components that are maintaining anxiety, depression, and other trauma symptoms.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2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2604A-6583-9B44-8276-49598B3BE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23" y="0"/>
            <a:ext cx="11677338" cy="67610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900" dirty="0"/>
              <a:t>A perpetrator intentionally harms a minor physically, psychologically, sexually, or by neglect.</a:t>
            </a:r>
          </a:p>
          <a:p>
            <a:pPr marL="0" indent="0" algn="ctr">
              <a:buNone/>
            </a:pPr>
            <a:endParaRPr lang="en-US" sz="1900" dirty="0"/>
          </a:p>
          <a:p>
            <a:pPr marL="0" indent="0" algn="ctr">
              <a:buNone/>
            </a:pPr>
            <a:r>
              <a:rPr lang="en-US" sz="2400" dirty="0"/>
              <a:t>What is Child Sexual Abuse?</a:t>
            </a:r>
          </a:p>
          <a:p>
            <a:pPr marL="0" indent="0">
              <a:buNone/>
            </a:pPr>
            <a:endParaRPr lang="en-US" dirty="0"/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Child sexual abuse is a form of child abuse that includes sexual activity with a minor. </a:t>
            </a:r>
          </a:p>
          <a:p>
            <a:pPr lvl="1" fontAlgn="base">
              <a:buFont typeface="Wingdings" pitchFamily="2" charset="2"/>
              <a:buChar char="§"/>
            </a:pPr>
            <a:endParaRPr lang="en-US" dirty="0"/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A child cannot consent to any form of sexual activity.</a:t>
            </a:r>
          </a:p>
          <a:p>
            <a:pPr lvl="1" fontAlgn="base">
              <a:buFont typeface="Wingdings" pitchFamily="2" charset="2"/>
              <a:buChar char="§"/>
            </a:pPr>
            <a:endParaRPr lang="en-US" dirty="0"/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When a perpetrator engages with a child this way, they are committing a crime that can have lasting effects on the victim for years. </a:t>
            </a:r>
          </a:p>
          <a:p>
            <a:pPr lvl="1" fontAlgn="base">
              <a:buFont typeface="Wingdings" pitchFamily="2" charset="2"/>
              <a:buChar char="§"/>
            </a:pPr>
            <a:endParaRPr lang="en-US" dirty="0"/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 Sexual abuse does not need to include physical contact between a perpetrator and a child. </a:t>
            </a:r>
          </a:p>
          <a:p>
            <a:pPr lvl="1" fontAlgn="base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2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27C3-9979-3B46-B47E-1C030DA0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263236"/>
            <a:ext cx="11374582" cy="5708073"/>
          </a:xfrm>
        </p:spPr>
        <p:txBody>
          <a:bodyPr>
            <a:normAutofit/>
          </a:bodyPr>
          <a:lstStyle/>
          <a:p>
            <a:pPr marL="457200" lvl="1" indent="0" algn="ctr" fontAlgn="base">
              <a:buNone/>
            </a:pPr>
            <a:r>
              <a:rPr lang="en-US" sz="2400" dirty="0"/>
              <a:t>Some forms of child sexual abuse include:</a:t>
            </a:r>
          </a:p>
          <a:p>
            <a:pPr marL="457200" lvl="1" indent="0" fontAlgn="base">
              <a:buNone/>
            </a:pPr>
            <a:endParaRPr lang="en-US" dirty="0"/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Exhibitionism, or exposing oneself to a minor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Fondling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Intercourse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Masturbation in the presence of a minor or forcing the minor to masturbate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Obscene phone calls, text messages, or digital interaction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Producing, owning, or sharing pornographic images or movies of children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Sex of any kind with a minor, including vaginal, oral, or anal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Sex trafficking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/>
              <a:t>Any other sexual conduct that is harmful to a child's mental, emotional, or physical welfare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0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35FFA-912C-9042-96B7-C9FB53E32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263236"/>
            <a:ext cx="11651672" cy="6386946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dirty="0"/>
              <a:t>What do perpetrators of child sexual abuse look like?</a:t>
            </a:r>
          </a:p>
          <a:p>
            <a:pPr marL="0" indent="0" algn="ctr" fontAlgn="base">
              <a:buNone/>
            </a:pPr>
            <a:endParaRPr lang="en-US" dirty="0"/>
          </a:p>
          <a:p>
            <a:pPr fontAlgn="base"/>
            <a:r>
              <a:rPr lang="en-US" sz="1600" dirty="0"/>
              <a:t>The majority of perpetrators are someone the child or family knows. </a:t>
            </a:r>
          </a:p>
          <a:p>
            <a:pPr fontAlgn="base"/>
            <a:r>
              <a:rPr lang="en-US" sz="1600" dirty="0"/>
              <a:t>As many as 93% of victims under the age of 18 know the abuser.</a:t>
            </a:r>
          </a:p>
          <a:p>
            <a:pPr fontAlgn="base"/>
            <a:r>
              <a:rPr lang="en-US" sz="1600" dirty="0"/>
              <a:t>A perpetrator does not have to be an adult to harm a child. </a:t>
            </a:r>
          </a:p>
          <a:p>
            <a:pPr fontAlgn="base"/>
            <a:r>
              <a:rPr lang="en-US" sz="1600" dirty="0"/>
              <a:t>They can have any relationship to the child including an older sibling or playmate, family member, a teacher, a coach or instructor, a caretaker, or the parent of another child. </a:t>
            </a:r>
          </a:p>
          <a:p>
            <a:pPr fontAlgn="base"/>
            <a:r>
              <a:rPr lang="en-US" sz="1600" dirty="0"/>
              <a:t>Child sexual abuse is the result of abusive behavior that takes advantage of a child’s vulnerability and is in no way related to the sexual orientation of the abusive person.</a:t>
            </a:r>
          </a:p>
          <a:p>
            <a:pPr fontAlgn="base"/>
            <a:r>
              <a:rPr lang="en-US" sz="1600" dirty="0"/>
              <a:t>Abusers can manipulate victims to stay quiet about the sexual abuse using a number of different tactics. </a:t>
            </a:r>
          </a:p>
          <a:p>
            <a:pPr fontAlgn="base"/>
            <a:r>
              <a:rPr lang="en-US" sz="1600" dirty="0"/>
              <a:t>Often an abuser will use their position of power over the victim to coerce or intimidate the child. </a:t>
            </a:r>
          </a:p>
          <a:p>
            <a:pPr fontAlgn="base"/>
            <a:r>
              <a:rPr lang="en-US" sz="1600" dirty="0"/>
              <a:t>They might tell the child that the activity is normal or that they </a:t>
            </a:r>
            <a:r>
              <a:rPr lang="en-US" sz="1600"/>
              <a:t>will enjoy </a:t>
            </a:r>
            <a:r>
              <a:rPr lang="en-US" sz="1600" dirty="0"/>
              <a:t>it. </a:t>
            </a:r>
          </a:p>
          <a:p>
            <a:pPr fontAlgn="base"/>
            <a:r>
              <a:rPr lang="en-US" sz="1600" dirty="0"/>
              <a:t>An abuser may make threats if the child refuses to participate or plans to tell another adult. </a:t>
            </a:r>
          </a:p>
          <a:p>
            <a:pPr fontAlgn="base"/>
            <a:r>
              <a:rPr lang="en-US" sz="1600" dirty="0"/>
              <a:t>Child sexual abuse is not only a physical violation; it is a violation of trust and/or authority.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7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4B9D4-2A97-0540-9293-0BE625481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193964"/>
            <a:ext cx="11693236" cy="6456218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2400" b="1" dirty="0"/>
              <a:t>What are the warning signs?</a:t>
            </a:r>
          </a:p>
          <a:p>
            <a:pPr marL="0" indent="0" fontAlgn="base">
              <a:buNone/>
            </a:pPr>
            <a:r>
              <a:rPr lang="en-US" dirty="0"/>
              <a:t>Child sexual abuse isn’t always easy to spot. </a:t>
            </a:r>
          </a:p>
          <a:p>
            <a:pPr marL="0" indent="0" fontAlgn="base">
              <a:buNone/>
            </a:pPr>
            <a:r>
              <a:rPr lang="en-US" dirty="0"/>
              <a:t>The perpetrator could be someone you’ve known a long time or trust, which may make it even harder to notice.</a:t>
            </a:r>
          </a:p>
          <a:p>
            <a:pPr fontAlgn="base"/>
            <a:endParaRPr lang="en-US" dirty="0"/>
          </a:p>
          <a:p>
            <a:pPr marL="0" indent="0" algn="ctr" fontAlgn="base">
              <a:buNone/>
            </a:pPr>
            <a:r>
              <a:rPr lang="en-US" sz="2400" b="1" dirty="0"/>
              <a:t>Physical signs:</a:t>
            </a:r>
          </a:p>
          <a:p>
            <a:pPr fontAlgn="base"/>
            <a:r>
              <a:rPr lang="en-US" dirty="0"/>
              <a:t>Bleeding, bruises, or swelling in genital area</a:t>
            </a:r>
          </a:p>
          <a:p>
            <a:pPr fontAlgn="base"/>
            <a:r>
              <a:rPr lang="en-US" dirty="0"/>
              <a:t>Bloody, torn, or stained underclothes</a:t>
            </a:r>
          </a:p>
          <a:p>
            <a:pPr fontAlgn="base"/>
            <a:r>
              <a:rPr lang="en-US" dirty="0"/>
              <a:t>Difficulty walking or sitting</a:t>
            </a:r>
          </a:p>
          <a:p>
            <a:pPr fontAlgn="base"/>
            <a:r>
              <a:rPr lang="en-US" dirty="0"/>
              <a:t>Frequent urinary or yeast infections</a:t>
            </a:r>
          </a:p>
          <a:p>
            <a:pPr fontAlgn="base"/>
            <a:r>
              <a:rPr lang="en-US" dirty="0"/>
              <a:t>Pain, itching, or burning in genital area</a:t>
            </a:r>
          </a:p>
          <a:p>
            <a:pPr algn="ctr" fontAlgn="base"/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9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A8BB1-A4CB-9A4E-A77D-FD3195E64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304800"/>
            <a:ext cx="11651673" cy="6331527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3600" b="1" dirty="0"/>
              <a:t>Behavioral signs:</a:t>
            </a:r>
          </a:p>
          <a:p>
            <a:pPr fontAlgn="base"/>
            <a:r>
              <a:rPr lang="en-US" sz="1600" dirty="0"/>
              <a:t>Changes in hygiene, such as refusing to bathe or bathing excessively</a:t>
            </a:r>
          </a:p>
          <a:p>
            <a:pPr fontAlgn="base"/>
            <a:r>
              <a:rPr lang="en-US" sz="1600" dirty="0"/>
              <a:t>Develops phobias</a:t>
            </a:r>
          </a:p>
          <a:p>
            <a:pPr fontAlgn="base"/>
            <a:r>
              <a:rPr lang="en-US" sz="1600" dirty="0"/>
              <a:t>Exhibits signs of </a:t>
            </a:r>
            <a:r>
              <a:rPr lang="en-US" sz="1600" b="1" dirty="0">
                <a:hlinkClick r:id="rId2"/>
              </a:rPr>
              <a:t>depression</a:t>
            </a:r>
            <a:r>
              <a:rPr lang="en-US" sz="1600" dirty="0"/>
              <a:t> or </a:t>
            </a:r>
            <a:r>
              <a:rPr lang="en-US" sz="1600" b="1" dirty="0">
                <a:hlinkClick r:id="rId3"/>
              </a:rPr>
              <a:t>post-traumatic stress disorder</a:t>
            </a:r>
            <a:endParaRPr lang="en-US" sz="1600" dirty="0"/>
          </a:p>
          <a:p>
            <a:pPr fontAlgn="base"/>
            <a:r>
              <a:rPr lang="en-US" sz="1600" dirty="0"/>
              <a:t>Expresses suicidal thoughts, especially in adolescents</a:t>
            </a:r>
          </a:p>
          <a:p>
            <a:pPr fontAlgn="base"/>
            <a:r>
              <a:rPr lang="en-US" sz="1600" dirty="0"/>
              <a:t>Has trouble in school, such as absences or drops in grades</a:t>
            </a:r>
          </a:p>
          <a:p>
            <a:pPr fontAlgn="base"/>
            <a:r>
              <a:rPr lang="en-US" sz="1600" dirty="0"/>
              <a:t>Inappropriate sexual knowledge or behaviors</a:t>
            </a:r>
          </a:p>
          <a:p>
            <a:pPr fontAlgn="base"/>
            <a:r>
              <a:rPr lang="en-US" sz="1600" dirty="0"/>
              <a:t>Nightmares or bed-wetting</a:t>
            </a:r>
          </a:p>
          <a:p>
            <a:pPr fontAlgn="base"/>
            <a:r>
              <a:rPr lang="en-US" sz="1600" dirty="0"/>
              <a:t>Returns to regressive behaviors, such as thumb sucking</a:t>
            </a:r>
          </a:p>
          <a:p>
            <a:pPr fontAlgn="base"/>
            <a:r>
              <a:rPr lang="en-US" sz="1600" dirty="0"/>
              <a:t>Runs away from home or school</a:t>
            </a:r>
          </a:p>
          <a:p>
            <a:pPr fontAlgn="base"/>
            <a:r>
              <a:rPr lang="en-US" sz="1600" dirty="0"/>
              <a:t>Shrinks away or seems threatened by physical contact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5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C87F5-DFEE-9445-A69C-7F5CA002A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277091"/>
            <a:ext cx="11790218" cy="63453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Consequences to children and to our society:</a:t>
            </a:r>
          </a:p>
          <a:p>
            <a:endParaRPr lang="en-US" dirty="0"/>
          </a:p>
          <a:p>
            <a:r>
              <a:rPr lang="en-US" dirty="0"/>
              <a:t>70-80% of sexual abuse survivors report excessive drug and alcohol use.</a:t>
            </a:r>
          </a:p>
          <a:p>
            <a:r>
              <a:rPr lang="en-US" dirty="0"/>
              <a:t>One study showed that among male survivors, 50% have suicidal thoughts and more than 20% attempt suicide.</a:t>
            </a:r>
          </a:p>
          <a:p>
            <a:r>
              <a:rPr lang="en-US" dirty="0"/>
              <a:t>Young girls who are sexually abused are more likely to develop eating disorders as adolescents.</a:t>
            </a:r>
          </a:p>
          <a:p>
            <a:r>
              <a:rPr lang="en-US" dirty="0"/>
              <a:t>More than 60% of teen first pregnancies are preceded by experiences of molestation, rape or attempted rape.</a:t>
            </a:r>
          </a:p>
          <a:p>
            <a:r>
              <a:rPr lang="en-US" dirty="0"/>
              <a:t>Both males and females who have been sexually abused are more likely to engage in prostitution.</a:t>
            </a:r>
          </a:p>
          <a:p>
            <a:r>
              <a:rPr lang="en-US" dirty="0"/>
              <a:t>The CDC estimates that child abuse costs us billions annually.</a:t>
            </a:r>
          </a:p>
          <a:p>
            <a:r>
              <a:rPr lang="en-US" dirty="0"/>
              <a:t>Sexually abused children who keep the abuse a secret or who “tell” and are not believed are at greater risk for psychological, emotional, social, and physical problems, often lasting into adulthood.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5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B8415-7F2C-4C45-BA38-BD761C9B7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5944"/>
            <a:ext cx="11887199" cy="5736770"/>
          </a:xfrm>
        </p:spPr>
        <p:txBody>
          <a:bodyPr>
            <a:normAutofit/>
          </a:bodyPr>
          <a:lstStyle/>
          <a:p>
            <a:r>
              <a:rPr lang="en-US" b="1" dirty="0"/>
              <a:t>Long-term therapy can be especially beneficial in managing symptoms that may occur after the trauma.</a:t>
            </a:r>
          </a:p>
          <a:p>
            <a:r>
              <a:rPr lang="en-US" dirty="0"/>
              <a:t>Treatment for sexual abuse is layered and is unique to each victim. </a:t>
            </a:r>
          </a:p>
          <a:p>
            <a:r>
              <a:rPr lang="en-US" dirty="0"/>
              <a:t>While immediate intervention proves most effective in processing the event, long-term therapy can be especially beneficial in managing symptoms that may occur after the trauma.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Some frequently used interventions include:</a:t>
            </a:r>
          </a:p>
          <a:p>
            <a:pPr marL="0" indent="0" algn="ctr">
              <a:buNone/>
            </a:pPr>
            <a:endParaRPr lang="en-US" sz="2400" dirty="0"/>
          </a:p>
          <a:p>
            <a:r>
              <a:rPr lang="en-US" dirty="0"/>
              <a:t>Trauma Focused CBT (Cognitive Behavioral Therapy).</a:t>
            </a:r>
          </a:p>
          <a:p>
            <a:r>
              <a:rPr lang="en-US" dirty="0"/>
              <a:t>EMDR (Eye Movement Desensitization and Reprocessing).</a:t>
            </a:r>
          </a:p>
          <a:p>
            <a:r>
              <a:rPr lang="en-US" dirty="0"/>
              <a:t>Somatic Experiencing (SE)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2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B23E8-5816-DC4D-A714-9B55C9F6C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228600"/>
            <a:ext cx="11843656" cy="573677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Trauma Focused Cognitive Behavioral Therapy (CBT)</a:t>
            </a:r>
            <a:r>
              <a:rPr lang="en-US" dirty="0"/>
              <a:t> is an updated approach on a heavily used therapeutic intervention - CBT. </a:t>
            </a:r>
          </a:p>
          <a:p>
            <a:r>
              <a:rPr lang="en-US" dirty="0"/>
              <a:t>CBT helps victims dismiss old, maladaptive ways of thinking about the trauma, including uncovering assumptions. </a:t>
            </a:r>
          </a:p>
          <a:p>
            <a:pPr marL="0" indent="0">
              <a:buNone/>
            </a:pPr>
            <a:r>
              <a:rPr lang="en-US" dirty="0"/>
              <a:t>For example, a woman who was abused as a child may assume that all men are going to hurt her, so she avoids potential romantic relationships. Working with a therapist who is able to facilitate CBT can help review those automatic thoughts and dismiss, or rewrite them. </a:t>
            </a:r>
          </a:p>
          <a:p>
            <a:r>
              <a:rPr lang="en-US" dirty="0"/>
              <a:t>CBT lends itself to logical, short-term focused therapy, and can be very effective when a client is ready and willing to change.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Eye Movement and Desensitization (EMDR)</a:t>
            </a:r>
            <a:r>
              <a:rPr lang="en-US" dirty="0"/>
              <a:t> is a relatively new therapeutic approach that uses eye movements to attempt to re-wire the brain and influence the way it processes the traumatic event. </a:t>
            </a:r>
          </a:p>
          <a:p>
            <a:r>
              <a:rPr lang="en-US" dirty="0"/>
              <a:t>By changing these eye movements, the brain can review the traumatic event, face the trauma, and revamp the system's reaction to the incident. </a:t>
            </a:r>
          </a:p>
          <a:p>
            <a:r>
              <a:rPr lang="en-US" dirty="0"/>
              <a:t>In order to utilize this type of approach, therapists must obtain certification in EMDR.</a:t>
            </a:r>
          </a:p>
          <a:p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515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{3C8E642D-D306-4343-B3C4-7017EC7F5FFA}tf10001119</Template>
  <TotalTime>29</TotalTime>
  <Words>1120</Words>
  <Application>Microsoft Macintosh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</vt:lpstr>
      <vt:lpstr>Gallery</vt:lpstr>
      <vt:lpstr>Child Sexual Abuse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Sexual Abuse</dc:title>
  <dc:creator>Microsoft Office User</dc:creator>
  <cp:lastModifiedBy>Levy, Elijah</cp:lastModifiedBy>
  <cp:revision>8</cp:revision>
  <dcterms:created xsi:type="dcterms:W3CDTF">2019-11-03T21:09:25Z</dcterms:created>
  <dcterms:modified xsi:type="dcterms:W3CDTF">2020-11-12T05:16:54Z</dcterms:modified>
</cp:coreProperties>
</file>