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66" r:id="rId3"/>
    <p:sldId id="261" r:id="rId4"/>
    <p:sldId id="267" r:id="rId5"/>
    <p:sldId id="262" r:id="rId6"/>
    <p:sldId id="265" r:id="rId7"/>
    <p:sldId id="260" r:id="rId8"/>
    <p:sldId id="257" r:id="rId9"/>
    <p:sldId id="258" r:id="rId10"/>
    <p:sldId id="269" r:id="rId11"/>
    <p:sldId id="259" r:id="rId12"/>
    <p:sldId id="263"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7"/>
    <p:restoredTop sz="94663"/>
  </p:normalViewPr>
  <p:slideViewPr>
    <p:cSldViewPr snapToGrid="0" snapToObjects="1">
      <p:cViewPr varScale="1">
        <p:scale>
          <a:sx n="117" d="100"/>
          <a:sy n="117" d="100"/>
        </p:scale>
        <p:origin x="208" y="176"/>
      </p:cViewPr>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9130ED-55F0-1C47-ACD8-9EB8920C2BB5}" type="datetimeFigureOut">
              <a:rPr lang="en-US" smtClean="0"/>
              <a:t>10/24/20</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4938E38F-8542-E74E-BE3E-007883A627BD}"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11255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9130ED-55F0-1C47-ACD8-9EB8920C2BB5}" type="datetimeFigureOut">
              <a:rPr lang="en-US" smtClean="0"/>
              <a:t>10/24/20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38E38F-8542-E74E-BE3E-007883A627BD}"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09249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9130ED-55F0-1C47-ACD8-9EB8920C2BB5}" type="datetimeFigureOut">
              <a:rPr lang="en-US" smtClean="0"/>
              <a:t>10/24/20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38E38F-8542-E74E-BE3E-007883A627BD}"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703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9130ED-55F0-1C47-ACD8-9EB8920C2BB5}" type="datetimeFigureOut">
              <a:rPr lang="en-US" smtClean="0"/>
              <a:t>10/24/20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38E38F-8542-E74E-BE3E-007883A627BD}"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2092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9130ED-55F0-1C47-ACD8-9EB8920C2BB5}" type="datetimeFigureOut">
              <a:rPr lang="en-US" smtClean="0"/>
              <a:t>10/24/20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38E38F-8542-E74E-BE3E-007883A627BD}"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06720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9130ED-55F0-1C47-ACD8-9EB8920C2BB5}" type="datetimeFigureOut">
              <a:rPr lang="en-US" smtClean="0"/>
              <a:t>10/24/20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38E38F-8542-E74E-BE3E-007883A627BD}"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5947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9130ED-55F0-1C47-ACD8-9EB8920C2BB5}" type="datetimeFigureOut">
              <a:rPr lang="en-US" smtClean="0"/>
              <a:t>10/24/20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38E38F-8542-E74E-BE3E-007883A627BD}"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9863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9130ED-55F0-1C47-ACD8-9EB8920C2BB5}" type="datetimeFigureOut">
              <a:rPr lang="en-US" smtClean="0"/>
              <a:t>10/24/20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38E38F-8542-E74E-BE3E-007883A627BD}"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1765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9130ED-55F0-1C47-ACD8-9EB8920C2BB5}" type="datetimeFigureOut">
              <a:rPr lang="en-US" smtClean="0"/>
              <a:t>10/24/20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38E38F-8542-E74E-BE3E-007883A627BD}" type="slidenum">
              <a:rPr lang="en-US" smtClean="0"/>
              <a:t>‹#›</a:t>
            </a:fld>
            <a:endParaRPr lang="en-US"/>
          </a:p>
        </p:txBody>
      </p:sp>
    </p:spTree>
    <p:extLst>
      <p:ext uri="{BB962C8B-B14F-4D97-AF65-F5344CB8AC3E}">
        <p14:creationId xmlns:p14="http://schemas.microsoft.com/office/powerpoint/2010/main" val="3899227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9130ED-55F0-1C47-ACD8-9EB8920C2BB5}" type="datetimeFigureOut">
              <a:rPr lang="en-US" smtClean="0"/>
              <a:t>10/24/20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38E38F-8542-E74E-BE3E-007883A627BD}"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64101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19130ED-55F0-1C47-ACD8-9EB8920C2BB5}" type="datetimeFigureOut">
              <a:rPr lang="en-US" smtClean="0"/>
              <a:t>10/24/20</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4938E38F-8542-E74E-BE3E-007883A627BD}"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0520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19130ED-55F0-1C47-ACD8-9EB8920C2BB5}" type="datetimeFigureOut">
              <a:rPr lang="en-US" smtClean="0"/>
              <a:t>10/24/20</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938E38F-8542-E74E-BE3E-007883A627BD}"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98663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DD96E-C97A-FA44-8E3E-56BC991198AA}"/>
              </a:ext>
            </a:extLst>
          </p:cNvPr>
          <p:cNvSpPr>
            <a:spLocks noGrp="1"/>
          </p:cNvSpPr>
          <p:nvPr>
            <p:ph type="ctrTitle"/>
          </p:nvPr>
        </p:nvSpPr>
        <p:spPr>
          <a:xfrm>
            <a:off x="753925" y="2076450"/>
            <a:ext cx="10684151" cy="1345134"/>
          </a:xfrm>
        </p:spPr>
        <p:txBody>
          <a:bodyPr anchor="ctr">
            <a:normAutofit/>
          </a:bodyPr>
          <a:lstStyle/>
          <a:p>
            <a:r>
              <a:rPr lang="en-US" sz="5600" dirty="0"/>
              <a:t>Body Dysmorphic Disorder</a:t>
            </a:r>
          </a:p>
        </p:txBody>
      </p:sp>
    </p:spTree>
    <p:extLst>
      <p:ext uri="{BB962C8B-B14F-4D97-AF65-F5344CB8AC3E}">
        <p14:creationId xmlns:p14="http://schemas.microsoft.com/office/powerpoint/2010/main" val="2867278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789C75-3CCC-6448-AE28-87D70C0A83D3}"/>
              </a:ext>
            </a:extLst>
          </p:cNvPr>
          <p:cNvSpPr>
            <a:spLocks noGrp="1"/>
          </p:cNvSpPr>
          <p:nvPr>
            <p:ph idx="1"/>
          </p:nvPr>
        </p:nvSpPr>
        <p:spPr>
          <a:xfrm>
            <a:off x="329784" y="314794"/>
            <a:ext cx="11572405" cy="5396458"/>
          </a:xfrm>
        </p:spPr>
        <p:txBody>
          <a:bodyPr>
            <a:normAutofit/>
          </a:bodyPr>
          <a:lstStyle/>
          <a:p>
            <a:r>
              <a:rPr lang="en-US" dirty="0"/>
              <a:t>The exact cause of BDD is not known. One theory suggests that there are problems with certain neurotransmitters (chemicals that help nerve cells in the brain send messages to each other). </a:t>
            </a:r>
          </a:p>
          <a:p>
            <a:endParaRPr lang="en-US" dirty="0"/>
          </a:p>
          <a:p>
            <a:endParaRPr lang="en-US" dirty="0"/>
          </a:p>
          <a:p>
            <a:r>
              <a:rPr lang="en-US" dirty="0"/>
              <a:t>BDD often occurs in people with other mental health disorders, such as major depression and anxiety which helps support this theory.</a:t>
            </a:r>
            <a:endParaRPr lang="en-US" sz="2400" dirty="0"/>
          </a:p>
          <a:p>
            <a:pPr algn="ctr"/>
            <a:r>
              <a:rPr lang="en-US" sz="2400" dirty="0"/>
              <a:t>Other factors that might influence the development of or trigger BDD include:</a:t>
            </a:r>
          </a:p>
          <a:p>
            <a:r>
              <a:rPr lang="en-US" dirty="0"/>
              <a:t>Experience of traumatic events or emotional conflict during childhood</a:t>
            </a:r>
          </a:p>
          <a:p>
            <a:r>
              <a:rPr lang="en-US" dirty="0"/>
              <a:t>Low self-esteem</a:t>
            </a:r>
          </a:p>
          <a:p>
            <a:r>
              <a:rPr lang="en-US" dirty="0"/>
              <a:t>Parents and others who were critical of the person's appearance</a:t>
            </a:r>
          </a:p>
          <a:p>
            <a:r>
              <a:rPr lang="en-US" dirty="0"/>
              <a:t>Pressure from peers and a society that equates physical appearance with beauty and value</a:t>
            </a:r>
          </a:p>
          <a:p>
            <a:endParaRPr lang="en-US" dirty="0"/>
          </a:p>
        </p:txBody>
      </p:sp>
    </p:spTree>
    <p:extLst>
      <p:ext uri="{BB962C8B-B14F-4D97-AF65-F5344CB8AC3E}">
        <p14:creationId xmlns:p14="http://schemas.microsoft.com/office/powerpoint/2010/main" val="3334935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27045-7F74-9540-AAB2-0A242B97FBCB}"/>
              </a:ext>
            </a:extLst>
          </p:cNvPr>
          <p:cNvSpPr>
            <a:spLocks noGrp="1"/>
          </p:cNvSpPr>
          <p:nvPr>
            <p:ph type="title"/>
          </p:nvPr>
        </p:nvSpPr>
        <p:spPr>
          <a:xfrm>
            <a:off x="1421598" y="264874"/>
            <a:ext cx="9603275" cy="544596"/>
          </a:xfrm>
        </p:spPr>
        <p:txBody>
          <a:bodyPr/>
          <a:lstStyle/>
          <a:p>
            <a:pPr algn="ctr"/>
            <a:r>
              <a:rPr lang="en-US" dirty="0"/>
              <a:t>Treatment</a:t>
            </a:r>
          </a:p>
        </p:txBody>
      </p:sp>
      <p:sp>
        <p:nvSpPr>
          <p:cNvPr id="3" name="Content Placeholder 2">
            <a:extLst>
              <a:ext uri="{FF2B5EF4-FFF2-40B4-BE49-F238E27FC236}">
                <a16:creationId xmlns:a16="http://schemas.microsoft.com/office/drawing/2014/main" id="{92CE5A8D-4E14-BC48-9997-75A4674EC339}"/>
              </a:ext>
            </a:extLst>
          </p:cNvPr>
          <p:cNvSpPr>
            <a:spLocks noGrp="1"/>
          </p:cNvSpPr>
          <p:nvPr>
            <p:ph idx="1"/>
          </p:nvPr>
        </p:nvSpPr>
        <p:spPr>
          <a:xfrm>
            <a:off x="314793" y="1019332"/>
            <a:ext cx="11662348" cy="4781862"/>
          </a:xfrm>
        </p:spPr>
        <p:txBody>
          <a:bodyPr/>
          <a:lstStyle/>
          <a:p>
            <a:r>
              <a:rPr lang="en-US" dirty="0"/>
              <a:t>Pharmacologic intervention is almost always utilized for the treatment of BDD.</a:t>
            </a:r>
          </a:p>
          <a:p>
            <a:r>
              <a:rPr lang="en-US" dirty="0"/>
              <a:t> In addition to pharmacological treatment, psychological intervention is indicated. </a:t>
            </a:r>
          </a:p>
          <a:p>
            <a:r>
              <a:rPr lang="en-US" dirty="0"/>
              <a:t>Currently Cognitive-Behavioral Therapy (CBT) is considered the gold standard treatment of BDD.</a:t>
            </a:r>
            <a:endParaRPr lang="en-US" baseline="30000" dirty="0"/>
          </a:p>
          <a:p>
            <a:r>
              <a:rPr lang="en-US" dirty="0"/>
              <a:t>CBT treatments may include elimination of excessive body checking, cognitive techniques to modify thoughts, intentional exposure to avoided situations, and coping mechanisms for their preoccupation. </a:t>
            </a:r>
          </a:p>
          <a:p>
            <a:r>
              <a:rPr lang="en-US" dirty="0"/>
              <a:t>Ultimately the goal of CBT is to help the person to change their distorted  perception of their physical self and to place less emphasis on their physical appearance</a:t>
            </a:r>
          </a:p>
        </p:txBody>
      </p:sp>
    </p:spTree>
    <p:extLst>
      <p:ext uri="{BB962C8B-B14F-4D97-AF65-F5344CB8AC3E}">
        <p14:creationId xmlns:p14="http://schemas.microsoft.com/office/powerpoint/2010/main" val="3362853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6F8A-5506-C54E-9D0E-E1BF67B592A2}"/>
              </a:ext>
            </a:extLst>
          </p:cNvPr>
          <p:cNvSpPr>
            <a:spLocks noGrp="1"/>
          </p:cNvSpPr>
          <p:nvPr>
            <p:ph idx="1"/>
          </p:nvPr>
        </p:nvSpPr>
        <p:spPr>
          <a:xfrm>
            <a:off x="838200" y="359764"/>
            <a:ext cx="10515600" cy="5817199"/>
          </a:xfrm>
        </p:spPr>
        <p:txBody>
          <a:bodyPr>
            <a:normAutofit/>
          </a:bodyPr>
          <a:lstStyle/>
          <a:p>
            <a:endParaRPr lang="en-US" dirty="0"/>
          </a:p>
          <a:p>
            <a:r>
              <a:rPr lang="en-US" dirty="0"/>
              <a:t>Selective Serotonin Reuptake Inhibitors (SSRI) may help alleviate symptom severity and are the current medication of choice for treating BDD. </a:t>
            </a:r>
          </a:p>
          <a:p>
            <a:endParaRPr lang="en-US" dirty="0"/>
          </a:p>
          <a:p>
            <a:r>
              <a:rPr lang="en-US" dirty="0"/>
              <a:t>There is some evidence that SSRI's are more effective than non-SSRI's </a:t>
            </a:r>
          </a:p>
          <a:p>
            <a:r>
              <a:rPr lang="en-US" dirty="0"/>
              <a:t>Additionally, SSRI's are frequently used in treatment of many of the co-morbid conditions associated with BDD, including depression, social phobia, bulimia, hypochondriasis, and anxiety. </a:t>
            </a:r>
          </a:p>
          <a:p>
            <a:r>
              <a:rPr lang="en-US" dirty="0"/>
              <a:t>The most common brand names of SSRI's are:</a:t>
            </a:r>
          </a:p>
          <a:p>
            <a:r>
              <a:rPr lang="en-US" dirty="0"/>
              <a:t> Celexa 			Luvox</a:t>
            </a:r>
          </a:p>
          <a:p>
            <a:r>
              <a:rPr lang="en-US" dirty="0"/>
              <a:t>Lexapro			Paxil</a:t>
            </a:r>
          </a:p>
          <a:p>
            <a:r>
              <a:rPr lang="en-US" dirty="0"/>
              <a:t>Prozac			Anafranil</a:t>
            </a:r>
          </a:p>
          <a:p>
            <a:r>
              <a:rPr lang="en-US" dirty="0"/>
              <a:t>Zoloft</a:t>
            </a:r>
          </a:p>
        </p:txBody>
      </p:sp>
    </p:spTree>
    <p:extLst>
      <p:ext uri="{BB962C8B-B14F-4D97-AF65-F5344CB8AC3E}">
        <p14:creationId xmlns:p14="http://schemas.microsoft.com/office/powerpoint/2010/main" val="1833405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A2E22D-97EF-934B-9777-0D99FBB1974A}"/>
              </a:ext>
            </a:extLst>
          </p:cNvPr>
          <p:cNvSpPr>
            <a:spLocks noGrp="1"/>
          </p:cNvSpPr>
          <p:nvPr>
            <p:ph idx="1"/>
          </p:nvPr>
        </p:nvSpPr>
        <p:spPr>
          <a:xfrm>
            <a:off x="404734" y="404734"/>
            <a:ext cx="11122701" cy="5276538"/>
          </a:xfrm>
        </p:spPr>
        <p:txBody>
          <a:bodyPr/>
          <a:lstStyle/>
          <a:p>
            <a:endParaRPr lang="en-US" dirty="0"/>
          </a:p>
          <a:p>
            <a:r>
              <a:rPr lang="en-US" dirty="0"/>
              <a:t>Other pharmacologic treatment options for BDD include:</a:t>
            </a:r>
          </a:p>
          <a:p>
            <a:endParaRPr lang="en-US" dirty="0"/>
          </a:p>
          <a:p>
            <a:r>
              <a:rPr lang="en-US" dirty="0"/>
              <a:t> Anti-psychotics</a:t>
            </a:r>
          </a:p>
          <a:p>
            <a:r>
              <a:rPr lang="en-US" dirty="0"/>
              <a:t>Benzodiazepines </a:t>
            </a:r>
          </a:p>
          <a:p>
            <a:r>
              <a:rPr lang="en-US" dirty="0"/>
              <a:t>Lithium </a:t>
            </a:r>
          </a:p>
          <a:p>
            <a:r>
              <a:rPr lang="en-US" dirty="0"/>
              <a:t>Serotonin-norepinephrine re-uptake inhibitors (SNRI)</a:t>
            </a:r>
          </a:p>
          <a:p>
            <a:r>
              <a:rPr lang="en-US" dirty="0"/>
              <a:t>Anti-epileptics </a:t>
            </a:r>
          </a:p>
          <a:p>
            <a:r>
              <a:rPr lang="en-US" dirty="0"/>
              <a:t>Monoamine oxidase inhibitors (MAOI)</a:t>
            </a:r>
          </a:p>
          <a:p>
            <a:r>
              <a:rPr lang="en-US" dirty="0"/>
              <a:t>Tricyclic antidepressants (TCA)</a:t>
            </a:r>
          </a:p>
        </p:txBody>
      </p:sp>
    </p:spTree>
    <p:extLst>
      <p:ext uri="{BB962C8B-B14F-4D97-AF65-F5344CB8AC3E}">
        <p14:creationId xmlns:p14="http://schemas.microsoft.com/office/powerpoint/2010/main" val="4047114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D5CD22-1DAD-6046-8C70-DD936506D66F}"/>
              </a:ext>
            </a:extLst>
          </p:cNvPr>
          <p:cNvSpPr>
            <a:spLocks noGrp="1"/>
          </p:cNvSpPr>
          <p:nvPr>
            <p:ph idx="1"/>
          </p:nvPr>
        </p:nvSpPr>
        <p:spPr>
          <a:xfrm>
            <a:off x="359764" y="464695"/>
            <a:ext cx="11287593" cy="5753225"/>
          </a:xfrm>
        </p:spPr>
        <p:txBody>
          <a:bodyPr anchor="t">
            <a:normAutofit/>
          </a:bodyPr>
          <a:lstStyle/>
          <a:p>
            <a:endParaRPr lang="en-US" sz="2000" dirty="0"/>
          </a:p>
          <a:p>
            <a:r>
              <a:rPr lang="en-US" sz="2000" dirty="0"/>
              <a:t>Body dysmorphic disorder is a mental health disorder in which you can't stop thinking about one or more perceived defects or flaws in your appearance — a flaw that appears minor or can't be seen by others. </a:t>
            </a:r>
            <a:endParaRPr lang="en-US" dirty="0"/>
          </a:p>
          <a:p>
            <a:r>
              <a:rPr lang="en-US" sz="2000" dirty="0"/>
              <a:t>You may feel so embarrassed, ashamed and anxious that you may avoid many social situations.</a:t>
            </a:r>
          </a:p>
          <a:p>
            <a:r>
              <a:rPr lang="en-US" sz="2000" dirty="0"/>
              <a:t>When you have body dysmorphic disorder, you intensely focus on your appearance and body image, repeatedly checking the mirror, grooming or seeking reassurance, sometimes for many hours each day. </a:t>
            </a:r>
          </a:p>
          <a:p>
            <a:r>
              <a:rPr lang="en-US" sz="2000" dirty="0"/>
              <a:t>Your perceived flaw and the repetitive behaviors cause you significant distress, and impact your ability to function in your daily life.</a:t>
            </a:r>
          </a:p>
          <a:p>
            <a:r>
              <a:rPr lang="en-US" sz="2000" dirty="0"/>
              <a:t>You may seek out numerous cosmetic procedures to try to "fix" your perceived flaw. </a:t>
            </a:r>
          </a:p>
          <a:p>
            <a:endParaRPr lang="en-US" sz="2000" dirty="0"/>
          </a:p>
        </p:txBody>
      </p:sp>
    </p:spTree>
    <p:extLst>
      <p:ext uri="{BB962C8B-B14F-4D97-AF65-F5344CB8AC3E}">
        <p14:creationId xmlns:p14="http://schemas.microsoft.com/office/powerpoint/2010/main" val="973188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F1AA32-3E00-C047-9D31-F908BECF6B5B}"/>
              </a:ext>
            </a:extLst>
          </p:cNvPr>
          <p:cNvSpPr>
            <a:spLocks noGrp="1"/>
          </p:cNvSpPr>
          <p:nvPr>
            <p:ph idx="1"/>
          </p:nvPr>
        </p:nvSpPr>
        <p:spPr>
          <a:xfrm>
            <a:off x="314792" y="299803"/>
            <a:ext cx="11407515" cy="6280879"/>
          </a:xfrm>
        </p:spPr>
        <p:txBody>
          <a:bodyPr anchor="t">
            <a:normAutofit/>
          </a:bodyPr>
          <a:lstStyle/>
          <a:p>
            <a:pPr marL="0" indent="0" algn="ctr">
              <a:buNone/>
            </a:pPr>
            <a:r>
              <a:rPr lang="en-US" sz="2400" dirty="0"/>
              <a:t>Characteristics/Clinical Presentation </a:t>
            </a:r>
          </a:p>
          <a:p>
            <a:r>
              <a:rPr lang="en-US" sz="2000" dirty="0"/>
              <a:t>Most common bodily areas of preoccupation include:</a:t>
            </a:r>
            <a:br>
              <a:rPr lang="en-US" sz="2000" dirty="0"/>
            </a:br>
            <a:endParaRPr lang="en-US" sz="2000" dirty="0"/>
          </a:p>
          <a:p>
            <a:r>
              <a:rPr lang="en-US" sz="2000" dirty="0"/>
              <a:t>Skin: scarring, color, wrinkles. </a:t>
            </a:r>
          </a:p>
          <a:p>
            <a:r>
              <a:rPr lang="en-US" sz="2000" dirty="0"/>
              <a:t>Hair: going bald, excessive facial or body hair</a:t>
            </a:r>
          </a:p>
          <a:p>
            <a:r>
              <a:rPr lang="en-US" sz="2000" dirty="0"/>
              <a:t>Facial features: nose, eyelids</a:t>
            </a:r>
          </a:p>
          <a:p>
            <a:r>
              <a:rPr lang="en-US" sz="2000" dirty="0"/>
              <a:t>Breasts: size, shape</a:t>
            </a:r>
          </a:p>
          <a:p>
            <a:r>
              <a:rPr lang="en-US" sz="2000" dirty="0"/>
              <a:t>Muscle: "muscle dysmorphia"</a:t>
            </a:r>
          </a:p>
          <a:p>
            <a:r>
              <a:rPr lang="en-US" sz="2000" dirty="0"/>
              <a:t>Body height/weight</a:t>
            </a:r>
          </a:p>
          <a:p>
            <a:r>
              <a:rPr lang="en-US" sz="2000" dirty="0"/>
              <a:t>Thighs		 </a:t>
            </a:r>
          </a:p>
          <a:p>
            <a:r>
              <a:rPr lang="en-US" sz="2000" dirty="0"/>
              <a:t>Buttocks</a:t>
            </a:r>
          </a:p>
          <a:p>
            <a:pPr marL="0" indent="0">
              <a:buNone/>
            </a:pPr>
            <a:endParaRPr lang="en-US" sz="2000" dirty="0"/>
          </a:p>
          <a:p>
            <a:endParaRPr lang="en-US" sz="2000" dirty="0"/>
          </a:p>
          <a:p>
            <a:endParaRPr lang="en-US" sz="1300" dirty="0"/>
          </a:p>
        </p:txBody>
      </p:sp>
    </p:spTree>
    <p:extLst>
      <p:ext uri="{BB962C8B-B14F-4D97-AF65-F5344CB8AC3E}">
        <p14:creationId xmlns:p14="http://schemas.microsoft.com/office/powerpoint/2010/main" val="592560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70EBB8-9B7B-B543-BB84-7844A7991035}"/>
              </a:ext>
            </a:extLst>
          </p:cNvPr>
          <p:cNvSpPr>
            <a:spLocks noGrp="1"/>
          </p:cNvSpPr>
          <p:nvPr>
            <p:ph idx="1"/>
          </p:nvPr>
        </p:nvSpPr>
        <p:spPr>
          <a:xfrm>
            <a:off x="419725" y="164892"/>
            <a:ext cx="11542426" cy="5651292"/>
          </a:xfrm>
        </p:spPr>
        <p:txBody>
          <a:bodyPr>
            <a:normAutofit lnSpcReduction="10000"/>
          </a:bodyPr>
          <a:lstStyle/>
          <a:p>
            <a:pPr marL="0" indent="0" algn="ctr">
              <a:buNone/>
            </a:pPr>
            <a:r>
              <a:rPr lang="en-US" sz="2600" dirty="0"/>
              <a:t>Signs and symptoms of body dysmorphic disorder include:</a:t>
            </a:r>
          </a:p>
          <a:p>
            <a:r>
              <a:rPr lang="en-US" dirty="0"/>
              <a:t>Being extremely preoccupied with a perceived flaw in appearance that to others can't be seen or appears minor</a:t>
            </a:r>
          </a:p>
          <a:p>
            <a:r>
              <a:rPr lang="en-US" dirty="0"/>
              <a:t>Strong belief that you have a defect in your appearance that makes you ugly or deformed</a:t>
            </a:r>
          </a:p>
          <a:p>
            <a:r>
              <a:rPr lang="en-US" dirty="0"/>
              <a:t>Belief that others take special notice of your appearance in a negative way or mock you</a:t>
            </a:r>
          </a:p>
          <a:p>
            <a:r>
              <a:rPr lang="en-US" dirty="0"/>
              <a:t>Engaging in behaviors aimed at fixing or hiding the perceived flaw that are difficult to resist or control</a:t>
            </a:r>
          </a:p>
          <a:p>
            <a:r>
              <a:rPr lang="en-US" dirty="0"/>
              <a:t> Attempting to hide perceived flaws with styling, makeup or clothes</a:t>
            </a:r>
          </a:p>
          <a:p>
            <a:r>
              <a:rPr lang="en-US" dirty="0"/>
              <a:t>Constantly comparing your appearance with others</a:t>
            </a:r>
          </a:p>
          <a:p>
            <a:r>
              <a:rPr lang="en-US" dirty="0"/>
              <a:t>Frequently seeking reassurance about your appearance from others</a:t>
            </a:r>
          </a:p>
          <a:p>
            <a:r>
              <a:rPr lang="en-US" dirty="0"/>
              <a:t>Having perfectionist tendencies</a:t>
            </a:r>
          </a:p>
          <a:p>
            <a:r>
              <a:rPr lang="en-US" dirty="0"/>
              <a:t>Seeking cosmetic procedures with little satisfaction</a:t>
            </a:r>
          </a:p>
          <a:p>
            <a:r>
              <a:rPr lang="en-US" dirty="0"/>
              <a:t>Avoiding social situations</a:t>
            </a:r>
          </a:p>
          <a:p>
            <a:endParaRPr lang="en-US" dirty="0"/>
          </a:p>
        </p:txBody>
      </p:sp>
    </p:spTree>
    <p:extLst>
      <p:ext uri="{BB962C8B-B14F-4D97-AF65-F5344CB8AC3E}">
        <p14:creationId xmlns:p14="http://schemas.microsoft.com/office/powerpoint/2010/main" val="3528296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3DC096-C6C1-0441-8F29-84482E0ECAFC}"/>
              </a:ext>
            </a:extLst>
          </p:cNvPr>
          <p:cNvSpPr>
            <a:spLocks noGrp="1"/>
          </p:cNvSpPr>
          <p:nvPr>
            <p:ph idx="1"/>
          </p:nvPr>
        </p:nvSpPr>
        <p:spPr>
          <a:xfrm>
            <a:off x="239486" y="209862"/>
            <a:ext cx="11114314" cy="5967101"/>
          </a:xfrm>
        </p:spPr>
        <p:txBody>
          <a:bodyPr>
            <a:normAutofit/>
          </a:bodyPr>
          <a:lstStyle/>
          <a:p>
            <a:r>
              <a:rPr lang="en-US" dirty="0"/>
              <a:t>People that suffer from BDD frequently have a preoccupation with 5-7 distinct body parts.</a:t>
            </a:r>
            <a:endParaRPr lang="en-US" baseline="30000" dirty="0"/>
          </a:p>
          <a:p>
            <a:r>
              <a:rPr lang="en-US" dirty="0"/>
              <a:t>Men most commonly ascribe defects to their height, hair, body proportion, and genitals. </a:t>
            </a:r>
          </a:p>
          <a:p>
            <a:r>
              <a:rPr lang="en-US" dirty="0"/>
              <a:t>Women are more likely to report concerns with their hips, thighs, buttocks, legs, breasts, and body weight. </a:t>
            </a:r>
          </a:p>
          <a:p>
            <a:r>
              <a:rPr lang="en-US" dirty="0"/>
              <a:t>Obvious outward habits with people with BDD include compulsive behaviors such as:</a:t>
            </a:r>
          </a:p>
          <a:p>
            <a:endParaRPr lang="en-US" dirty="0"/>
          </a:p>
          <a:p>
            <a:pPr lvl="1"/>
            <a:r>
              <a:rPr lang="en-US" dirty="0"/>
              <a:t>Constant seeking or avoidance of reflection in windows, mirrors, spoons</a:t>
            </a:r>
          </a:p>
          <a:p>
            <a:pPr lvl="1"/>
            <a:r>
              <a:rPr lang="en-US" dirty="0"/>
              <a:t>Excessive grooming, or attempts to utilize dress to camouflage perceived defect(s)</a:t>
            </a:r>
          </a:p>
          <a:p>
            <a:pPr lvl="1"/>
            <a:r>
              <a:rPr lang="en-US" dirty="0"/>
              <a:t>Overemphasis on diet and exercise</a:t>
            </a:r>
          </a:p>
          <a:p>
            <a:pPr lvl="1"/>
            <a:r>
              <a:rPr lang="en-US" dirty="0"/>
              <a:t>Nervous tendency to pick at skin imperfections</a:t>
            </a:r>
          </a:p>
          <a:p>
            <a:pPr lvl="1"/>
            <a:r>
              <a:rPr lang="en-US" dirty="0"/>
              <a:t>Comparing oneself to others</a:t>
            </a:r>
          </a:p>
          <a:p>
            <a:pPr lvl="1"/>
            <a:r>
              <a:rPr lang="en-US" dirty="0"/>
              <a:t>Repeated measuring or touching of perceived defect</a:t>
            </a:r>
          </a:p>
          <a:p>
            <a:endParaRPr lang="en-US" dirty="0"/>
          </a:p>
        </p:txBody>
      </p:sp>
    </p:spTree>
    <p:extLst>
      <p:ext uri="{BB962C8B-B14F-4D97-AF65-F5344CB8AC3E}">
        <p14:creationId xmlns:p14="http://schemas.microsoft.com/office/powerpoint/2010/main" val="3470394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7A93A3-294C-B749-BBC6-4F7AE18E2DB1}"/>
              </a:ext>
            </a:extLst>
          </p:cNvPr>
          <p:cNvSpPr>
            <a:spLocks noGrp="1"/>
          </p:cNvSpPr>
          <p:nvPr>
            <p:ph idx="1"/>
          </p:nvPr>
        </p:nvSpPr>
        <p:spPr>
          <a:xfrm>
            <a:off x="344775" y="329784"/>
            <a:ext cx="11422504" cy="5471409"/>
          </a:xfrm>
        </p:spPr>
        <p:txBody>
          <a:bodyPr>
            <a:normAutofit/>
          </a:bodyPr>
          <a:lstStyle/>
          <a:p>
            <a:pPr marL="0" indent="0" algn="ctr">
              <a:buNone/>
            </a:pPr>
            <a:r>
              <a:rPr lang="en-US" sz="2400" dirty="0"/>
              <a:t>Risk Factors</a:t>
            </a:r>
          </a:p>
          <a:p>
            <a:pPr marL="0" indent="0" algn="ctr">
              <a:buNone/>
            </a:pPr>
            <a:endParaRPr lang="en-US" dirty="0"/>
          </a:p>
          <a:p>
            <a:r>
              <a:rPr lang="en-US" dirty="0"/>
              <a:t>Body dysmorphic disorder typically starts in the early teenage years and it affects both males and females.</a:t>
            </a:r>
          </a:p>
          <a:p>
            <a:endParaRPr lang="en-US" dirty="0"/>
          </a:p>
          <a:p>
            <a:r>
              <a:rPr lang="en-US" dirty="0"/>
              <a:t>Certain factors seem to increase the risk of developing or triggering body dysmorphic disorder, including:</a:t>
            </a:r>
          </a:p>
          <a:p>
            <a:endParaRPr lang="en-US" dirty="0"/>
          </a:p>
          <a:p>
            <a:pPr lvl="1"/>
            <a:r>
              <a:rPr lang="en-US" dirty="0"/>
              <a:t>Having blood relatives with body dysmorphic disorder or obsessive-compulsive disorder</a:t>
            </a:r>
          </a:p>
          <a:p>
            <a:pPr lvl="1"/>
            <a:r>
              <a:rPr lang="en-US" dirty="0"/>
              <a:t>Negative life experiences, such as childhood teasing, neglect or abuse</a:t>
            </a:r>
          </a:p>
          <a:p>
            <a:pPr lvl="1"/>
            <a:r>
              <a:rPr lang="en-US" dirty="0"/>
              <a:t>Certain personality traits, such as perfectionism</a:t>
            </a:r>
          </a:p>
          <a:p>
            <a:pPr lvl="1"/>
            <a:r>
              <a:rPr lang="en-US" dirty="0"/>
              <a:t>Societal pressure or expectations of beauty</a:t>
            </a:r>
          </a:p>
          <a:p>
            <a:pPr lvl="1"/>
            <a:r>
              <a:rPr lang="en-US" dirty="0"/>
              <a:t>Having another mental health condition, such as anxiety or depression</a:t>
            </a:r>
          </a:p>
          <a:p>
            <a:endParaRPr lang="en-US" dirty="0"/>
          </a:p>
        </p:txBody>
      </p:sp>
    </p:spTree>
    <p:extLst>
      <p:ext uri="{BB962C8B-B14F-4D97-AF65-F5344CB8AC3E}">
        <p14:creationId xmlns:p14="http://schemas.microsoft.com/office/powerpoint/2010/main" val="3462227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3B477-B454-AB43-B3CB-BC40F4D097D5}"/>
              </a:ext>
            </a:extLst>
          </p:cNvPr>
          <p:cNvSpPr>
            <a:spLocks noGrp="1"/>
          </p:cNvSpPr>
          <p:nvPr>
            <p:ph type="title"/>
          </p:nvPr>
        </p:nvSpPr>
        <p:spPr>
          <a:xfrm>
            <a:off x="1496550" y="342419"/>
            <a:ext cx="9603275" cy="1049235"/>
          </a:xfrm>
        </p:spPr>
        <p:txBody>
          <a:bodyPr>
            <a:normAutofit/>
          </a:bodyPr>
          <a:lstStyle/>
          <a:p>
            <a:pPr algn="ctr"/>
            <a:r>
              <a:rPr lang="en-US" sz="2800" dirty="0"/>
              <a:t>Differential Diagnosis</a:t>
            </a:r>
          </a:p>
        </p:txBody>
      </p:sp>
      <p:sp>
        <p:nvSpPr>
          <p:cNvPr id="3" name="Content Placeholder 2">
            <a:extLst>
              <a:ext uri="{FF2B5EF4-FFF2-40B4-BE49-F238E27FC236}">
                <a16:creationId xmlns:a16="http://schemas.microsoft.com/office/drawing/2014/main" id="{24C0667A-51E0-1E47-A210-76D0A8D0B4AC}"/>
              </a:ext>
            </a:extLst>
          </p:cNvPr>
          <p:cNvSpPr>
            <a:spLocks noGrp="1"/>
          </p:cNvSpPr>
          <p:nvPr>
            <p:ph idx="1"/>
          </p:nvPr>
        </p:nvSpPr>
        <p:spPr>
          <a:xfrm>
            <a:off x="404735" y="1004341"/>
            <a:ext cx="11377534" cy="4916774"/>
          </a:xfrm>
        </p:spPr>
        <p:txBody>
          <a:bodyPr>
            <a:normAutofit fontScale="47500" lnSpcReduction="20000"/>
          </a:bodyPr>
          <a:lstStyle/>
          <a:p>
            <a:pPr>
              <a:buFont typeface="Wingdings" pitchFamily="2" charset="2"/>
              <a:buChar char="§"/>
            </a:pPr>
            <a:r>
              <a:rPr lang="en-US" sz="4500" dirty="0"/>
              <a:t>Major depressive disorder</a:t>
            </a:r>
          </a:p>
          <a:p>
            <a:pPr>
              <a:buFont typeface="Wingdings" pitchFamily="2" charset="2"/>
              <a:buChar char="§"/>
            </a:pPr>
            <a:r>
              <a:rPr lang="en-US" sz="4500" dirty="0"/>
              <a:t>Anxiety</a:t>
            </a:r>
          </a:p>
          <a:p>
            <a:pPr>
              <a:buFont typeface="Wingdings" pitchFamily="2" charset="2"/>
              <a:buChar char="§"/>
            </a:pPr>
            <a:r>
              <a:rPr lang="en-US" sz="4500" dirty="0"/>
              <a:t>Obsessive compulsive disorder</a:t>
            </a:r>
          </a:p>
          <a:p>
            <a:pPr>
              <a:buFont typeface="Wingdings" pitchFamily="2" charset="2"/>
              <a:buChar char="§"/>
            </a:pPr>
            <a:r>
              <a:rPr lang="en-US" sz="4500" dirty="0"/>
              <a:t>Social phobia</a:t>
            </a:r>
          </a:p>
          <a:p>
            <a:pPr>
              <a:buFont typeface="Wingdings" pitchFamily="2" charset="2"/>
              <a:buChar char="§"/>
            </a:pPr>
            <a:r>
              <a:rPr lang="en-US" sz="4500" dirty="0"/>
              <a:t>Eating disorders: Anorexia and bulimia</a:t>
            </a:r>
          </a:p>
          <a:p>
            <a:pPr>
              <a:buFont typeface="Wingdings" pitchFamily="2" charset="2"/>
              <a:buChar char="§"/>
            </a:pPr>
            <a:r>
              <a:rPr lang="en-US" sz="4500" dirty="0"/>
              <a:t>Personality disorder</a:t>
            </a:r>
          </a:p>
          <a:p>
            <a:pPr>
              <a:buFont typeface="Wingdings" pitchFamily="2" charset="2"/>
              <a:buChar char="§"/>
            </a:pPr>
            <a:r>
              <a:rPr lang="en-US" sz="4500" dirty="0"/>
              <a:t>Conversion Disorders			</a:t>
            </a:r>
          </a:p>
          <a:p>
            <a:pPr>
              <a:buFont typeface="Wingdings" pitchFamily="2" charset="2"/>
              <a:buChar char="§"/>
            </a:pPr>
            <a:r>
              <a:rPr lang="en-US" sz="4500" dirty="0"/>
              <a:t>Schizophrenia</a:t>
            </a:r>
          </a:p>
          <a:p>
            <a:pPr>
              <a:buFont typeface="Wingdings" pitchFamily="2" charset="2"/>
              <a:buChar char="§"/>
            </a:pPr>
            <a:r>
              <a:rPr lang="en-US" sz="4500" dirty="0"/>
              <a:t>Bipolar disorder	</a:t>
            </a:r>
          </a:p>
          <a:p>
            <a:pPr>
              <a:buFont typeface="Wingdings" pitchFamily="2" charset="2"/>
              <a:buChar char="§"/>
            </a:pPr>
            <a:r>
              <a:rPr lang="en-US" sz="4500" dirty="0"/>
              <a:t>Delusional Disorder</a:t>
            </a:r>
          </a:p>
          <a:p>
            <a:br>
              <a:rPr lang="en-US" dirty="0"/>
            </a:br>
            <a:endParaRPr lang="en-US" dirty="0"/>
          </a:p>
          <a:p>
            <a:endParaRPr lang="en-US" dirty="0"/>
          </a:p>
        </p:txBody>
      </p:sp>
    </p:spTree>
    <p:extLst>
      <p:ext uri="{BB962C8B-B14F-4D97-AF65-F5344CB8AC3E}">
        <p14:creationId xmlns:p14="http://schemas.microsoft.com/office/powerpoint/2010/main" val="3272187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8759BD-5A2D-414A-8D98-8E969130728A}"/>
              </a:ext>
            </a:extLst>
          </p:cNvPr>
          <p:cNvSpPr>
            <a:spLocks noGrp="1"/>
          </p:cNvSpPr>
          <p:nvPr>
            <p:ph idx="1"/>
          </p:nvPr>
        </p:nvSpPr>
        <p:spPr>
          <a:xfrm>
            <a:off x="253218" y="344774"/>
            <a:ext cx="11648050" cy="6145967"/>
          </a:xfrm>
        </p:spPr>
        <p:txBody>
          <a:bodyPr>
            <a:normAutofit fontScale="92500" lnSpcReduction="10000"/>
          </a:bodyPr>
          <a:lstStyle/>
          <a:p>
            <a:pPr marL="0" indent="0" algn="ctr">
              <a:buNone/>
            </a:pPr>
            <a:r>
              <a:rPr lang="en-US" sz="2600" dirty="0"/>
              <a:t>BDD is commonly associated with other co-morbid conditions:</a:t>
            </a:r>
          </a:p>
          <a:p>
            <a:endParaRPr lang="en-US" dirty="0">
              <a:effectLst/>
            </a:endParaRPr>
          </a:p>
          <a:p>
            <a:r>
              <a:rPr lang="en-US" dirty="0">
                <a:effectLst/>
              </a:rPr>
              <a:t>Major depression: greater than 75% suffer from depression in their lifetime, making this the most common co-morbid condition.</a:t>
            </a:r>
          </a:p>
          <a:p>
            <a:r>
              <a:rPr lang="en-US" dirty="0">
                <a:effectLst/>
              </a:rPr>
              <a:t>Anxiety: greater than 60% of people will experience anxiety along with BDD.</a:t>
            </a:r>
          </a:p>
          <a:p>
            <a:r>
              <a:rPr lang="en-US" dirty="0">
                <a:effectLst/>
              </a:rPr>
              <a:t>Obsessive compulsive disorders: 30 to 78% of people with BDD will exhibit OCD tendencies with the most prevalent being hypochondriasis and trichotillomania</a:t>
            </a:r>
          </a:p>
          <a:p>
            <a:r>
              <a:rPr lang="en-US" dirty="0">
                <a:effectLst/>
              </a:rPr>
              <a:t>Substance abuse: 25-30%, with alcohol being the most commonly abused drug.</a:t>
            </a:r>
          </a:p>
          <a:p>
            <a:r>
              <a:rPr lang="en-US" dirty="0">
                <a:effectLst/>
              </a:rPr>
              <a:t>Social Anxiety Disorder: 38% of people with BDD will have SAD.  </a:t>
            </a:r>
          </a:p>
          <a:p>
            <a:r>
              <a:rPr lang="en-US" dirty="0">
                <a:effectLst/>
              </a:rPr>
              <a:t>Eating disorders:  Anorexia and bulimia are relatively common.</a:t>
            </a:r>
          </a:p>
          <a:p>
            <a:r>
              <a:rPr lang="en-US" dirty="0">
                <a:effectLst/>
              </a:rPr>
              <a:t>Personality disorders: including paranoid and dependent personality disorder.</a:t>
            </a:r>
          </a:p>
          <a:p>
            <a:r>
              <a:rPr lang="en-US" dirty="0">
                <a:effectLst/>
              </a:rPr>
              <a:t>Suicide: 58-80% of people with BDD experience suicidal thoughts.</a:t>
            </a:r>
          </a:p>
          <a:p>
            <a:br>
              <a:rPr lang="en-US" dirty="0"/>
            </a:br>
            <a:endParaRPr lang="en-US" dirty="0"/>
          </a:p>
          <a:p>
            <a:endParaRPr lang="en-US" dirty="0"/>
          </a:p>
        </p:txBody>
      </p:sp>
    </p:spTree>
    <p:extLst>
      <p:ext uri="{BB962C8B-B14F-4D97-AF65-F5344CB8AC3E}">
        <p14:creationId xmlns:p14="http://schemas.microsoft.com/office/powerpoint/2010/main" val="2700704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111B0-0928-034B-B635-6D757F506463}"/>
              </a:ext>
            </a:extLst>
          </p:cNvPr>
          <p:cNvSpPr>
            <a:spLocks noGrp="1"/>
          </p:cNvSpPr>
          <p:nvPr>
            <p:ph type="title"/>
          </p:nvPr>
        </p:nvSpPr>
        <p:spPr>
          <a:xfrm>
            <a:off x="1511540" y="219902"/>
            <a:ext cx="9603275" cy="619547"/>
          </a:xfrm>
        </p:spPr>
        <p:txBody>
          <a:bodyPr/>
          <a:lstStyle/>
          <a:p>
            <a:pPr algn="ctr"/>
            <a:r>
              <a:rPr lang="en-US" dirty="0"/>
              <a:t>Etiology</a:t>
            </a:r>
          </a:p>
        </p:txBody>
      </p:sp>
      <p:sp>
        <p:nvSpPr>
          <p:cNvPr id="3" name="Content Placeholder 2">
            <a:extLst>
              <a:ext uri="{FF2B5EF4-FFF2-40B4-BE49-F238E27FC236}">
                <a16:creationId xmlns:a16="http://schemas.microsoft.com/office/drawing/2014/main" id="{63233A28-745C-DE46-9E7E-D0CE7DEB9EC4}"/>
              </a:ext>
            </a:extLst>
          </p:cNvPr>
          <p:cNvSpPr>
            <a:spLocks noGrp="1"/>
          </p:cNvSpPr>
          <p:nvPr>
            <p:ph idx="1"/>
          </p:nvPr>
        </p:nvSpPr>
        <p:spPr>
          <a:xfrm>
            <a:off x="419724" y="839449"/>
            <a:ext cx="11467475" cy="5278672"/>
          </a:xfrm>
        </p:spPr>
        <p:txBody>
          <a:bodyPr>
            <a:normAutofit/>
          </a:bodyPr>
          <a:lstStyle/>
          <a:p>
            <a:endParaRPr lang="en-US" dirty="0"/>
          </a:p>
          <a:p>
            <a:r>
              <a:rPr lang="en-US" dirty="0"/>
              <a:t>Sociocultural: Physical and psychological changes occur due to reinforcement during adolescence (e.g., neglect, rejection, criticism) and may contribute to image dissatisfaction.</a:t>
            </a:r>
            <a:r>
              <a:rPr lang="en-US" baseline="30000" dirty="0"/>
              <a:t> </a:t>
            </a:r>
          </a:p>
          <a:p>
            <a:r>
              <a:rPr lang="en-US" dirty="0"/>
              <a:t>Traumatic life events such as physical or sexual abuse may predispose a person to developing BDD. Even seemingly benign forms of teasing, if chronic in nature, have been proposed as contributing factors to development of this disorder - up to 60% of people with BDD report this in their social history</a:t>
            </a:r>
          </a:p>
          <a:p>
            <a:r>
              <a:rPr lang="en-US" dirty="0"/>
              <a:t>Neurobiological: There is some evidence to suggest a genetic component related to BDD. Studies estimate that approximately 20% of BDD sufferers have a first-degree relative with the disorder.</a:t>
            </a:r>
            <a:endParaRPr lang="en-US" baseline="30000" dirty="0"/>
          </a:p>
          <a:p>
            <a:r>
              <a:rPr lang="en-US" dirty="0"/>
              <a:t>Other hypotheses have theorized abnormal metabolism of serotonin and dopamine, inflammatory processes interfering with serotonin production, brain asymmetries specifically in the caudate nucleus, or injury to the frontotemporal region.</a:t>
            </a:r>
          </a:p>
          <a:p>
            <a:endParaRPr lang="en-US" dirty="0"/>
          </a:p>
        </p:txBody>
      </p:sp>
    </p:spTree>
    <p:extLst>
      <p:ext uri="{BB962C8B-B14F-4D97-AF65-F5344CB8AC3E}">
        <p14:creationId xmlns:p14="http://schemas.microsoft.com/office/powerpoint/2010/main" val="279278610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{3C8E642D-D306-4343-B3C4-7017EC7F5FFA}tf10001119</Template>
  <TotalTime>32</TotalTime>
  <Words>1141</Words>
  <Application>Microsoft Macintosh PowerPoint</Application>
  <PresentationFormat>Widescreen</PresentationFormat>
  <Paragraphs>115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Gill Sans MT</vt:lpstr>
      <vt:lpstr>Wingdings</vt:lpstr>
      <vt:lpstr>Gallery</vt:lpstr>
      <vt:lpstr>Body Dysmorphic Disorder</vt:lpstr>
      <vt:lpstr>PowerPoint Presentation</vt:lpstr>
      <vt:lpstr>PowerPoint Presentation</vt:lpstr>
      <vt:lpstr>PowerPoint Presentation</vt:lpstr>
      <vt:lpstr>PowerPoint Presentation</vt:lpstr>
      <vt:lpstr>PowerPoint Presentation</vt:lpstr>
      <vt:lpstr>Differential Diagnosis</vt:lpstr>
      <vt:lpstr>PowerPoint Presentation</vt:lpstr>
      <vt:lpstr>Etiology</vt:lpstr>
      <vt:lpstr>PowerPoint Presentation</vt:lpstr>
      <vt:lpstr>Treatment</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Body Dysmorphic Disorder</dc:title>
  <dc:creator>Levy, Elijah</dc:creator>
  <cp:lastModifiedBy>Levy, Elijah</cp:lastModifiedBy>
  <cp:revision>8</cp:revision>
  <dcterms:created xsi:type="dcterms:W3CDTF">2020-10-20T11:18:10Z</dcterms:created>
  <dcterms:modified xsi:type="dcterms:W3CDTF">2020-10-25T05:40:20Z</dcterms:modified>
</cp:coreProperties>
</file>