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4" d="100"/>
          <a:sy n="84" d="100"/>
        </p:scale>
        <p:origin x="-76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24073C-B670-6747-A1D6-4064AEDAD859}" type="datetimeFigureOut">
              <a:rPr lang="en-US" smtClean="0"/>
              <a:t>4/21/16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88893D-2709-4449-94C6-B19A9E276B85}" type="slidenum">
              <a:rPr lang="en-US" smtClean="0"/>
              <a:t>‹#›</a:t>
            </a:fld>
            <a:endParaRPr lang="en-US"/>
          </a:p>
        </p:txBody>
      </p:sp>
    </p:spTree>
    <p:extLst>
      <p:ext uri="{BB962C8B-B14F-4D97-AF65-F5344CB8AC3E}">
        <p14:creationId xmlns:p14="http://schemas.microsoft.com/office/powerpoint/2010/main" val="2619660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24073C-B670-6747-A1D6-4064AEDAD859}" type="datetimeFigureOut">
              <a:rPr lang="en-US" smtClean="0"/>
              <a:t>4/21/16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88893D-2709-4449-94C6-B19A9E276B85}" type="slidenum">
              <a:rPr lang="en-US" smtClean="0"/>
              <a:t>‹#›</a:t>
            </a:fld>
            <a:endParaRPr lang="en-US"/>
          </a:p>
        </p:txBody>
      </p:sp>
    </p:spTree>
    <p:extLst>
      <p:ext uri="{BB962C8B-B14F-4D97-AF65-F5344CB8AC3E}">
        <p14:creationId xmlns:p14="http://schemas.microsoft.com/office/powerpoint/2010/main" val="3807163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24073C-B670-6747-A1D6-4064AEDAD859}" type="datetimeFigureOut">
              <a:rPr lang="en-US" smtClean="0"/>
              <a:t>4/21/16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88893D-2709-4449-94C6-B19A9E276B85}" type="slidenum">
              <a:rPr lang="en-US" smtClean="0"/>
              <a:t>‹#›</a:t>
            </a:fld>
            <a:endParaRPr lang="en-US"/>
          </a:p>
        </p:txBody>
      </p:sp>
    </p:spTree>
    <p:extLst>
      <p:ext uri="{BB962C8B-B14F-4D97-AF65-F5344CB8AC3E}">
        <p14:creationId xmlns:p14="http://schemas.microsoft.com/office/powerpoint/2010/main" val="3882600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24073C-B670-6747-A1D6-4064AEDAD859}" type="datetimeFigureOut">
              <a:rPr lang="en-US" smtClean="0"/>
              <a:t>4/21/16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88893D-2709-4449-94C6-B19A9E276B85}" type="slidenum">
              <a:rPr lang="en-US" smtClean="0"/>
              <a:t>‹#›</a:t>
            </a:fld>
            <a:endParaRPr lang="en-US"/>
          </a:p>
        </p:txBody>
      </p:sp>
    </p:spTree>
    <p:extLst>
      <p:ext uri="{BB962C8B-B14F-4D97-AF65-F5344CB8AC3E}">
        <p14:creationId xmlns:p14="http://schemas.microsoft.com/office/powerpoint/2010/main" val="1609711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24073C-B670-6747-A1D6-4064AEDAD859}" type="datetimeFigureOut">
              <a:rPr lang="en-US" smtClean="0"/>
              <a:t>4/21/16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88893D-2709-4449-94C6-B19A9E276B85}" type="slidenum">
              <a:rPr lang="en-US" smtClean="0"/>
              <a:t>‹#›</a:t>
            </a:fld>
            <a:endParaRPr lang="en-US"/>
          </a:p>
        </p:txBody>
      </p:sp>
    </p:spTree>
    <p:extLst>
      <p:ext uri="{BB962C8B-B14F-4D97-AF65-F5344CB8AC3E}">
        <p14:creationId xmlns:p14="http://schemas.microsoft.com/office/powerpoint/2010/main" val="807230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24073C-B670-6747-A1D6-4064AEDAD859}" type="datetimeFigureOut">
              <a:rPr lang="en-US" smtClean="0"/>
              <a:t>4/21/16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88893D-2709-4449-94C6-B19A9E276B85}" type="slidenum">
              <a:rPr lang="en-US" smtClean="0"/>
              <a:t>‹#›</a:t>
            </a:fld>
            <a:endParaRPr lang="en-US"/>
          </a:p>
        </p:txBody>
      </p:sp>
    </p:spTree>
    <p:extLst>
      <p:ext uri="{BB962C8B-B14F-4D97-AF65-F5344CB8AC3E}">
        <p14:creationId xmlns:p14="http://schemas.microsoft.com/office/powerpoint/2010/main" val="2197030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24073C-B670-6747-A1D6-4064AEDAD859}" type="datetimeFigureOut">
              <a:rPr lang="en-US" smtClean="0"/>
              <a:t>4/21/16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88893D-2709-4449-94C6-B19A9E276B85}" type="slidenum">
              <a:rPr lang="en-US" smtClean="0"/>
              <a:t>‹#›</a:t>
            </a:fld>
            <a:endParaRPr lang="en-US"/>
          </a:p>
        </p:txBody>
      </p:sp>
    </p:spTree>
    <p:extLst>
      <p:ext uri="{BB962C8B-B14F-4D97-AF65-F5344CB8AC3E}">
        <p14:creationId xmlns:p14="http://schemas.microsoft.com/office/powerpoint/2010/main" val="559885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24073C-B670-6747-A1D6-4064AEDAD859}" type="datetimeFigureOut">
              <a:rPr lang="en-US" smtClean="0"/>
              <a:t>4/21/16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88893D-2709-4449-94C6-B19A9E276B85}" type="slidenum">
              <a:rPr lang="en-US" smtClean="0"/>
              <a:t>‹#›</a:t>
            </a:fld>
            <a:endParaRPr lang="en-US"/>
          </a:p>
        </p:txBody>
      </p:sp>
    </p:spTree>
    <p:extLst>
      <p:ext uri="{BB962C8B-B14F-4D97-AF65-F5344CB8AC3E}">
        <p14:creationId xmlns:p14="http://schemas.microsoft.com/office/powerpoint/2010/main" val="1636048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24073C-B670-6747-A1D6-4064AEDAD859}" type="datetimeFigureOut">
              <a:rPr lang="en-US" smtClean="0"/>
              <a:t>4/21/16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88893D-2709-4449-94C6-B19A9E276B85}" type="slidenum">
              <a:rPr lang="en-US" smtClean="0"/>
              <a:t>‹#›</a:t>
            </a:fld>
            <a:endParaRPr lang="en-US"/>
          </a:p>
        </p:txBody>
      </p:sp>
    </p:spTree>
    <p:extLst>
      <p:ext uri="{BB962C8B-B14F-4D97-AF65-F5344CB8AC3E}">
        <p14:creationId xmlns:p14="http://schemas.microsoft.com/office/powerpoint/2010/main" val="128486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24073C-B670-6747-A1D6-4064AEDAD859}" type="datetimeFigureOut">
              <a:rPr lang="en-US" smtClean="0"/>
              <a:t>4/21/16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88893D-2709-4449-94C6-B19A9E276B85}" type="slidenum">
              <a:rPr lang="en-US" smtClean="0"/>
              <a:t>‹#›</a:t>
            </a:fld>
            <a:endParaRPr lang="en-US"/>
          </a:p>
        </p:txBody>
      </p:sp>
    </p:spTree>
    <p:extLst>
      <p:ext uri="{BB962C8B-B14F-4D97-AF65-F5344CB8AC3E}">
        <p14:creationId xmlns:p14="http://schemas.microsoft.com/office/powerpoint/2010/main" val="2393050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24073C-B670-6747-A1D6-4064AEDAD859}" type="datetimeFigureOut">
              <a:rPr lang="en-US" smtClean="0"/>
              <a:t>4/21/16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88893D-2709-4449-94C6-B19A9E276B85}" type="slidenum">
              <a:rPr lang="en-US" smtClean="0"/>
              <a:t>‹#›</a:t>
            </a:fld>
            <a:endParaRPr lang="en-US"/>
          </a:p>
        </p:txBody>
      </p:sp>
    </p:spTree>
    <p:extLst>
      <p:ext uri="{BB962C8B-B14F-4D97-AF65-F5344CB8AC3E}">
        <p14:creationId xmlns:p14="http://schemas.microsoft.com/office/powerpoint/2010/main" val="369561026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24073C-B670-6747-A1D6-4064AEDAD859}" type="datetimeFigureOut">
              <a:rPr lang="en-US" smtClean="0"/>
              <a:t>4/21/16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88893D-2709-4449-94C6-B19A9E276B85}" type="slidenum">
              <a:rPr lang="en-US" smtClean="0"/>
              <a:t>‹#›</a:t>
            </a:fld>
            <a:endParaRPr lang="en-US"/>
          </a:p>
        </p:txBody>
      </p:sp>
    </p:spTree>
    <p:extLst>
      <p:ext uri="{BB962C8B-B14F-4D97-AF65-F5344CB8AC3E}">
        <p14:creationId xmlns:p14="http://schemas.microsoft.com/office/powerpoint/2010/main" val="1088461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11683" y="211655"/>
            <a:ext cx="8663931" cy="6425241"/>
          </a:xfrm>
        </p:spPr>
        <p:txBody>
          <a:bodyPr>
            <a:normAutofit fontScale="70000" lnSpcReduction="20000"/>
          </a:bodyPr>
          <a:lstStyle/>
          <a:p>
            <a:r>
              <a:rPr lang="en-US" b="1" u="sng" dirty="0" smtClean="0">
                <a:solidFill>
                  <a:srgbClr val="000000"/>
                </a:solidFill>
                <a:latin typeface="Avenir Book"/>
                <a:cs typeface="Avenir Book"/>
              </a:rPr>
              <a:t>Brain Lateralization</a:t>
            </a:r>
          </a:p>
          <a:p>
            <a:pPr algn="just"/>
            <a:endParaRPr lang="en-US" dirty="0" smtClean="0">
              <a:solidFill>
                <a:srgbClr val="000000"/>
              </a:solidFill>
              <a:latin typeface="Avenir Book"/>
              <a:cs typeface="Avenir Book"/>
            </a:endParaRPr>
          </a:p>
          <a:p>
            <a:pPr algn="just"/>
            <a:r>
              <a:rPr lang="en-US" dirty="0">
                <a:solidFill>
                  <a:srgbClr val="000000"/>
                </a:solidFill>
                <a:latin typeface="Avenir Book"/>
                <a:cs typeface="Avenir Book"/>
              </a:rPr>
              <a:t>Brain lateralization is the idea that the left and right sides of the brain carry out and regulate a variety of different functions and behaviors. </a:t>
            </a:r>
            <a:endParaRPr lang="en-US" dirty="0" smtClean="0">
              <a:solidFill>
                <a:srgbClr val="000000"/>
              </a:solidFill>
              <a:latin typeface="Avenir Book"/>
              <a:cs typeface="Avenir Book"/>
            </a:endParaRPr>
          </a:p>
          <a:p>
            <a:pPr algn="just"/>
            <a:endParaRPr lang="en-US" dirty="0">
              <a:solidFill>
                <a:srgbClr val="000000"/>
              </a:solidFill>
              <a:latin typeface="Avenir Book"/>
              <a:cs typeface="Avenir Book"/>
            </a:endParaRPr>
          </a:p>
          <a:p>
            <a:pPr algn="just"/>
            <a:r>
              <a:rPr lang="en-US" dirty="0" smtClean="0">
                <a:solidFill>
                  <a:srgbClr val="000000"/>
                </a:solidFill>
                <a:latin typeface="Avenir Book"/>
                <a:cs typeface="Avenir Book"/>
              </a:rPr>
              <a:t>Each </a:t>
            </a:r>
            <a:r>
              <a:rPr lang="en-US" dirty="0">
                <a:solidFill>
                  <a:srgbClr val="000000"/>
                </a:solidFill>
                <a:latin typeface="Avenir Book"/>
                <a:cs typeface="Avenir Book"/>
              </a:rPr>
              <a:t>of the two hemispheres is responsible for a distinct set of duties in brain </a:t>
            </a:r>
            <a:r>
              <a:rPr lang="en-US" dirty="0" smtClean="0">
                <a:solidFill>
                  <a:srgbClr val="000000"/>
                </a:solidFill>
                <a:latin typeface="Avenir Book"/>
                <a:cs typeface="Avenir Book"/>
              </a:rPr>
              <a:t>lateralization.</a:t>
            </a:r>
          </a:p>
          <a:p>
            <a:pPr algn="just"/>
            <a:endParaRPr lang="en-US" dirty="0">
              <a:solidFill>
                <a:srgbClr val="000000"/>
              </a:solidFill>
              <a:latin typeface="Avenir Book"/>
              <a:cs typeface="Avenir Book"/>
            </a:endParaRPr>
          </a:p>
          <a:p>
            <a:pPr algn="just"/>
            <a:r>
              <a:rPr lang="en-US" dirty="0">
                <a:solidFill>
                  <a:srgbClr val="000000"/>
                </a:solidFill>
                <a:latin typeface="Avenir Book"/>
                <a:cs typeface="Avenir Book"/>
              </a:rPr>
              <a:t>T</a:t>
            </a:r>
            <a:r>
              <a:rPr lang="en-US" dirty="0" smtClean="0">
                <a:solidFill>
                  <a:srgbClr val="000000"/>
                </a:solidFill>
                <a:latin typeface="Avenir Book"/>
                <a:cs typeface="Avenir Book"/>
              </a:rPr>
              <a:t>he </a:t>
            </a:r>
            <a:r>
              <a:rPr lang="en-US" dirty="0">
                <a:solidFill>
                  <a:srgbClr val="000000"/>
                </a:solidFill>
                <a:latin typeface="Avenir Book"/>
                <a:cs typeface="Avenir Book"/>
              </a:rPr>
              <a:t>left side handles analytical, logical, and verbal thought processes while the right oversees more sensitive processes, like feelings, intuition, and sensory matters. </a:t>
            </a:r>
            <a:endParaRPr lang="en-US" dirty="0" smtClean="0">
              <a:solidFill>
                <a:srgbClr val="000000"/>
              </a:solidFill>
              <a:latin typeface="Avenir Book"/>
              <a:cs typeface="Avenir Book"/>
            </a:endParaRPr>
          </a:p>
          <a:p>
            <a:pPr algn="just"/>
            <a:endParaRPr lang="en-US" dirty="0">
              <a:solidFill>
                <a:srgbClr val="000000"/>
              </a:solidFill>
              <a:latin typeface="Avenir Book"/>
              <a:cs typeface="Avenir Book"/>
            </a:endParaRPr>
          </a:p>
          <a:p>
            <a:pPr algn="just"/>
            <a:r>
              <a:rPr lang="en-US" dirty="0" smtClean="0">
                <a:solidFill>
                  <a:srgbClr val="000000"/>
                </a:solidFill>
                <a:latin typeface="Avenir Book"/>
                <a:cs typeface="Avenir Book"/>
              </a:rPr>
              <a:t>The </a:t>
            </a:r>
            <a:r>
              <a:rPr lang="en-US" dirty="0">
                <a:solidFill>
                  <a:srgbClr val="000000"/>
                </a:solidFill>
                <a:latin typeface="Avenir Book"/>
                <a:cs typeface="Avenir Book"/>
              </a:rPr>
              <a:t>duties of the two hemispheres are reversed in left-handed individuals. </a:t>
            </a:r>
            <a:endParaRPr lang="en-US" dirty="0" smtClean="0">
              <a:solidFill>
                <a:srgbClr val="000000"/>
              </a:solidFill>
              <a:latin typeface="Avenir Book"/>
              <a:cs typeface="Avenir Book"/>
            </a:endParaRPr>
          </a:p>
          <a:p>
            <a:pPr algn="just"/>
            <a:endParaRPr lang="en-US" dirty="0">
              <a:solidFill>
                <a:srgbClr val="000000"/>
              </a:solidFill>
              <a:latin typeface="Avenir Book"/>
              <a:cs typeface="Avenir Book"/>
            </a:endParaRPr>
          </a:p>
          <a:p>
            <a:pPr algn="just"/>
            <a:r>
              <a:rPr lang="en-US" dirty="0" smtClean="0">
                <a:solidFill>
                  <a:srgbClr val="000000"/>
                </a:solidFill>
                <a:latin typeface="Avenir Book"/>
                <a:cs typeface="Avenir Book"/>
              </a:rPr>
              <a:t>The </a:t>
            </a:r>
            <a:r>
              <a:rPr lang="en-US" dirty="0">
                <a:solidFill>
                  <a:srgbClr val="000000"/>
                </a:solidFill>
                <a:latin typeface="Avenir Book"/>
                <a:cs typeface="Avenir Book"/>
              </a:rPr>
              <a:t>thought that the two hemispheres manage these brain functions and behaviors for the overall operation of the individual and can be utilized as a situation demands is the theory behind brain lateralization.</a:t>
            </a:r>
          </a:p>
          <a:p>
            <a:endParaRPr lang="en-US" dirty="0"/>
          </a:p>
        </p:txBody>
      </p:sp>
    </p:spTree>
    <p:extLst>
      <p:ext uri="{BB962C8B-B14F-4D97-AF65-F5344CB8AC3E}">
        <p14:creationId xmlns:p14="http://schemas.microsoft.com/office/powerpoint/2010/main" val="766811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1443" y="196538"/>
            <a:ext cx="8800013" cy="6440358"/>
          </a:xfrm>
        </p:spPr>
        <p:txBody>
          <a:bodyPr>
            <a:normAutofit fontScale="77500" lnSpcReduction="20000"/>
          </a:bodyPr>
          <a:lstStyle/>
          <a:p>
            <a:pPr marL="0" indent="0" algn="just">
              <a:buNone/>
            </a:pPr>
            <a:r>
              <a:rPr lang="en-US" dirty="0">
                <a:latin typeface="Avenir Book"/>
                <a:cs typeface="Avenir Book"/>
              </a:rPr>
              <a:t>On a biological level, the brain is separated into its left and right sides by the corpus callosum, a cluster of neural fibers situated along the longitudinal fissure. </a:t>
            </a:r>
            <a:endParaRPr lang="en-US" dirty="0" smtClean="0">
              <a:latin typeface="Avenir Book"/>
              <a:cs typeface="Avenir Book"/>
            </a:endParaRPr>
          </a:p>
          <a:p>
            <a:pPr marL="0" indent="0" algn="just">
              <a:buNone/>
            </a:pPr>
            <a:endParaRPr lang="en-US" dirty="0">
              <a:latin typeface="Avenir Book"/>
              <a:cs typeface="Avenir Book"/>
            </a:endParaRPr>
          </a:p>
          <a:p>
            <a:pPr marL="0" indent="0" algn="just">
              <a:buNone/>
            </a:pPr>
            <a:r>
              <a:rPr lang="en-US" dirty="0" smtClean="0">
                <a:latin typeface="Avenir Book"/>
                <a:cs typeface="Avenir Book"/>
              </a:rPr>
              <a:t>The </a:t>
            </a:r>
            <a:r>
              <a:rPr lang="en-US" dirty="0">
                <a:latin typeface="Avenir Book"/>
                <a:cs typeface="Avenir Book"/>
              </a:rPr>
              <a:t>corpus callosum contains more than 200 fibers that relay messages back and forth between the two hemispheres, maintaining communication that ensures healthy brain functioning. </a:t>
            </a:r>
            <a:endParaRPr lang="en-US" dirty="0" smtClean="0">
              <a:latin typeface="Avenir Book"/>
              <a:cs typeface="Avenir Book"/>
            </a:endParaRPr>
          </a:p>
          <a:p>
            <a:pPr marL="0" indent="0" algn="just">
              <a:buNone/>
            </a:pPr>
            <a:endParaRPr lang="en-US" dirty="0">
              <a:latin typeface="Avenir Book"/>
              <a:cs typeface="Avenir Book"/>
            </a:endParaRPr>
          </a:p>
          <a:p>
            <a:pPr marL="0" indent="0" algn="just">
              <a:buNone/>
            </a:pPr>
            <a:r>
              <a:rPr lang="en-US" dirty="0" smtClean="0">
                <a:latin typeface="Avenir Book"/>
                <a:cs typeface="Avenir Book"/>
              </a:rPr>
              <a:t>The </a:t>
            </a:r>
            <a:r>
              <a:rPr lang="en-US" dirty="0">
                <a:latin typeface="Avenir Book"/>
                <a:cs typeface="Avenir Book"/>
              </a:rPr>
              <a:t>left and right sides of the brain are physically identical, and each side resembles a mirror image of the other. </a:t>
            </a:r>
            <a:endParaRPr lang="en-US" dirty="0" smtClean="0">
              <a:latin typeface="Avenir Book"/>
              <a:cs typeface="Avenir Book"/>
            </a:endParaRPr>
          </a:p>
          <a:p>
            <a:pPr marL="0" indent="0" algn="just">
              <a:buNone/>
            </a:pPr>
            <a:endParaRPr lang="en-US" dirty="0">
              <a:latin typeface="Avenir Book"/>
              <a:cs typeface="Avenir Book"/>
            </a:endParaRPr>
          </a:p>
          <a:p>
            <a:pPr marL="0" indent="0" algn="just">
              <a:buNone/>
            </a:pPr>
            <a:r>
              <a:rPr lang="en-US" dirty="0" smtClean="0">
                <a:latin typeface="Avenir Book"/>
                <a:cs typeface="Avenir Book"/>
              </a:rPr>
              <a:t>In </a:t>
            </a:r>
            <a:r>
              <a:rPr lang="en-US" dirty="0">
                <a:latin typeface="Avenir Book"/>
                <a:cs typeface="Avenir Book"/>
              </a:rPr>
              <a:t>the practice of brain mapping, neurology experts in the 1940s discovered that one hemisphere of the brain, when stimulated with electrical current, evoked muscle reaction in the opposite side of the body; thus it was deduced that the left </a:t>
            </a:r>
            <a:r>
              <a:rPr lang="en-US" dirty="0" smtClean="0">
                <a:latin typeface="Avenir Book"/>
                <a:cs typeface="Avenir Book"/>
              </a:rPr>
              <a:t>brain </a:t>
            </a:r>
            <a:r>
              <a:rPr lang="en-US" dirty="0">
                <a:latin typeface="Avenir Book"/>
                <a:cs typeface="Avenir Book"/>
              </a:rPr>
              <a:t>controls the right side of the body and </a:t>
            </a:r>
            <a:r>
              <a:rPr lang="en-US" dirty="0" smtClean="0">
                <a:latin typeface="Avenir Book"/>
                <a:cs typeface="Avenir Book"/>
              </a:rPr>
              <a:t>the right brain controls </a:t>
            </a:r>
            <a:r>
              <a:rPr lang="en-US" dirty="0">
                <a:latin typeface="Avenir Book"/>
                <a:cs typeface="Avenir Book"/>
              </a:rPr>
              <a:t>the left.</a:t>
            </a:r>
          </a:p>
          <a:p>
            <a:pPr marL="0" indent="0">
              <a:buNone/>
            </a:pPr>
            <a:endParaRPr lang="en-US" dirty="0"/>
          </a:p>
        </p:txBody>
      </p:sp>
    </p:spTree>
    <p:extLst>
      <p:ext uri="{BB962C8B-B14F-4D97-AF65-F5344CB8AC3E}">
        <p14:creationId xmlns:p14="http://schemas.microsoft.com/office/powerpoint/2010/main" val="604541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7045" y="257010"/>
            <a:ext cx="8603449" cy="6319413"/>
          </a:xfrm>
        </p:spPr>
        <p:txBody>
          <a:bodyPr>
            <a:normAutofit fontScale="70000" lnSpcReduction="20000"/>
          </a:bodyPr>
          <a:lstStyle/>
          <a:p>
            <a:pPr marL="0" indent="0" algn="just">
              <a:buNone/>
            </a:pPr>
            <a:r>
              <a:rPr lang="en-US" dirty="0">
                <a:latin typeface="Avenir Book"/>
                <a:cs typeface="Avenir Book"/>
              </a:rPr>
              <a:t>Despite their striking physical likeness, each hemisphere of the brain possesses its own unique responsibilities. </a:t>
            </a:r>
            <a:endParaRPr lang="en-US" dirty="0" smtClean="0">
              <a:latin typeface="Avenir Book"/>
              <a:cs typeface="Avenir Book"/>
            </a:endParaRPr>
          </a:p>
          <a:p>
            <a:pPr marL="0" indent="0" algn="just">
              <a:buNone/>
            </a:pPr>
            <a:endParaRPr lang="en-US" dirty="0">
              <a:latin typeface="Avenir Book"/>
              <a:cs typeface="Avenir Book"/>
            </a:endParaRPr>
          </a:p>
          <a:p>
            <a:pPr marL="0" indent="0" algn="just">
              <a:buNone/>
            </a:pPr>
            <a:r>
              <a:rPr lang="en-US" dirty="0" smtClean="0">
                <a:latin typeface="Avenir Book"/>
                <a:cs typeface="Avenir Book"/>
              </a:rPr>
              <a:t>The </a:t>
            </a:r>
            <a:r>
              <a:rPr lang="en-US" dirty="0">
                <a:latin typeface="Avenir Book"/>
                <a:cs typeface="Avenir Book"/>
              </a:rPr>
              <a:t>left side specializes in the facts: time management, rationality, discipline, rules, structure, goal setting, productivity, reasoning, and intellect are all matters handled by the left brain. </a:t>
            </a:r>
            <a:endParaRPr lang="en-US" dirty="0" smtClean="0">
              <a:latin typeface="Avenir Book"/>
              <a:cs typeface="Avenir Book"/>
            </a:endParaRPr>
          </a:p>
          <a:p>
            <a:pPr marL="0" indent="0" algn="just">
              <a:buNone/>
            </a:pPr>
            <a:endParaRPr lang="en-US" dirty="0">
              <a:latin typeface="Avenir Book"/>
              <a:cs typeface="Avenir Book"/>
            </a:endParaRPr>
          </a:p>
          <a:p>
            <a:pPr marL="0" indent="0" algn="just">
              <a:buNone/>
            </a:pPr>
            <a:r>
              <a:rPr lang="en-US" dirty="0" smtClean="0">
                <a:latin typeface="Avenir Book"/>
                <a:cs typeface="Avenir Book"/>
              </a:rPr>
              <a:t>This </a:t>
            </a:r>
            <a:r>
              <a:rPr lang="en-US" dirty="0">
                <a:latin typeface="Avenir Book"/>
                <a:cs typeface="Avenir Book"/>
              </a:rPr>
              <a:t>hemisphere is also responsible for understanding mathematics; science; technology; and words, be they written, spoken, or heard.</a:t>
            </a:r>
          </a:p>
          <a:p>
            <a:pPr marL="0" indent="0" algn="just">
              <a:buNone/>
            </a:pPr>
            <a:endParaRPr lang="en-US" dirty="0" smtClean="0">
              <a:latin typeface="Avenir Book"/>
              <a:cs typeface="Avenir Book"/>
            </a:endParaRPr>
          </a:p>
          <a:p>
            <a:pPr marL="0" indent="0" algn="just">
              <a:buNone/>
            </a:pPr>
            <a:r>
              <a:rPr lang="en-US" dirty="0" smtClean="0">
                <a:latin typeface="Avenir Book"/>
                <a:cs typeface="Avenir Book"/>
              </a:rPr>
              <a:t>The </a:t>
            </a:r>
            <a:r>
              <a:rPr lang="en-US" dirty="0">
                <a:latin typeface="Avenir Book"/>
                <a:cs typeface="Avenir Book"/>
              </a:rPr>
              <a:t>right side of the brain focuses on functions considered to be nonverbal</a:t>
            </a:r>
            <a:r>
              <a:rPr lang="en-US" dirty="0" smtClean="0">
                <a:latin typeface="Avenir Book"/>
                <a:cs typeface="Avenir Book"/>
              </a:rPr>
              <a:t>.</a:t>
            </a:r>
          </a:p>
          <a:p>
            <a:pPr marL="0" indent="0" algn="just">
              <a:buNone/>
            </a:pPr>
            <a:endParaRPr lang="en-US" dirty="0">
              <a:latin typeface="Avenir Book"/>
              <a:cs typeface="Avenir Book"/>
            </a:endParaRPr>
          </a:p>
          <a:p>
            <a:pPr marL="0" indent="0" algn="just">
              <a:buNone/>
            </a:pPr>
            <a:r>
              <a:rPr lang="en-US" dirty="0" smtClean="0">
                <a:latin typeface="Avenir Book"/>
                <a:cs typeface="Avenir Book"/>
              </a:rPr>
              <a:t>This </a:t>
            </a:r>
            <a:r>
              <a:rPr lang="en-US" dirty="0">
                <a:latin typeface="Avenir Book"/>
                <a:cs typeface="Avenir Book"/>
              </a:rPr>
              <a:t>is the hemisphere that deals in art, music, and creativity. </a:t>
            </a:r>
            <a:endParaRPr lang="en-US" dirty="0" smtClean="0">
              <a:latin typeface="Avenir Book"/>
              <a:cs typeface="Avenir Book"/>
            </a:endParaRPr>
          </a:p>
          <a:p>
            <a:pPr marL="0" indent="0" algn="just">
              <a:buNone/>
            </a:pPr>
            <a:endParaRPr lang="en-US" dirty="0">
              <a:latin typeface="Avenir Book"/>
              <a:cs typeface="Avenir Book"/>
            </a:endParaRPr>
          </a:p>
          <a:p>
            <a:pPr marL="0" indent="0" algn="just">
              <a:buNone/>
            </a:pPr>
            <a:r>
              <a:rPr lang="en-US" dirty="0" smtClean="0">
                <a:latin typeface="Avenir Book"/>
                <a:cs typeface="Avenir Book"/>
              </a:rPr>
              <a:t>The </a:t>
            </a:r>
            <a:r>
              <a:rPr lang="en-US" dirty="0">
                <a:latin typeface="Avenir Book"/>
                <a:cs typeface="Avenir Book"/>
              </a:rPr>
              <a:t>right side handles emotions, daydreaming, color, spontaneity, sense of humor, and anything relating to the five senses. Motor skills are also managed by the right hemisphere.</a:t>
            </a:r>
          </a:p>
          <a:p>
            <a:pPr marL="0" indent="0">
              <a:buNone/>
            </a:pPr>
            <a:endParaRPr lang="en-US" dirty="0"/>
          </a:p>
        </p:txBody>
      </p:sp>
    </p:spTree>
    <p:extLst>
      <p:ext uri="{BB962C8B-B14F-4D97-AF65-F5344CB8AC3E}">
        <p14:creationId xmlns:p14="http://schemas.microsoft.com/office/powerpoint/2010/main" val="2397759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7045" y="166300"/>
            <a:ext cx="8633690" cy="6425241"/>
          </a:xfrm>
        </p:spPr>
        <p:txBody>
          <a:bodyPr>
            <a:normAutofit fontScale="92500" lnSpcReduction="10000"/>
          </a:bodyPr>
          <a:lstStyle/>
          <a:p>
            <a:pPr marL="0" indent="0" algn="just">
              <a:buNone/>
            </a:pPr>
            <a:r>
              <a:rPr lang="en-US" sz="2800" dirty="0">
                <a:latin typeface="Avenir Book"/>
                <a:cs typeface="Avenir Book"/>
              </a:rPr>
              <a:t>Researchers encourage the development of each side of the brain, which results in more comprehensive brain lateralization. </a:t>
            </a:r>
            <a:endParaRPr lang="en-US" sz="2800" dirty="0" smtClean="0">
              <a:latin typeface="Avenir Book"/>
              <a:cs typeface="Avenir Book"/>
            </a:endParaRPr>
          </a:p>
          <a:p>
            <a:pPr marL="0" indent="0" algn="just">
              <a:buNone/>
            </a:pPr>
            <a:endParaRPr lang="en-US" sz="2800" dirty="0" smtClean="0">
              <a:latin typeface="Avenir Book"/>
              <a:cs typeface="Avenir Book"/>
            </a:endParaRPr>
          </a:p>
          <a:p>
            <a:pPr marL="0" indent="0" algn="just">
              <a:buNone/>
            </a:pPr>
            <a:r>
              <a:rPr lang="en-US" sz="2800" dirty="0" smtClean="0">
                <a:latin typeface="Avenir Book"/>
                <a:cs typeface="Avenir Book"/>
              </a:rPr>
              <a:t>Typically</a:t>
            </a:r>
            <a:r>
              <a:rPr lang="en-US" sz="2800" dirty="0">
                <a:latin typeface="Avenir Book"/>
                <a:cs typeface="Avenir Book"/>
              </a:rPr>
              <a:t>, as children, humans cultivate one side more than the other, and in many cases, end up becoming doubtful toward or less comfortable with the less-cultivated side of the brain. </a:t>
            </a:r>
            <a:endParaRPr lang="en-US" sz="2800" dirty="0" smtClean="0">
              <a:latin typeface="Avenir Book"/>
              <a:cs typeface="Avenir Book"/>
            </a:endParaRPr>
          </a:p>
          <a:p>
            <a:pPr marL="0" indent="0" algn="just">
              <a:buNone/>
            </a:pPr>
            <a:endParaRPr lang="en-US" sz="2800" dirty="0" smtClean="0">
              <a:latin typeface="Avenir Book"/>
              <a:cs typeface="Avenir Book"/>
            </a:endParaRPr>
          </a:p>
          <a:p>
            <a:pPr marL="0" indent="0" algn="just">
              <a:buNone/>
            </a:pPr>
            <a:r>
              <a:rPr lang="en-US" sz="2800" dirty="0" smtClean="0">
                <a:latin typeface="Avenir Book"/>
                <a:cs typeface="Avenir Book"/>
              </a:rPr>
              <a:t>Experts</a:t>
            </a:r>
            <a:r>
              <a:rPr lang="en-US" sz="2800" dirty="0">
                <a:latin typeface="Avenir Book"/>
                <a:cs typeface="Avenir Book"/>
              </a:rPr>
              <a:t>, however, support the idea that both sides should be consciously developed since many common life situations clearly call for the duties of one side of the brain over the other. </a:t>
            </a:r>
            <a:endParaRPr lang="en-US" sz="2800" dirty="0" smtClean="0">
              <a:latin typeface="Avenir Book"/>
              <a:cs typeface="Avenir Book"/>
            </a:endParaRPr>
          </a:p>
          <a:p>
            <a:pPr marL="0" indent="0" algn="just">
              <a:buNone/>
            </a:pPr>
            <a:endParaRPr lang="en-US" sz="2800" dirty="0">
              <a:latin typeface="Avenir Book"/>
              <a:cs typeface="Avenir Book"/>
            </a:endParaRPr>
          </a:p>
          <a:p>
            <a:pPr marL="0" indent="0" algn="just">
              <a:buNone/>
            </a:pPr>
            <a:r>
              <a:rPr lang="en-US" sz="2800" dirty="0" smtClean="0">
                <a:latin typeface="Avenir Book"/>
                <a:cs typeface="Avenir Book"/>
              </a:rPr>
              <a:t>A </a:t>
            </a:r>
            <a:r>
              <a:rPr lang="en-US" sz="2800" dirty="0">
                <a:latin typeface="Avenir Book"/>
                <a:cs typeface="Avenir Book"/>
              </a:rPr>
              <a:t>healthier overall lateralization of the brain can make dealing with life's ups and downs far less stressful.</a:t>
            </a:r>
          </a:p>
          <a:p>
            <a:pPr marL="0" indent="0">
              <a:buNone/>
            </a:pPr>
            <a:endParaRPr lang="en-US" dirty="0"/>
          </a:p>
        </p:txBody>
      </p:sp>
    </p:spTree>
    <p:extLst>
      <p:ext uri="{BB962C8B-B14F-4D97-AF65-F5344CB8AC3E}">
        <p14:creationId xmlns:p14="http://schemas.microsoft.com/office/powerpoint/2010/main" val="19912458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TotalTime>
  <Words>513</Words>
  <Application>Microsoft Macintosh PowerPoint</Application>
  <PresentationFormat>On-screen Show (4:3)</PresentationFormat>
  <Paragraphs>36</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Company>The Levy Launch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Elijah Levy</dc:creator>
  <cp:lastModifiedBy>Elijah Levy</cp:lastModifiedBy>
  <cp:revision>3</cp:revision>
  <dcterms:created xsi:type="dcterms:W3CDTF">2016-04-21T11:24:24Z</dcterms:created>
  <dcterms:modified xsi:type="dcterms:W3CDTF">2016-04-21T11:34:04Z</dcterms:modified>
</cp:coreProperties>
</file>