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61" r:id="rId5"/>
    <p:sldId id="274" r:id="rId6"/>
    <p:sldId id="270" r:id="rId7"/>
    <p:sldId id="273" r:id="rId8"/>
    <p:sldId id="271" r:id="rId9"/>
    <p:sldId id="259" r:id="rId10"/>
    <p:sldId id="260" r:id="rId11"/>
    <p:sldId id="26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5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200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10/29/19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10/29/19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10/29/19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10/29/19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10/29/19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10/29/19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10/29/19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10/29/19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10/29/19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10/29/19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10/29/19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10/29/19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D0872-C34F-9444-8125-7D3E4A3237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439687"/>
            <a:ext cx="8991600" cy="1645920"/>
          </a:xfrm>
        </p:spPr>
        <p:txBody>
          <a:bodyPr/>
          <a:lstStyle/>
          <a:p>
            <a:r>
              <a:rPr lang="en-US" dirty="0"/>
              <a:t>Domestic violence</a:t>
            </a:r>
          </a:p>
        </p:txBody>
      </p:sp>
    </p:spTree>
    <p:extLst>
      <p:ext uri="{BB962C8B-B14F-4D97-AF65-F5344CB8AC3E}">
        <p14:creationId xmlns:p14="http://schemas.microsoft.com/office/powerpoint/2010/main" val="1199534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D91BF-B4E5-8E47-93C0-73A46F3C4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4050" y="191806"/>
            <a:ext cx="7729728" cy="504880"/>
          </a:xfrm>
        </p:spPr>
        <p:txBody>
          <a:bodyPr>
            <a:normAutofit fontScale="90000"/>
          </a:bodyPr>
          <a:lstStyle/>
          <a:p>
            <a:r>
              <a:rPr lang="en-US" sz="2000" dirty="0"/>
              <a:t>Myth vs.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35C8F-A607-304B-B259-B7EF1BA8E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743" y="1001486"/>
            <a:ext cx="10798628" cy="5664708"/>
          </a:xfrm>
        </p:spPr>
        <p:txBody>
          <a:bodyPr/>
          <a:lstStyle/>
          <a:p>
            <a:pPr fontAlgn="base"/>
            <a:endParaRPr lang="en-AU" sz="1600" dirty="0"/>
          </a:p>
          <a:p>
            <a:pPr fontAlgn="base">
              <a:buFont typeface="Wingdings" pitchFamily="2" charset="2"/>
              <a:buChar char="§"/>
            </a:pPr>
            <a:r>
              <a:rPr lang="en-AU" sz="1600" dirty="0"/>
              <a:t>Myth: Domestic and Family violence only occurs in working or poorer families.</a:t>
            </a:r>
            <a:endParaRPr lang="en-US" sz="1600" dirty="0"/>
          </a:p>
          <a:p>
            <a:pPr fontAlgn="base">
              <a:buFont typeface="Wingdings" pitchFamily="2" charset="2"/>
              <a:buChar char="§"/>
            </a:pPr>
            <a:r>
              <a:rPr lang="en-AU" sz="1600" dirty="0"/>
              <a:t>Truth: Domestic and family violence happens in all communities, from all social and cultural groupings. </a:t>
            </a:r>
          </a:p>
          <a:p>
            <a:pPr fontAlgn="base">
              <a:buFont typeface="Wingdings" pitchFamily="2" charset="2"/>
              <a:buChar char="§"/>
            </a:pPr>
            <a:endParaRPr lang="en-US" sz="1600" dirty="0"/>
          </a:p>
          <a:p>
            <a:pPr fontAlgn="base">
              <a:buFont typeface="Wingdings" pitchFamily="2" charset="2"/>
              <a:buChar char="§"/>
            </a:pPr>
            <a:r>
              <a:rPr lang="en-AU" sz="1600" dirty="0"/>
              <a:t>Myth: Violent men cannot control themselves, their behaviour is “out of their control”</a:t>
            </a:r>
            <a:endParaRPr lang="en-US" sz="1600" dirty="0"/>
          </a:p>
          <a:p>
            <a:pPr fontAlgn="base">
              <a:buFont typeface="Wingdings" pitchFamily="2" charset="2"/>
              <a:buChar char="§"/>
            </a:pPr>
            <a:r>
              <a:rPr lang="en-AU" sz="1600" dirty="0"/>
              <a:t>Truth: If men cannot control their violent behaviours then they would try to dominate and control everybody including their bosses, their work friends and all other people they come into contact with. </a:t>
            </a:r>
          </a:p>
          <a:p>
            <a:pPr fontAlgn="base">
              <a:buFont typeface="Wingdings" pitchFamily="2" charset="2"/>
              <a:buChar char="§"/>
            </a:pPr>
            <a:endParaRPr lang="en-US" sz="1600" dirty="0"/>
          </a:p>
          <a:p>
            <a:pPr fontAlgn="base">
              <a:buFont typeface="Wingdings" pitchFamily="2" charset="2"/>
              <a:buChar char="§"/>
            </a:pPr>
            <a:r>
              <a:rPr lang="en-AU" sz="1600" dirty="0"/>
              <a:t>Myth: Women enjoy being abused, otherwise they would leave the situation. </a:t>
            </a:r>
            <a:endParaRPr lang="en-US" sz="1600" dirty="0"/>
          </a:p>
          <a:p>
            <a:pPr fontAlgn="base">
              <a:buFont typeface="Wingdings" pitchFamily="2" charset="2"/>
              <a:buChar char="§"/>
            </a:pPr>
            <a:r>
              <a:rPr lang="en-AU" sz="1600" dirty="0"/>
              <a:t>Truth: There are many reasons why women do not leave violent situations. </a:t>
            </a:r>
          </a:p>
          <a:p>
            <a:pPr fontAlgn="base">
              <a:buFont typeface="Wingdings" pitchFamily="2" charset="2"/>
              <a:buChar char="§"/>
            </a:pPr>
            <a:r>
              <a:rPr lang="en-AU" sz="1600" dirty="0"/>
              <a:t>They fear social isolation, community stigma and financial problems. </a:t>
            </a:r>
          </a:p>
          <a:p>
            <a:pPr fontAlgn="base">
              <a:buFont typeface="Wingdings" pitchFamily="2" charset="2"/>
              <a:buChar char="§"/>
            </a:pPr>
            <a:r>
              <a:rPr lang="en-AU" sz="1600" dirty="0"/>
              <a:t>Also after long-term abuse, their self esteem is very low and they do not have the support systems to build their confidence. 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727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3159F-2BED-4649-AE79-80A55BBD8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17151"/>
            <a:ext cx="7729728" cy="519020"/>
          </a:xfrm>
        </p:spPr>
        <p:txBody>
          <a:bodyPr>
            <a:normAutofit fontScale="90000"/>
          </a:bodyPr>
          <a:lstStyle/>
          <a:p>
            <a:r>
              <a:rPr lang="en-US" sz="2000" dirty="0"/>
              <a:t>Myth vs.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C2354-3494-E741-A9F5-E4A71C0C8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429" y="1382486"/>
            <a:ext cx="11125200" cy="5058363"/>
          </a:xfrm>
        </p:spPr>
        <p:txBody>
          <a:bodyPr/>
          <a:lstStyle/>
          <a:p>
            <a:pPr fontAlgn="base">
              <a:buFont typeface="Wingdings" pitchFamily="2" charset="2"/>
              <a:buChar char="§"/>
            </a:pPr>
            <a:r>
              <a:rPr lang="en-AU" sz="1600" dirty="0"/>
              <a:t>Myth: Loving caring partners do not use violence.</a:t>
            </a:r>
            <a:endParaRPr lang="en-US" sz="1600" dirty="0"/>
          </a:p>
          <a:p>
            <a:pPr fontAlgn="base">
              <a:buFont typeface="Wingdings" pitchFamily="2" charset="2"/>
              <a:buChar char="§"/>
            </a:pPr>
            <a:r>
              <a:rPr lang="en-AU" sz="1600" dirty="0"/>
              <a:t>Truth: Violence can happen even in the most loving  and caring relationships. </a:t>
            </a:r>
          </a:p>
          <a:p>
            <a:pPr fontAlgn="base">
              <a:buFont typeface="Wingdings" pitchFamily="2" charset="2"/>
              <a:buChar char="§"/>
            </a:pPr>
            <a:endParaRPr lang="en-US" sz="1600" dirty="0"/>
          </a:p>
          <a:p>
            <a:pPr fontAlgn="base">
              <a:buFont typeface="Wingdings" pitchFamily="2" charset="2"/>
              <a:buChar char="§"/>
            </a:pPr>
            <a:r>
              <a:rPr lang="en-AU" sz="1600" dirty="0"/>
              <a:t>Myth: Only small numbers of women have experienced domestic &amp; family violence.</a:t>
            </a:r>
            <a:endParaRPr lang="en-US" sz="1600" dirty="0"/>
          </a:p>
          <a:p>
            <a:pPr fontAlgn="base">
              <a:buFont typeface="Wingdings" pitchFamily="2" charset="2"/>
              <a:buChar char="§"/>
            </a:pPr>
            <a:r>
              <a:rPr lang="en-AU" sz="1600" dirty="0"/>
              <a:t>Truth: one in three to five women will experience domestic &amp; family violence. </a:t>
            </a:r>
          </a:p>
          <a:p>
            <a:pPr fontAlgn="base">
              <a:buFont typeface="Wingdings" pitchFamily="2" charset="2"/>
              <a:buChar char="§"/>
            </a:pPr>
            <a:endParaRPr lang="en-US" sz="1600" dirty="0"/>
          </a:p>
          <a:p>
            <a:pPr fontAlgn="base">
              <a:buFont typeface="Wingdings" pitchFamily="2" charset="2"/>
              <a:buChar char="§"/>
            </a:pPr>
            <a:r>
              <a:rPr lang="en-AU" sz="1600" dirty="0"/>
              <a:t>Myth: Alcohol and stress are to blame for domestic violence. </a:t>
            </a:r>
            <a:endParaRPr lang="en-US" sz="1600" dirty="0"/>
          </a:p>
          <a:p>
            <a:pPr fontAlgn="base">
              <a:buFont typeface="Wingdings" pitchFamily="2" charset="2"/>
              <a:buChar char="§"/>
            </a:pPr>
            <a:r>
              <a:rPr lang="en-AU" sz="1600" dirty="0"/>
              <a:t>Truth: Alcohol and stress are not an excuse for domestic violence, it only acts as a excuse.  </a:t>
            </a:r>
          </a:p>
          <a:p>
            <a:pPr fontAlgn="base">
              <a:buFont typeface="Wingdings" pitchFamily="2" charset="2"/>
              <a:buChar char="§"/>
            </a:pPr>
            <a:r>
              <a:rPr lang="en-AU" sz="1600" dirty="0"/>
              <a:t>It is up to the person who commits domestic violence to accept responsibility. 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691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1725D-37AB-264B-A9C8-3A80D74E3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65978"/>
            <a:ext cx="7729728" cy="493993"/>
          </a:xfrm>
        </p:spPr>
        <p:txBody>
          <a:bodyPr>
            <a:normAutofit fontScale="90000"/>
          </a:bodyPr>
          <a:lstStyle/>
          <a:p>
            <a:r>
              <a:rPr lang="en-US" sz="2000" dirty="0"/>
              <a:t>Myth vs.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C75A7-C84C-354A-A42D-EF5E42823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5" y="1175657"/>
            <a:ext cx="11451771" cy="5682343"/>
          </a:xfrm>
        </p:spPr>
        <p:txBody>
          <a:bodyPr/>
          <a:lstStyle/>
          <a:p>
            <a:pPr fontAlgn="base">
              <a:buFont typeface="Wingdings" pitchFamily="2" charset="2"/>
              <a:buChar char="§"/>
            </a:pPr>
            <a:endParaRPr lang="en-AU" sz="1600" dirty="0"/>
          </a:p>
          <a:p>
            <a:pPr fontAlgn="base">
              <a:buFont typeface="Wingdings" pitchFamily="2" charset="2"/>
              <a:buChar char="§"/>
            </a:pPr>
            <a:r>
              <a:rPr lang="en-AU" sz="1600" dirty="0"/>
              <a:t>Myth</a:t>
            </a:r>
            <a:r>
              <a:rPr lang="en-US" sz="1600" dirty="0"/>
              <a:t>: </a:t>
            </a:r>
            <a:r>
              <a:rPr lang="en-AU" sz="1600" dirty="0"/>
              <a:t>Domestic Violence is rarely spoken about, it is a private family matter. </a:t>
            </a:r>
            <a:endParaRPr lang="en-US" sz="1600" dirty="0"/>
          </a:p>
          <a:p>
            <a:pPr fontAlgn="base">
              <a:buFont typeface="Wingdings" pitchFamily="2" charset="2"/>
              <a:buChar char="§"/>
            </a:pPr>
            <a:r>
              <a:rPr lang="en-AU" sz="1600" dirty="0"/>
              <a:t>Truth: Domestic Violence is a crime.  It is not part of any relationship. </a:t>
            </a:r>
          </a:p>
          <a:p>
            <a:pPr fontAlgn="base">
              <a:buFont typeface="Wingdings" pitchFamily="2" charset="2"/>
              <a:buChar char="§"/>
            </a:pPr>
            <a:endParaRPr lang="en-US" sz="1600" dirty="0"/>
          </a:p>
          <a:p>
            <a:pPr fontAlgn="base">
              <a:buFont typeface="Wingdings" pitchFamily="2" charset="2"/>
              <a:buChar char="§"/>
            </a:pPr>
            <a:r>
              <a:rPr lang="en-AU" sz="1600" dirty="0"/>
              <a:t>Myth: Domestic Violence only happens where there is unemployment and poverty in the family.</a:t>
            </a:r>
            <a:endParaRPr lang="en-US" sz="1600" dirty="0"/>
          </a:p>
          <a:p>
            <a:pPr fontAlgn="base">
              <a:buFont typeface="Wingdings" pitchFamily="2" charset="2"/>
              <a:buChar char="§"/>
            </a:pPr>
            <a:r>
              <a:rPr lang="en-AU" sz="1600" dirty="0"/>
              <a:t>Truth: Women from all backgrounds, all ages, all cultures, employed and unemployed are likely to be victims of domestic violence. </a:t>
            </a:r>
          </a:p>
          <a:p>
            <a:pPr fontAlgn="base">
              <a:buFont typeface="Wingdings" pitchFamily="2" charset="2"/>
              <a:buChar char="§"/>
            </a:pPr>
            <a:endParaRPr lang="en-US" sz="1600" dirty="0"/>
          </a:p>
          <a:p>
            <a:pPr fontAlgn="base">
              <a:buFont typeface="Wingdings" pitchFamily="2" charset="2"/>
              <a:buChar char="§"/>
            </a:pPr>
            <a:r>
              <a:rPr lang="en-AU" sz="1600" dirty="0"/>
              <a:t>Myth: Women know their rights and can leave the situation if they want to. </a:t>
            </a:r>
            <a:endParaRPr lang="en-US" sz="1600" dirty="0"/>
          </a:p>
          <a:p>
            <a:pPr fontAlgn="base">
              <a:buFont typeface="Wingdings" pitchFamily="2" charset="2"/>
              <a:buChar char="§"/>
            </a:pPr>
            <a:r>
              <a:rPr lang="en-AU" sz="1600" dirty="0"/>
              <a:t>Truth: A strong sense of silence and secrecy often go with Domestic Violence. Women fear speaking out. </a:t>
            </a:r>
          </a:p>
          <a:p>
            <a:pPr fontAlgn="base">
              <a:buFont typeface="Wingdings" pitchFamily="2" charset="2"/>
              <a:buChar char="§"/>
            </a:pPr>
            <a:r>
              <a:rPr lang="en-AU" sz="1600" dirty="0"/>
              <a:t>The violence causes low self-esteem and no one wants their family to break up.  </a:t>
            </a:r>
          </a:p>
          <a:p>
            <a:pPr fontAlgn="base">
              <a:buFont typeface="Wingdings" pitchFamily="2" charset="2"/>
              <a:buChar char="§"/>
            </a:pPr>
            <a:r>
              <a:rPr lang="en-AU" sz="1600" dirty="0"/>
              <a:t>Most women hope the violence will stop. </a:t>
            </a:r>
          </a:p>
          <a:p>
            <a:pPr fontAlgn="base">
              <a:buFont typeface="Wingdings" pitchFamily="2" charset="2"/>
              <a:buChar char="§"/>
            </a:pPr>
            <a:endParaRPr lang="en-US" sz="1600" dirty="0"/>
          </a:p>
          <a:p>
            <a:pPr fontAlgn="base">
              <a:buFont typeface="Wingdings" pitchFamily="2" charset="2"/>
              <a:buChar char="§"/>
            </a:pPr>
            <a:r>
              <a:rPr lang="en-AU" sz="1600" dirty="0"/>
              <a:t>Myth: Some women provoke violence and they are part of the problem. </a:t>
            </a:r>
            <a:endParaRPr lang="en-US" sz="1600" dirty="0"/>
          </a:p>
          <a:p>
            <a:pPr fontAlgn="base">
              <a:buFont typeface="Wingdings" pitchFamily="2" charset="2"/>
              <a:buChar char="§"/>
            </a:pPr>
            <a:r>
              <a:rPr lang="en-AU" sz="1600" dirty="0"/>
              <a:t>Truth: No family deserves violence, dealing with problems in ways that don’t involve violence is the key, not blaming the victim. </a:t>
            </a:r>
            <a:endParaRPr lang="en-US" sz="1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865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8D3A9-D9A8-874B-A7CA-5BC14F906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83030"/>
            <a:ext cx="7729728" cy="450451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domestic violence?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31787-C439-4C44-A03B-7A1F9F437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086" y="957943"/>
            <a:ext cx="11332028" cy="561702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Domestic violence can be defined as a pattern of behavior in any relationship that is used to gain or maintain power and control over an intimate partner. </a:t>
            </a:r>
          </a:p>
          <a:p>
            <a:pPr marL="0" indent="0">
              <a:buNone/>
            </a:pPr>
            <a:r>
              <a:rPr lang="en-US" dirty="0"/>
              <a:t>Abuse is physical, sexual, emotional, economic or psychological actions or threats of actions that influence another person. </a:t>
            </a:r>
          </a:p>
          <a:p>
            <a:pPr marL="0" indent="0">
              <a:buNone/>
            </a:pPr>
            <a:r>
              <a:rPr lang="en-US" dirty="0"/>
              <a:t>This includes any behaviors that frighten, intimidate, terrorize, manipulate, hurt, humiliate, blame, injure, or wound someone. </a:t>
            </a:r>
          </a:p>
          <a:p>
            <a:pPr marL="0" indent="0">
              <a:buNone/>
            </a:pPr>
            <a:r>
              <a:rPr lang="en-US" dirty="0"/>
              <a:t>Domestic violence can happen to anyone of any race, age, sexual orientation, economic class, immigration status, religion, or gender. </a:t>
            </a:r>
          </a:p>
          <a:p>
            <a:pPr marL="0" indent="0">
              <a:buNone/>
            </a:pPr>
            <a:r>
              <a:rPr lang="en-US" dirty="0"/>
              <a:t>It can happen to couples that are married, living together, or who are dating. </a:t>
            </a:r>
          </a:p>
          <a:p>
            <a:pPr marL="0" indent="0">
              <a:buNone/>
            </a:pPr>
            <a:r>
              <a:rPr lang="en-US" dirty="0"/>
              <a:t>Domestic violence affects people of all socioeconomic backgrounds and education levels.</a:t>
            </a:r>
          </a:p>
          <a:p>
            <a:pPr marL="0" indent="0" algn="ctr">
              <a:buNone/>
            </a:pPr>
            <a:r>
              <a:rPr lang="en-US" b="1" u="sng" dirty="0"/>
              <a:t>Does the Person You Love: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Threaten to hurt you or other people you care about?			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Hit, kick, punch, push, choke or use physical force against you?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Criticize or blame you for everything that goes wrong?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Humiliate you in front of other people?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Control your access to money?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Control the decision-making in your relationship?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Put you down, call you names, make you feel like you’re crazy?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Destroy your property or abuse your pets?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Force or coerce you to have sex when you don’t want to?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932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7779D-2740-154F-934D-FAA1C9D07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0507" y="300664"/>
            <a:ext cx="7729728" cy="722594"/>
          </a:xfrm>
        </p:spPr>
        <p:txBody>
          <a:bodyPr>
            <a:normAutofit/>
          </a:bodyPr>
          <a:lstStyle/>
          <a:p>
            <a:r>
              <a:rPr lang="en-US" sz="2000" dirty="0"/>
              <a:t>Types of violence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BC3FF-EF2D-6D45-A044-71CFBFDA8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0"/>
            <a:ext cx="11571514" cy="5261936"/>
          </a:xfrm>
        </p:spPr>
        <p:txBody>
          <a:bodyPr/>
          <a:lstStyle/>
          <a:p>
            <a:pPr marL="457200" lvl="2" indent="0">
              <a:lnSpc>
                <a:spcPct val="80000"/>
              </a:lnSpc>
              <a:buNone/>
            </a:pPr>
            <a:r>
              <a:rPr lang="en-US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§"/>
            </a:pPr>
            <a:endParaRPr lang="en-US" altLang="en-US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2">
              <a:lnSpc>
                <a:spcPct val="80000"/>
              </a:lnSpc>
              <a:buFont typeface="Wingdings" pitchFamily="2" charset="2"/>
              <a:buChar char="§"/>
            </a:pPr>
            <a:r>
              <a:rPr lang="en-US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Physical</a:t>
            </a:r>
            <a:r>
              <a:rPr lang="en-US" altLang="en-US" dirty="0"/>
              <a:t>: </a:t>
            </a:r>
            <a:r>
              <a:rPr lang="en-US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pushing, grabbing, slapping,    kicking, hitting with an object, use of knife or gun, acid throwing, burning.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§"/>
            </a:pPr>
            <a:endParaRPr lang="en-US" altLang="en-US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2">
              <a:lnSpc>
                <a:spcPct val="80000"/>
              </a:lnSpc>
              <a:buFont typeface="Wingdings" pitchFamily="2" charset="2"/>
              <a:buChar char="§"/>
            </a:pPr>
            <a:r>
              <a:rPr lang="en-US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Verbal:  shouting, making threats, calling names, humiliating remarks (gestures).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§"/>
            </a:pPr>
            <a:endParaRPr lang="en-US" altLang="en-US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2">
              <a:lnSpc>
                <a:spcPct val="80000"/>
              </a:lnSpc>
              <a:buFont typeface="Wingdings" pitchFamily="2" charset="2"/>
              <a:buChar char="§"/>
            </a:pPr>
            <a:r>
              <a:rPr lang="en-US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Sexual: forcing intercourse, making her to do sexual things against her will.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§"/>
            </a:pPr>
            <a:endParaRPr lang="en-US" altLang="en-US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2">
              <a:lnSpc>
                <a:spcPct val="80000"/>
              </a:lnSpc>
              <a:buFont typeface="Wingdings" pitchFamily="2" charset="2"/>
              <a:buChar char="§"/>
            </a:pPr>
            <a:r>
              <a:rPr lang="en-US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Exercising control: Isolating her from her family/ friends checking on her, using the children, economic control.</a:t>
            </a:r>
            <a:endParaRPr lang="en-US" altLang="en-US" u="sng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683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761ED-A61F-D642-AFF6-D9D896FAB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2422" y="152400"/>
            <a:ext cx="7729728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epidemiology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CC631-D5C5-0A4D-8546-2A2A33920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6" y="903515"/>
            <a:ext cx="11321143" cy="5802086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altLang="en-US" dirty="0"/>
              <a:t>An estimated 2-4 million women affected each year.</a:t>
            </a:r>
          </a:p>
          <a:p>
            <a:pPr>
              <a:buFont typeface="Wingdings" pitchFamily="2" charset="2"/>
              <a:buChar char="§"/>
            </a:pPr>
            <a:endParaRPr lang="en-US" alt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More than one-third of women and one in 12 men have experienced intimate partner violence in their lifetime .</a:t>
            </a:r>
            <a:endParaRPr lang="en-US" altLang="en-US" sz="1000" dirty="0"/>
          </a:p>
          <a:p>
            <a:pPr>
              <a:buFont typeface="Wingdings" pitchFamily="2" charset="2"/>
              <a:buChar char="§"/>
            </a:pPr>
            <a:endParaRPr lang="en-US" altLang="en-US" dirty="0"/>
          </a:p>
          <a:p>
            <a:pPr>
              <a:buFont typeface="Wingdings" pitchFamily="2" charset="2"/>
              <a:buChar char="§"/>
            </a:pPr>
            <a:r>
              <a:rPr lang="en-US" altLang="en-US" dirty="0"/>
              <a:t>1/3 of American women report being physically or sexually abused by an intimate partner at some point in their lives.</a:t>
            </a:r>
          </a:p>
          <a:p>
            <a:pPr>
              <a:buFont typeface="Wingdings" pitchFamily="2" charset="2"/>
              <a:buChar char="§"/>
            </a:pPr>
            <a:endParaRPr lang="en-US" altLang="en-US" sz="1000" dirty="0"/>
          </a:p>
          <a:p>
            <a:pPr>
              <a:buFont typeface="Wingdings" pitchFamily="2" charset="2"/>
              <a:buChar char="§"/>
            </a:pPr>
            <a:r>
              <a:rPr lang="en-US" altLang="en-US" dirty="0"/>
              <a:t>Crosses all ethno-demographic profiles but Latino, African-American women, and women in lower income households are at higher risk.</a:t>
            </a:r>
          </a:p>
          <a:p>
            <a:pPr>
              <a:buFont typeface="Wingdings" pitchFamily="2" charset="2"/>
              <a:buChar char="§"/>
            </a:pPr>
            <a:r>
              <a:rPr lang="en-US" altLang="en-US" dirty="0"/>
              <a:t>More than half of all women murdered in the US have been murdered by a current or former partner.</a:t>
            </a:r>
          </a:p>
          <a:p>
            <a:pPr>
              <a:buFont typeface="Wingdings" pitchFamily="2" charset="2"/>
              <a:buChar char="§"/>
            </a:pPr>
            <a:endParaRPr lang="en-US" altLang="en-US" sz="1000" dirty="0"/>
          </a:p>
          <a:p>
            <a:pPr>
              <a:buFont typeface="Wingdings" pitchFamily="2" charset="2"/>
              <a:buChar char="§"/>
            </a:pPr>
            <a:r>
              <a:rPr lang="en-US" altLang="en-US" dirty="0"/>
              <a:t>Family violence costs the nation $5-10 billion annually.</a:t>
            </a:r>
          </a:p>
          <a:p>
            <a:pPr>
              <a:buFont typeface="Wingdings" pitchFamily="2" charset="2"/>
              <a:buChar char="§"/>
            </a:pPr>
            <a:r>
              <a:rPr lang="en-US" altLang="en-US" dirty="0"/>
              <a:t>A woman is at greatest risk for serious injury or homicide when she leaves the relationship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641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B7092-5F62-2A44-B42E-E2944B69C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8993" y="257120"/>
            <a:ext cx="7729728" cy="581080"/>
          </a:xfrm>
        </p:spPr>
        <p:txBody>
          <a:bodyPr>
            <a:normAutofit fontScale="90000"/>
          </a:bodyPr>
          <a:lstStyle/>
          <a:p>
            <a:r>
              <a:rPr lang="en-US" sz="2000" dirty="0"/>
              <a:t>Risk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E462C-F2F3-1A4C-ACAB-F71DC5448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2" y="972529"/>
            <a:ext cx="10352314" cy="5275871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  <a:defRPr/>
            </a:pPr>
            <a:endParaRPr lang="en-AU" altLang="en-US" dirty="0">
              <a:effectLst>
                <a:outerShdw blurRad="38100" dist="38100" dir="2700000" algn="tl">
                  <a:srgbClr val="FFFFFF"/>
                </a:outerShdw>
              </a:effectLst>
              <a:cs typeface="Times New Roman" panose="02020603050405020304" pitchFamily="18" charset="0"/>
            </a:endParaRPr>
          </a:p>
          <a:p>
            <a:pPr lvl="1">
              <a:buFont typeface="Wingdings" pitchFamily="2" charset="2"/>
              <a:buChar char="§"/>
              <a:defRPr/>
            </a:pPr>
            <a:r>
              <a:rPr lang="en-AU" altLang="en-US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Low self-esteem					Being unemployed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AU" altLang="en-US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Low income					Emotional dependency and insecurity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AU" altLang="en-US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Low academic achievement				Desire for power and control in relationships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AU" altLang="en-US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Young age					History of receiving poor parenting as a child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AU" altLang="en-US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Aggressive or delinquent </a:t>
            </a:r>
            <a:r>
              <a:rPr lang="en-AU" altLang="en-US" dirty="0" err="1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behavior</a:t>
            </a:r>
            <a:r>
              <a:rPr lang="en-AU" altLang="en-US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 as a youth		History of experiencing physical discipline as a child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AU" altLang="en-US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Heavy alcohol and drug use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AU" altLang="en-US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Depression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AU" altLang="en-US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Anger and hostility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AU" altLang="en-US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Antisocial personality traits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AU" altLang="en-US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Borderline personality traits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AU" altLang="en-US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Prior history of being physically abusive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AU" altLang="en-US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Having few friends and being isolated from other people</a:t>
            </a:r>
          </a:p>
          <a:p>
            <a:pPr lvl="1">
              <a:buFont typeface="Wingdings" pitchFamily="2" charset="2"/>
              <a:buChar char="§"/>
              <a:defRPr/>
            </a:pPr>
            <a:endParaRPr lang="en-AU" altLang="en-US" dirty="0">
              <a:effectLst>
                <a:outerShdw blurRad="38100" dist="38100" dir="2700000" algn="tl">
                  <a:srgbClr val="FFFFFF"/>
                </a:outerShdw>
              </a:effectLst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704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1EE73-BF8A-B548-B1C3-AA4E50430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5194" y="213578"/>
            <a:ext cx="7729728" cy="396022"/>
          </a:xfrm>
        </p:spPr>
        <p:txBody>
          <a:bodyPr>
            <a:normAutofit fontScale="90000"/>
          </a:bodyPr>
          <a:lstStyle/>
          <a:p>
            <a:r>
              <a:rPr lang="en-US" sz="2000" dirty="0"/>
              <a:t>Am </a:t>
            </a:r>
            <a:r>
              <a:rPr lang="en-US" sz="2000" dirty="0" err="1"/>
              <a:t>i</a:t>
            </a:r>
            <a:r>
              <a:rPr lang="en-US" sz="2000" dirty="0"/>
              <a:t> an abuser: ask yourself these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BA7A0-16A3-6640-8AFC-58B9552F3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143" y="892630"/>
            <a:ext cx="11560628" cy="5751792"/>
          </a:xfrm>
        </p:spPr>
        <p:txBody>
          <a:bodyPr/>
          <a:lstStyle/>
          <a:p>
            <a:pPr lvl="1" algn="ctr">
              <a:buFont typeface="Wingdings" pitchFamily="2" charset="2"/>
              <a:buChar char="§"/>
            </a:pPr>
            <a:endParaRPr lang="en-US" sz="2000" b="1" dirty="0"/>
          </a:p>
          <a:p>
            <a:pPr marL="228600" lvl="1" indent="0" algn="ctr">
              <a:buNone/>
            </a:pPr>
            <a:r>
              <a:rPr lang="en-US" sz="2000" b="1" dirty="0"/>
              <a:t>Violence is learned behavior.  You can unlearn it – but you will only be successful if you can:</a:t>
            </a:r>
          </a:p>
          <a:p>
            <a:pPr marL="228600" lvl="1" indent="0" algn="ctr">
              <a:buNone/>
            </a:pPr>
            <a:endParaRPr lang="en-US" sz="2000" b="1" dirty="0"/>
          </a:p>
          <a:p>
            <a:pPr lvl="1">
              <a:buFont typeface="Wingdings" pitchFamily="2" charset="2"/>
              <a:buChar char="§"/>
            </a:pPr>
            <a:r>
              <a:rPr lang="en-US" dirty="0"/>
              <a:t>Accept responsibility for the abuse. You cannot blame your actions on your partner, or on drink, drugs, stress or work.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Accept that the abuse comes from your desire to control your partner. Understand the ways you control her and why you behave like this.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Realize that you have a choice.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You choose to be violent or abusive, and you can choose not to be.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Accept that your partner has a right to live her own life without being dominated and controlled.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Stop using anger, violence, and other abusive behaviors to control your partner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Seek help from professionals who can refer you to a perpetrator program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Abuse in a relationship can happen to anyone. It's never ok. It can destroy your self-confidence, have a negative impact on your health and well-being and leave you feeling isolated and lonely.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Some people can be in an abusive relationship without even realizing.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588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030C0-CD09-0943-9FD6-544DDEEC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80921"/>
            <a:ext cx="7729728" cy="439566"/>
          </a:xfrm>
        </p:spPr>
        <p:txBody>
          <a:bodyPr>
            <a:noAutofit/>
          </a:bodyPr>
          <a:lstStyle/>
          <a:p>
            <a:r>
              <a:rPr lang="en-US" sz="2000" dirty="0"/>
              <a:t>Am I an abuser: ask yourself these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AEED4-2CED-4147-98FD-9D048A0F3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057" y="772887"/>
            <a:ext cx="11277600" cy="5802084"/>
          </a:xfrm>
        </p:spPr>
        <p:txBody>
          <a:bodyPr/>
          <a:lstStyle/>
          <a:p>
            <a:r>
              <a:rPr lang="en-US" dirty="0"/>
              <a:t>Abuse in a relationship is when someone tries to control you, hurt you or force you to do things you don't want to. </a:t>
            </a:r>
          </a:p>
          <a:p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sz="1400" dirty="0"/>
              <a:t>They can do this in lots of different ways.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/>
              <a:t>isolating you from friends and family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/>
              <a:t>trying to control your life (how you dress, who you hang out with and what you say)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/>
              <a:t>humiliating you, putting you down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/>
              <a:t>threatening to harm you or to self-harm if you leave them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/>
              <a:t>demanding to know where you are all the time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/>
              <a:t>monitoring your calls and emails, threatening you if you don't respond instantly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/>
              <a:t>excessive alcohol drinking and drug use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/>
              <a:t>explosive anger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/>
              <a:t>using force during an argument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/>
              <a:t>blaming others for his/her problems or feelings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/>
              <a:t>being verbally abusive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/>
              <a:t>threatening behavior towards others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14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786B6-FC7A-8140-9465-FBF0BC04E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48263"/>
            <a:ext cx="7729728" cy="602851"/>
          </a:xfrm>
        </p:spPr>
        <p:txBody>
          <a:bodyPr>
            <a:noAutofit/>
          </a:bodyPr>
          <a:lstStyle/>
          <a:p>
            <a:r>
              <a:rPr lang="en-US" sz="2000" dirty="0"/>
              <a:t>Am I an abuser: ask yourself these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F9F61-5DAF-D64A-9D9E-057D3247E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1088571"/>
            <a:ext cx="10765971" cy="5621165"/>
          </a:xfrm>
        </p:spPr>
        <p:txBody>
          <a:bodyPr/>
          <a:lstStyle/>
          <a:p>
            <a:r>
              <a:rPr lang="en-US" sz="1400" dirty="0"/>
              <a:t>extreme jealousy</a:t>
            </a:r>
          </a:p>
          <a:p>
            <a:r>
              <a:rPr lang="en-US" sz="1400" dirty="0"/>
              <a:t>anger when you want to spend time with your friends</a:t>
            </a:r>
          </a:p>
          <a:p>
            <a:r>
              <a:rPr lang="en-US" sz="1400" dirty="0"/>
              <a:t>isolating you from friends and family</a:t>
            </a:r>
          </a:p>
          <a:p>
            <a:r>
              <a:rPr lang="en-US" sz="1400" dirty="0"/>
              <a:t>trying to control your life (how you dress, who you hang out with and what you say)</a:t>
            </a:r>
          </a:p>
          <a:p>
            <a:r>
              <a:rPr lang="en-US" sz="1400" dirty="0"/>
              <a:t>humiliating you, putting you down</a:t>
            </a:r>
          </a:p>
          <a:p>
            <a:r>
              <a:rPr lang="en-US" sz="1400" dirty="0"/>
              <a:t>threatening to harm you or to self-harm if you leave them</a:t>
            </a:r>
          </a:p>
          <a:p>
            <a:r>
              <a:rPr lang="en-US" sz="1400" dirty="0"/>
              <a:t>demanding to know where you are all the time</a:t>
            </a:r>
          </a:p>
          <a:p>
            <a:r>
              <a:rPr lang="en-US" sz="1400" dirty="0"/>
              <a:t>monitoring your calls and emails, threatening you if you don't respond instantly</a:t>
            </a:r>
          </a:p>
          <a:p>
            <a:r>
              <a:rPr lang="en-US" sz="1400" dirty="0"/>
              <a:t>excessive alcohol drinking and drug use</a:t>
            </a:r>
          </a:p>
          <a:p>
            <a:r>
              <a:rPr lang="en-US" sz="1400" dirty="0"/>
              <a:t>explosive anger</a:t>
            </a:r>
          </a:p>
          <a:p>
            <a:r>
              <a:rPr lang="en-US" sz="1400" dirty="0"/>
              <a:t>using force during an argument</a:t>
            </a:r>
          </a:p>
          <a:p>
            <a:r>
              <a:rPr lang="en-US" sz="1400" dirty="0"/>
              <a:t>blaming others for his/her problems or feelings</a:t>
            </a:r>
          </a:p>
          <a:p>
            <a:r>
              <a:rPr lang="en-US" sz="1400" dirty="0"/>
              <a:t>being verbally abusive</a:t>
            </a:r>
          </a:p>
          <a:p>
            <a:r>
              <a:rPr lang="en-US" sz="1400" dirty="0"/>
              <a:t>threatening behavior towards others violent (hitting, kicking, slapping)</a:t>
            </a:r>
          </a:p>
          <a:p>
            <a:r>
              <a:rPr lang="en-US" sz="1400" dirty="0"/>
              <a:t>emotional (humiliating and putting you down)</a:t>
            </a:r>
          </a:p>
          <a:p>
            <a:r>
              <a:rPr lang="en-US" sz="1400" dirty="0"/>
              <a:t>sexual (forcing you to do sexual acts you don't want to)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411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C2B14-11B5-D44B-B030-6A2BE7338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4936" y="311549"/>
            <a:ext cx="7729728" cy="722594"/>
          </a:xfrm>
        </p:spPr>
        <p:txBody>
          <a:bodyPr>
            <a:normAutofit/>
          </a:bodyPr>
          <a:lstStyle/>
          <a:p>
            <a:r>
              <a:rPr lang="en-US" sz="2000" dirty="0"/>
              <a:t>Why is victimization of women so common?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F73BB-11A1-AD46-802D-1A1A9216A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1219200"/>
            <a:ext cx="11332028" cy="532725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Physically weak.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Dependency status.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Social tolerance of victimization.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Little whom they associate with.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Limited mobility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07029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4766</TotalTime>
  <Words>1020</Words>
  <Application>Microsoft Macintosh PowerPoint</Application>
  <PresentationFormat>Widescreen</PresentationFormat>
  <Paragraphs>146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Gill Sans MT</vt:lpstr>
      <vt:lpstr>Wingdings</vt:lpstr>
      <vt:lpstr>Parcel</vt:lpstr>
      <vt:lpstr>Domestic violence</vt:lpstr>
      <vt:lpstr>What is domestic violence?</vt:lpstr>
      <vt:lpstr>Types of violence</vt:lpstr>
      <vt:lpstr>epidemiology</vt:lpstr>
      <vt:lpstr>Risk factors</vt:lpstr>
      <vt:lpstr>Am i an abuser: ask yourself these questions</vt:lpstr>
      <vt:lpstr>Am I an abuser: ask yourself these questions</vt:lpstr>
      <vt:lpstr>Am I an abuser: ask yourself these questions</vt:lpstr>
      <vt:lpstr>Why is victimization of women so common?</vt:lpstr>
      <vt:lpstr>Myth vs. truth</vt:lpstr>
      <vt:lpstr>Myth vs. truth</vt:lpstr>
      <vt:lpstr>Myth vs. truth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Domestic vionece</dc:title>
  <dc:creator>Microsoft Office User</dc:creator>
  <cp:lastModifiedBy>Microsoft Office User</cp:lastModifiedBy>
  <cp:revision>18</cp:revision>
  <dcterms:created xsi:type="dcterms:W3CDTF">2019-09-15T01:34:51Z</dcterms:created>
  <dcterms:modified xsi:type="dcterms:W3CDTF">2019-10-30T03:27:22Z</dcterms:modified>
</cp:coreProperties>
</file>