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  <p:sldMasterId id="2147483710" r:id="rId2"/>
  </p:sldMasterIdLst>
  <p:notesMasterIdLst>
    <p:notesMasterId r:id="rId28"/>
  </p:notesMasterIdLst>
  <p:handoutMasterIdLst>
    <p:handoutMasterId r:id="rId29"/>
  </p:handoutMasterIdLst>
  <p:sldIdLst>
    <p:sldId id="279" r:id="rId3"/>
    <p:sldId id="394" r:id="rId4"/>
    <p:sldId id="322" r:id="rId5"/>
    <p:sldId id="323" r:id="rId6"/>
    <p:sldId id="383" r:id="rId7"/>
    <p:sldId id="330" r:id="rId8"/>
    <p:sldId id="331" r:id="rId9"/>
    <p:sldId id="324" r:id="rId10"/>
    <p:sldId id="368" r:id="rId11"/>
    <p:sldId id="369" r:id="rId12"/>
    <p:sldId id="373" r:id="rId13"/>
    <p:sldId id="395" r:id="rId14"/>
    <p:sldId id="396" r:id="rId15"/>
    <p:sldId id="348" r:id="rId16"/>
    <p:sldId id="353" r:id="rId17"/>
    <p:sldId id="387" r:id="rId18"/>
    <p:sldId id="388" r:id="rId19"/>
    <p:sldId id="389" r:id="rId20"/>
    <p:sldId id="355" r:id="rId21"/>
    <p:sldId id="356" r:id="rId22"/>
    <p:sldId id="390" r:id="rId23"/>
    <p:sldId id="391" r:id="rId24"/>
    <p:sldId id="393" r:id="rId25"/>
    <p:sldId id="377" r:id="rId26"/>
    <p:sldId id="386" r:id="rId27"/>
  </p:sldIdLst>
  <p:sldSz cx="10287000" cy="6858000" type="35mm"/>
  <p:notesSz cx="6858000" cy="91900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rina Avery" initials="kha" lastIdx="37" clrIdx="0"/>
  <p:cmAuthor id="1" name="DSessoms" initials="D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EBE7"/>
    <a:srgbClr val="F9F1F0"/>
    <a:srgbClr val="000000"/>
    <a:srgbClr val="003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22" autoAdjust="0"/>
    <p:restoredTop sz="92978" autoAdjust="0"/>
  </p:normalViewPr>
  <p:slideViewPr>
    <p:cSldViewPr>
      <p:cViewPr varScale="1">
        <p:scale>
          <a:sx n="115" d="100"/>
          <a:sy n="115" d="100"/>
        </p:scale>
        <p:origin x="304" y="192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26" y="-84"/>
      </p:cViewPr>
      <p:guideLst>
        <p:guide orient="horz" pos="289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6FBB1-545F-41AC-A44E-E279FE98ACB5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AD77F60-44D4-4FE1-9C19-979D21D3484C}">
      <dgm:prSet/>
      <dgm:spPr/>
      <dgm:t>
        <a:bodyPr/>
        <a:lstStyle/>
        <a:p>
          <a:r>
            <a:rPr lang="en-US" i="1"/>
            <a:t>Sad mood</a:t>
          </a:r>
          <a:r>
            <a:rPr lang="en-US"/>
            <a:t> OR </a:t>
          </a:r>
          <a:r>
            <a:rPr lang="en-US" i="1"/>
            <a:t>loss of interest or pleasure (anhedonia)</a:t>
          </a:r>
          <a:endParaRPr lang="en-US"/>
        </a:p>
      </dgm:t>
    </dgm:pt>
    <dgm:pt modelId="{32A0A397-1078-44F7-91CB-1CB81CE6DBB3}" type="parTrans" cxnId="{74ED71B3-1554-423E-84E6-41CA833FF786}">
      <dgm:prSet/>
      <dgm:spPr/>
      <dgm:t>
        <a:bodyPr/>
        <a:lstStyle/>
        <a:p>
          <a:endParaRPr lang="en-US"/>
        </a:p>
      </dgm:t>
    </dgm:pt>
    <dgm:pt modelId="{98666E2E-F966-482D-AC72-120A031351C1}" type="sibTrans" cxnId="{74ED71B3-1554-423E-84E6-41CA833FF786}">
      <dgm:prSet/>
      <dgm:spPr/>
      <dgm:t>
        <a:bodyPr/>
        <a:lstStyle/>
        <a:p>
          <a:endParaRPr lang="en-US"/>
        </a:p>
      </dgm:t>
    </dgm:pt>
    <dgm:pt modelId="{7BA71675-978D-4EF1-9579-18DA090B071B}">
      <dgm:prSet/>
      <dgm:spPr/>
      <dgm:t>
        <a:bodyPr/>
        <a:lstStyle/>
        <a:p>
          <a:r>
            <a:rPr lang="en-US"/>
            <a:t>Symptoms are present nearly every day, most of the day, for at least 2 weeks</a:t>
          </a:r>
        </a:p>
      </dgm:t>
    </dgm:pt>
    <dgm:pt modelId="{F0C49786-5416-492D-9A29-C40A40E1366E}" type="parTrans" cxnId="{A12395CD-C3E4-4084-9640-DC9C33E3E3CF}">
      <dgm:prSet/>
      <dgm:spPr/>
      <dgm:t>
        <a:bodyPr/>
        <a:lstStyle/>
        <a:p>
          <a:endParaRPr lang="en-US"/>
        </a:p>
      </dgm:t>
    </dgm:pt>
    <dgm:pt modelId="{8A77B5E0-B31C-4B80-8214-05A658797CAD}" type="sibTrans" cxnId="{A12395CD-C3E4-4084-9640-DC9C33E3E3CF}">
      <dgm:prSet/>
      <dgm:spPr/>
      <dgm:t>
        <a:bodyPr/>
        <a:lstStyle/>
        <a:p>
          <a:endParaRPr lang="en-US"/>
        </a:p>
      </dgm:t>
    </dgm:pt>
    <dgm:pt modelId="{A4D84D6B-F710-410F-B61C-B599068103D7}">
      <dgm:prSet/>
      <dgm:spPr/>
      <dgm:t>
        <a:bodyPr/>
        <a:lstStyle/>
        <a:p>
          <a:r>
            <a:rPr lang="en-US"/>
            <a:t>PLUS four of the following symptoms:</a:t>
          </a:r>
        </a:p>
      </dgm:t>
    </dgm:pt>
    <dgm:pt modelId="{588F4AF9-EA60-4001-82F5-91CB6D17C261}" type="parTrans" cxnId="{510B5F85-FB8E-4668-A2F7-159BA3CA4050}">
      <dgm:prSet/>
      <dgm:spPr/>
      <dgm:t>
        <a:bodyPr/>
        <a:lstStyle/>
        <a:p>
          <a:endParaRPr lang="en-US"/>
        </a:p>
      </dgm:t>
    </dgm:pt>
    <dgm:pt modelId="{ECB4EC6F-D25A-46D2-8051-DE4974009824}" type="sibTrans" cxnId="{510B5F85-FB8E-4668-A2F7-159BA3CA4050}">
      <dgm:prSet/>
      <dgm:spPr/>
      <dgm:t>
        <a:bodyPr/>
        <a:lstStyle/>
        <a:p>
          <a:endParaRPr lang="en-US"/>
        </a:p>
      </dgm:t>
    </dgm:pt>
    <dgm:pt modelId="{1E997BDD-5C44-4FEB-9140-B4F6241D6A0F}">
      <dgm:prSet/>
      <dgm:spPr/>
      <dgm:t>
        <a:bodyPr/>
        <a:lstStyle/>
        <a:p>
          <a:r>
            <a:rPr lang="en-US"/>
            <a:t>Sleeping too much or too little</a:t>
          </a:r>
        </a:p>
      </dgm:t>
    </dgm:pt>
    <dgm:pt modelId="{720B3DFC-5E6F-4F52-AD9B-EBE3A65CC464}" type="parTrans" cxnId="{F2280FE6-D8F3-4440-9293-A0E32845DD22}">
      <dgm:prSet/>
      <dgm:spPr/>
      <dgm:t>
        <a:bodyPr/>
        <a:lstStyle/>
        <a:p>
          <a:endParaRPr lang="en-US"/>
        </a:p>
      </dgm:t>
    </dgm:pt>
    <dgm:pt modelId="{8F523FE5-A245-45F5-9EE5-9436DB1A030F}" type="sibTrans" cxnId="{F2280FE6-D8F3-4440-9293-A0E32845DD22}">
      <dgm:prSet/>
      <dgm:spPr/>
      <dgm:t>
        <a:bodyPr/>
        <a:lstStyle/>
        <a:p>
          <a:endParaRPr lang="en-US"/>
        </a:p>
      </dgm:t>
    </dgm:pt>
    <dgm:pt modelId="{7D23AF3A-5B08-42F6-A09C-AF7F90CE2A4D}">
      <dgm:prSet/>
      <dgm:spPr/>
      <dgm:t>
        <a:bodyPr/>
        <a:lstStyle/>
        <a:p>
          <a:r>
            <a:rPr lang="en-US"/>
            <a:t>Psychomotor retardation or agitation</a:t>
          </a:r>
        </a:p>
      </dgm:t>
    </dgm:pt>
    <dgm:pt modelId="{F4745561-7B67-4EAC-BB45-9E9D58E329B6}" type="parTrans" cxnId="{0D51A6AB-7510-4E70-9C11-459E2F09BE79}">
      <dgm:prSet/>
      <dgm:spPr/>
      <dgm:t>
        <a:bodyPr/>
        <a:lstStyle/>
        <a:p>
          <a:endParaRPr lang="en-US"/>
        </a:p>
      </dgm:t>
    </dgm:pt>
    <dgm:pt modelId="{7B7B731F-9E7F-4CD7-91C5-4D68EB327BCB}" type="sibTrans" cxnId="{0D51A6AB-7510-4E70-9C11-459E2F09BE79}">
      <dgm:prSet/>
      <dgm:spPr/>
      <dgm:t>
        <a:bodyPr/>
        <a:lstStyle/>
        <a:p>
          <a:endParaRPr lang="en-US"/>
        </a:p>
      </dgm:t>
    </dgm:pt>
    <dgm:pt modelId="{13926A7F-B93A-4EA4-820E-3A7E88153D76}">
      <dgm:prSet/>
      <dgm:spPr/>
      <dgm:t>
        <a:bodyPr/>
        <a:lstStyle/>
        <a:p>
          <a:r>
            <a:rPr lang="en-US" dirty="0"/>
            <a:t>Poor appetite and weight loss, or increased appetite and weight gain</a:t>
          </a:r>
        </a:p>
      </dgm:t>
    </dgm:pt>
    <dgm:pt modelId="{C238880F-5224-42D2-9DEC-E09DBE53638C}" type="parTrans" cxnId="{114645F7-01B8-4BCE-B266-10B2CCED17EB}">
      <dgm:prSet/>
      <dgm:spPr/>
      <dgm:t>
        <a:bodyPr/>
        <a:lstStyle/>
        <a:p>
          <a:endParaRPr lang="en-US"/>
        </a:p>
      </dgm:t>
    </dgm:pt>
    <dgm:pt modelId="{90911A33-5FF7-4A36-B737-DC726CDCFA6F}" type="sibTrans" cxnId="{114645F7-01B8-4BCE-B266-10B2CCED17EB}">
      <dgm:prSet/>
      <dgm:spPr/>
      <dgm:t>
        <a:bodyPr/>
        <a:lstStyle/>
        <a:p>
          <a:endParaRPr lang="en-US"/>
        </a:p>
      </dgm:t>
    </dgm:pt>
    <dgm:pt modelId="{706F28F7-2449-4E9D-B988-9CEA5748403F}">
      <dgm:prSet/>
      <dgm:spPr/>
      <dgm:t>
        <a:bodyPr/>
        <a:lstStyle/>
        <a:p>
          <a:r>
            <a:rPr lang="en-US" dirty="0"/>
            <a:t>Loss of energy</a:t>
          </a:r>
        </a:p>
      </dgm:t>
    </dgm:pt>
    <dgm:pt modelId="{2C01533D-A5A0-4BB1-83E7-2ACE8D305DCD}" type="parTrans" cxnId="{B19060DE-725F-4A55-AF31-EE49B1B71BAE}">
      <dgm:prSet/>
      <dgm:spPr/>
      <dgm:t>
        <a:bodyPr/>
        <a:lstStyle/>
        <a:p>
          <a:endParaRPr lang="en-US"/>
        </a:p>
      </dgm:t>
    </dgm:pt>
    <dgm:pt modelId="{B2A3D6CD-19C3-498C-A201-C0DCA0588C58}" type="sibTrans" cxnId="{B19060DE-725F-4A55-AF31-EE49B1B71BAE}">
      <dgm:prSet/>
      <dgm:spPr/>
      <dgm:t>
        <a:bodyPr/>
        <a:lstStyle/>
        <a:p>
          <a:endParaRPr lang="en-US"/>
        </a:p>
      </dgm:t>
    </dgm:pt>
    <dgm:pt modelId="{42EF4C8E-61CC-4434-A27E-18B382B4561F}">
      <dgm:prSet/>
      <dgm:spPr/>
      <dgm:t>
        <a:bodyPr/>
        <a:lstStyle/>
        <a:p>
          <a:r>
            <a:rPr lang="en-US"/>
            <a:t>Feelings of worthlessness or excessive guilt</a:t>
          </a:r>
        </a:p>
      </dgm:t>
    </dgm:pt>
    <dgm:pt modelId="{E37094AB-D48C-4588-B889-AF9743889521}" type="parTrans" cxnId="{72343B09-C4C7-4BF7-ADF5-414FB3BA1585}">
      <dgm:prSet/>
      <dgm:spPr/>
      <dgm:t>
        <a:bodyPr/>
        <a:lstStyle/>
        <a:p>
          <a:endParaRPr lang="en-US"/>
        </a:p>
      </dgm:t>
    </dgm:pt>
    <dgm:pt modelId="{379D61C7-D36F-4F68-A660-5FF3CBCB45E1}" type="sibTrans" cxnId="{72343B09-C4C7-4BF7-ADF5-414FB3BA1585}">
      <dgm:prSet/>
      <dgm:spPr/>
      <dgm:t>
        <a:bodyPr/>
        <a:lstStyle/>
        <a:p>
          <a:endParaRPr lang="en-US"/>
        </a:p>
      </dgm:t>
    </dgm:pt>
    <dgm:pt modelId="{019EB762-F508-44CC-89E3-D748EB75091C}">
      <dgm:prSet/>
      <dgm:spPr/>
      <dgm:t>
        <a:bodyPr/>
        <a:lstStyle/>
        <a:p>
          <a:r>
            <a:rPr lang="en-US"/>
            <a:t>Difficulty concentrating, thinking, or making decisions</a:t>
          </a:r>
        </a:p>
      </dgm:t>
    </dgm:pt>
    <dgm:pt modelId="{6F3919EE-90D4-40EF-84A4-221FDCEC19C6}" type="parTrans" cxnId="{D7E110B3-CB3B-43BD-935E-9C4A23942205}">
      <dgm:prSet/>
      <dgm:spPr/>
      <dgm:t>
        <a:bodyPr/>
        <a:lstStyle/>
        <a:p>
          <a:endParaRPr lang="en-US"/>
        </a:p>
      </dgm:t>
    </dgm:pt>
    <dgm:pt modelId="{52B83BE8-5FFB-4866-BA22-E3640C35B9AB}" type="sibTrans" cxnId="{D7E110B3-CB3B-43BD-935E-9C4A23942205}">
      <dgm:prSet/>
      <dgm:spPr/>
      <dgm:t>
        <a:bodyPr/>
        <a:lstStyle/>
        <a:p>
          <a:endParaRPr lang="en-US"/>
        </a:p>
      </dgm:t>
    </dgm:pt>
    <dgm:pt modelId="{B85F694B-4F30-4AED-9EA9-45E28600317F}">
      <dgm:prSet/>
      <dgm:spPr/>
      <dgm:t>
        <a:bodyPr/>
        <a:lstStyle/>
        <a:p>
          <a:r>
            <a:rPr lang="en-US"/>
            <a:t>Recurrent thoughts of death or suicide</a:t>
          </a:r>
        </a:p>
      </dgm:t>
    </dgm:pt>
    <dgm:pt modelId="{42D30FA7-7696-4FE3-850F-468950A90838}" type="parTrans" cxnId="{0D055A6F-A56F-403A-9E30-AA77466A2302}">
      <dgm:prSet/>
      <dgm:spPr/>
      <dgm:t>
        <a:bodyPr/>
        <a:lstStyle/>
        <a:p>
          <a:endParaRPr lang="en-US"/>
        </a:p>
      </dgm:t>
    </dgm:pt>
    <dgm:pt modelId="{D0F753F1-E925-455B-A495-94A4CE2CB083}" type="sibTrans" cxnId="{0D055A6F-A56F-403A-9E30-AA77466A2302}">
      <dgm:prSet/>
      <dgm:spPr/>
      <dgm:t>
        <a:bodyPr/>
        <a:lstStyle/>
        <a:p>
          <a:endParaRPr lang="en-US"/>
        </a:p>
      </dgm:t>
    </dgm:pt>
    <dgm:pt modelId="{62105044-F44D-B44D-B874-D8E30C825445}" type="pres">
      <dgm:prSet presAssocID="{46C6FBB1-545F-41AC-A44E-E279FE98ACB5}" presName="linear" presStyleCnt="0">
        <dgm:presLayoutVars>
          <dgm:dir/>
          <dgm:animLvl val="lvl"/>
          <dgm:resizeHandles val="exact"/>
        </dgm:presLayoutVars>
      </dgm:prSet>
      <dgm:spPr/>
    </dgm:pt>
    <dgm:pt modelId="{4FD500D5-F8A6-6E44-B6DB-B88E772CE8B9}" type="pres">
      <dgm:prSet presAssocID="{0AD77F60-44D4-4FE1-9C19-979D21D3484C}" presName="parentLin" presStyleCnt="0"/>
      <dgm:spPr/>
    </dgm:pt>
    <dgm:pt modelId="{DF8A3232-F597-2F41-83B1-8FB5B557DCD1}" type="pres">
      <dgm:prSet presAssocID="{0AD77F60-44D4-4FE1-9C19-979D21D3484C}" presName="parentLeftMargin" presStyleLbl="node1" presStyleIdx="0" presStyleCnt="2"/>
      <dgm:spPr/>
    </dgm:pt>
    <dgm:pt modelId="{CD819D40-7E83-BF42-AF12-604286441C9B}" type="pres">
      <dgm:prSet presAssocID="{0AD77F60-44D4-4FE1-9C19-979D21D3484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509DA06-5ACA-BA4F-934A-9115B0690A9C}" type="pres">
      <dgm:prSet presAssocID="{0AD77F60-44D4-4FE1-9C19-979D21D3484C}" presName="negativeSpace" presStyleCnt="0"/>
      <dgm:spPr/>
    </dgm:pt>
    <dgm:pt modelId="{86374E96-C288-EC4E-90F6-41058763A4F5}" type="pres">
      <dgm:prSet presAssocID="{0AD77F60-44D4-4FE1-9C19-979D21D3484C}" presName="childText" presStyleLbl="conFgAcc1" presStyleIdx="0" presStyleCnt="2">
        <dgm:presLayoutVars>
          <dgm:bulletEnabled val="1"/>
        </dgm:presLayoutVars>
      </dgm:prSet>
      <dgm:spPr/>
    </dgm:pt>
    <dgm:pt modelId="{329C7060-93B4-AB4D-A7F0-67CA57CFBC15}" type="pres">
      <dgm:prSet presAssocID="{98666E2E-F966-482D-AC72-120A031351C1}" presName="spaceBetweenRectangles" presStyleCnt="0"/>
      <dgm:spPr/>
    </dgm:pt>
    <dgm:pt modelId="{DA5BAFB2-59A4-FC4C-B155-DD838248A20C}" type="pres">
      <dgm:prSet presAssocID="{A4D84D6B-F710-410F-B61C-B599068103D7}" presName="parentLin" presStyleCnt="0"/>
      <dgm:spPr/>
    </dgm:pt>
    <dgm:pt modelId="{1F62BFA9-CAE4-4244-9D38-57BC3B5EAABA}" type="pres">
      <dgm:prSet presAssocID="{A4D84D6B-F710-410F-B61C-B599068103D7}" presName="parentLeftMargin" presStyleLbl="node1" presStyleIdx="0" presStyleCnt="2"/>
      <dgm:spPr/>
    </dgm:pt>
    <dgm:pt modelId="{B7B4CE76-4F40-6141-90E1-D0EDE2CD32F9}" type="pres">
      <dgm:prSet presAssocID="{A4D84D6B-F710-410F-B61C-B599068103D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784AC61-B5E7-CD4F-944D-EABB8FAB1BAB}" type="pres">
      <dgm:prSet presAssocID="{A4D84D6B-F710-410F-B61C-B599068103D7}" presName="negativeSpace" presStyleCnt="0"/>
      <dgm:spPr/>
    </dgm:pt>
    <dgm:pt modelId="{A284562F-ABE0-234E-AD8C-D0A16C31745D}" type="pres">
      <dgm:prSet presAssocID="{A4D84D6B-F710-410F-B61C-B599068103D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2343B09-C4C7-4BF7-ADF5-414FB3BA1585}" srcId="{A4D84D6B-F710-410F-B61C-B599068103D7}" destId="{42EF4C8E-61CC-4434-A27E-18B382B4561F}" srcOrd="4" destOrd="0" parTransId="{E37094AB-D48C-4588-B889-AF9743889521}" sibTransId="{379D61C7-D36F-4F68-A660-5FF3CBCB45E1}"/>
    <dgm:cxn modelId="{688A1F10-2F58-DD48-893B-B971D8F33F9A}" type="presOf" srcId="{7BA71675-978D-4EF1-9579-18DA090B071B}" destId="{86374E96-C288-EC4E-90F6-41058763A4F5}" srcOrd="0" destOrd="0" presId="urn:microsoft.com/office/officeart/2005/8/layout/list1"/>
    <dgm:cxn modelId="{577ABD10-D010-824E-B81C-68239482C750}" type="presOf" srcId="{A4D84D6B-F710-410F-B61C-B599068103D7}" destId="{B7B4CE76-4F40-6141-90E1-D0EDE2CD32F9}" srcOrd="1" destOrd="0" presId="urn:microsoft.com/office/officeart/2005/8/layout/list1"/>
    <dgm:cxn modelId="{C8A96E11-2EA4-F443-BC07-DD7C3420D030}" type="presOf" srcId="{7D23AF3A-5B08-42F6-A09C-AF7F90CE2A4D}" destId="{A284562F-ABE0-234E-AD8C-D0A16C31745D}" srcOrd="0" destOrd="1" presId="urn:microsoft.com/office/officeart/2005/8/layout/list1"/>
    <dgm:cxn modelId="{2CBC231D-B3E6-FF43-86F9-B93384C14ABB}" type="presOf" srcId="{0AD77F60-44D4-4FE1-9C19-979D21D3484C}" destId="{CD819D40-7E83-BF42-AF12-604286441C9B}" srcOrd="1" destOrd="0" presId="urn:microsoft.com/office/officeart/2005/8/layout/list1"/>
    <dgm:cxn modelId="{D339E029-1C1B-6F43-8F8C-034A4FDDA2A2}" type="presOf" srcId="{13926A7F-B93A-4EA4-820E-3A7E88153D76}" destId="{A284562F-ABE0-234E-AD8C-D0A16C31745D}" srcOrd="0" destOrd="2" presId="urn:microsoft.com/office/officeart/2005/8/layout/list1"/>
    <dgm:cxn modelId="{9808BD2C-1A81-FA47-AFB9-7259DE053FBD}" type="presOf" srcId="{0AD77F60-44D4-4FE1-9C19-979D21D3484C}" destId="{DF8A3232-F597-2F41-83B1-8FB5B557DCD1}" srcOrd="0" destOrd="0" presId="urn:microsoft.com/office/officeart/2005/8/layout/list1"/>
    <dgm:cxn modelId="{10F29F3B-3570-EA46-A629-BFAA9327E5B7}" type="presOf" srcId="{019EB762-F508-44CC-89E3-D748EB75091C}" destId="{A284562F-ABE0-234E-AD8C-D0A16C31745D}" srcOrd="0" destOrd="5" presId="urn:microsoft.com/office/officeart/2005/8/layout/list1"/>
    <dgm:cxn modelId="{0D055A6F-A56F-403A-9E30-AA77466A2302}" srcId="{A4D84D6B-F710-410F-B61C-B599068103D7}" destId="{B85F694B-4F30-4AED-9EA9-45E28600317F}" srcOrd="6" destOrd="0" parTransId="{42D30FA7-7696-4FE3-850F-468950A90838}" sibTransId="{D0F753F1-E925-455B-A495-94A4CE2CB083}"/>
    <dgm:cxn modelId="{6EA57075-C625-BC4C-B480-122CA0BC4879}" type="presOf" srcId="{42EF4C8E-61CC-4434-A27E-18B382B4561F}" destId="{A284562F-ABE0-234E-AD8C-D0A16C31745D}" srcOrd="0" destOrd="4" presId="urn:microsoft.com/office/officeart/2005/8/layout/list1"/>
    <dgm:cxn modelId="{510B5F85-FB8E-4668-A2F7-159BA3CA4050}" srcId="{46C6FBB1-545F-41AC-A44E-E279FE98ACB5}" destId="{A4D84D6B-F710-410F-B61C-B599068103D7}" srcOrd="1" destOrd="0" parTransId="{588F4AF9-EA60-4001-82F5-91CB6D17C261}" sibTransId="{ECB4EC6F-D25A-46D2-8051-DE4974009824}"/>
    <dgm:cxn modelId="{1AC8958C-C614-0E4F-A329-C5CDC0405917}" type="presOf" srcId="{B85F694B-4F30-4AED-9EA9-45E28600317F}" destId="{A284562F-ABE0-234E-AD8C-D0A16C31745D}" srcOrd="0" destOrd="6" presId="urn:microsoft.com/office/officeart/2005/8/layout/list1"/>
    <dgm:cxn modelId="{CC547C97-4F3C-4F49-A127-A11E7D1BD2E7}" type="presOf" srcId="{706F28F7-2449-4E9D-B988-9CEA5748403F}" destId="{A284562F-ABE0-234E-AD8C-D0A16C31745D}" srcOrd="0" destOrd="3" presId="urn:microsoft.com/office/officeart/2005/8/layout/list1"/>
    <dgm:cxn modelId="{A74C2DA8-9F45-1D44-A1D2-43D823CE4196}" type="presOf" srcId="{1E997BDD-5C44-4FEB-9140-B4F6241D6A0F}" destId="{A284562F-ABE0-234E-AD8C-D0A16C31745D}" srcOrd="0" destOrd="0" presId="urn:microsoft.com/office/officeart/2005/8/layout/list1"/>
    <dgm:cxn modelId="{0D51A6AB-7510-4E70-9C11-459E2F09BE79}" srcId="{A4D84D6B-F710-410F-B61C-B599068103D7}" destId="{7D23AF3A-5B08-42F6-A09C-AF7F90CE2A4D}" srcOrd="1" destOrd="0" parTransId="{F4745561-7B67-4EAC-BB45-9E9D58E329B6}" sibTransId="{7B7B731F-9E7F-4CD7-91C5-4D68EB327BCB}"/>
    <dgm:cxn modelId="{D7E110B3-CB3B-43BD-935E-9C4A23942205}" srcId="{A4D84D6B-F710-410F-B61C-B599068103D7}" destId="{019EB762-F508-44CC-89E3-D748EB75091C}" srcOrd="5" destOrd="0" parTransId="{6F3919EE-90D4-40EF-84A4-221FDCEC19C6}" sibTransId="{52B83BE8-5FFB-4866-BA22-E3640C35B9AB}"/>
    <dgm:cxn modelId="{74ED71B3-1554-423E-84E6-41CA833FF786}" srcId="{46C6FBB1-545F-41AC-A44E-E279FE98ACB5}" destId="{0AD77F60-44D4-4FE1-9C19-979D21D3484C}" srcOrd="0" destOrd="0" parTransId="{32A0A397-1078-44F7-91CB-1CB81CE6DBB3}" sibTransId="{98666E2E-F966-482D-AC72-120A031351C1}"/>
    <dgm:cxn modelId="{A12395CD-C3E4-4084-9640-DC9C33E3E3CF}" srcId="{0AD77F60-44D4-4FE1-9C19-979D21D3484C}" destId="{7BA71675-978D-4EF1-9579-18DA090B071B}" srcOrd="0" destOrd="0" parTransId="{F0C49786-5416-492D-9A29-C40A40E1366E}" sibTransId="{8A77B5E0-B31C-4B80-8214-05A658797CAD}"/>
    <dgm:cxn modelId="{DCACA1CE-5F9D-284C-995E-3C11177E5DD2}" type="presOf" srcId="{46C6FBB1-545F-41AC-A44E-E279FE98ACB5}" destId="{62105044-F44D-B44D-B874-D8E30C825445}" srcOrd="0" destOrd="0" presId="urn:microsoft.com/office/officeart/2005/8/layout/list1"/>
    <dgm:cxn modelId="{B19060DE-725F-4A55-AF31-EE49B1B71BAE}" srcId="{A4D84D6B-F710-410F-B61C-B599068103D7}" destId="{706F28F7-2449-4E9D-B988-9CEA5748403F}" srcOrd="3" destOrd="0" parTransId="{2C01533D-A5A0-4BB1-83E7-2ACE8D305DCD}" sibTransId="{B2A3D6CD-19C3-498C-A201-C0DCA0588C58}"/>
    <dgm:cxn modelId="{F2280FE6-D8F3-4440-9293-A0E32845DD22}" srcId="{A4D84D6B-F710-410F-B61C-B599068103D7}" destId="{1E997BDD-5C44-4FEB-9140-B4F6241D6A0F}" srcOrd="0" destOrd="0" parTransId="{720B3DFC-5E6F-4F52-AD9B-EBE3A65CC464}" sibTransId="{8F523FE5-A245-45F5-9EE5-9436DB1A030F}"/>
    <dgm:cxn modelId="{62D0BAEB-3A70-264B-84E4-358194C866BF}" type="presOf" srcId="{A4D84D6B-F710-410F-B61C-B599068103D7}" destId="{1F62BFA9-CAE4-4244-9D38-57BC3B5EAABA}" srcOrd="0" destOrd="0" presId="urn:microsoft.com/office/officeart/2005/8/layout/list1"/>
    <dgm:cxn modelId="{114645F7-01B8-4BCE-B266-10B2CCED17EB}" srcId="{A4D84D6B-F710-410F-B61C-B599068103D7}" destId="{13926A7F-B93A-4EA4-820E-3A7E88153D76}" srcOrd="2" destOrd="0" parTransId="{C238880F-5224-42D2-9DEC-E09DBE53638C}" sibTransId="{90911A33-5FF7-4A36-B737-DC726CDCFA6F}"/>
    <dgm:cxn modelId="{53A2F729-B64D-1D46-870B-07B287419DFB}" type="presParOf" srcId="{62105044-F44D-B44D-B874-D8E30C825445}" destId="{4FD500D5-F8A6-6E44-B6DB-B88E772CE8B9}" srcOrd="0" destOrd="0" presId="urn:microsoft.com/office/officeart/2005/8/layout/list1"/>
    <dgm:cxn modelId="{E61DFEAD-78B0-DF4E-AD7C-44A3AAA5BEB1}" type="presParOf" srcId="{4FD500D5-F8A6-6E44-B6DB-B88E772CE8B9}" destId="{DF8A3232-F597-2F41-83B1-8FB5B557DCD1}" srcOrd="0" destOrd="0" presId="urn:microsoft.com/office/officeart/2005/8/layout/list1"/>
    <dgm:cxn modelId="{19E4AF6D-BAAB-6546-B96E-639902624C3D}" type="presParOf" srcId="{4FD500D5-F8A6-6E44-B6DB-B88E772CE8B9}" destId="{CD819D40-7E83-BF42-AF12-604286441C9B}" srcOrd="1" destOrd="0" presId="urn:microsoft.com/office/officeart/2005/8/layout/list1"/>
    <dgm:cxn modelId="{54BFF08F-2F1C-F542-AD33-083D963A8A60}" type="presParOf" srcId="{62105044-F44D-B44D-B874-D8E30C825445}" destId="{F509DA06-5ACA-BA4F-934A-9115B0690A9C}" srcOrd="1" destOrd="0" presId="urn:microsoft.com/office/officeart/2005/8/layout/list1"/>
    <dgm:cxn modelId="{78CD7AB7-5883-2046-BE7E-446A725C8631}" type="presParOf" srcId="{62105044-F44D-B44D-B874-D8E30C825445}" destId="{86374E96-C288-EC4E-90F6-41058763A4F5}" srcOrd="2" destOrd="0" presId="urn:microsoft.com/office/officeart/2005/8/layout/list1"/>
    <dgm:cxn modelId="{B78666D0-9091-1B49-A080-783402BF3583}" type="presParOf" srcId="{62105044-F44D-B44D-B874-D8E30C825445}" destId="{329C7060-93B4-AB4D-A7F0-67CA57CFBC15}" srcOrd="3" destOrd="0" presId="urn:microsoft.com/office/officeart/2005/8/layout/list1"/>
    <dgm:cxn modelId="{665ECBFD-EA80-BE42-A0B3-D448478B2BC0}" type="presParOf" srcId="{62105044-F44D-B44D-B874-D8E30C825445}" destId="{DA5BAFB2-59A4-FC4C-B155-DD838248A20C}" srcOrd="4" destOrd="0" presId="urn:microsoft.com/office/officeart/2005/8/layout/list1"/>
    <dgm:cxn modelId="{B4557204-712E-EE49-ADED-843248158402}" type="presParOf" srcId="{DA5BAFB2-59A4-FC4C-B155-DD838248A20C}" destId="{1F62BFA9-CAE4-4244-9D38-57BC3B5EAABA}" srcOrd="0" destOrd="0" presId="urn:microsoft.com/office/officeart/2005/8/layout/list1"/>
    <dgm:cxn modelId="{632916E0-48C8-D54A-9667-EB68E589D1A1}" type="presParOf" srcId="{DA5BAFB2-59A4-FC4C-B155-DD838248A20C}" destId="{B7B4CE76-4F40-6141-90E1-D0EDE2CD32F9}" srcOrd="1" destOrd="0" presId="urn:microsoft.com/office/officeart/2005/8/layout/list1"/>
    <dgm:cxn modelId="{5298A915-8C7A-074B-A933-9972F77362AC}" type="presParOf" srcId="{62105044-F44D-B44D-B874-D8E30C825445}" destId="{2784AC61-B5E7-CD4F-944D-EABB8FAB1BAB}" srcOrd="5" destOrd="0" presId="urn:microsoft.com/office/officeart/2005/8/layout/list1"/>
    <dgm:cxn modelId="{8B8718AF-DE06-CA47-A558-6540073DC34C}" type="presParOf" srcId="{62105044-F44D-B44D-B874-D8E30C825445}" destId="{A284562F-ABE0-234E-AD8C-D0A16C31745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9D4777-E3D4-4770-A4F8-BF238C46F9E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FFA1F3D-5524-4334-A5E8-672D464F076A}">
      <dgm:prSet/>
      <dgm:spPr/>
      <dgm:t>
        <a:bodyPr/>
        <a:lstStyle/>
        <a:p>
          <a:r>
            <a:rPr lang="en-US" b="0" i="0"/>
            <a:t>Although serotonin has multiple functions in the brain, one of them is to keep us calm and content. </a:t>
          </a:r>
          <a:endParaRPr lang="en-US"/>
        </a:p>
      </dgm:t>
    </dgm:pt>
    <dgm:pt modelId="{D7D1C6D9-B047-4085-AC4F-BAD83B579168}" type="parTrans" cxnId="{F11FB46F-4741-45E4-9189-E5175E163189}">
      <dgm:prSet/>
      <dgm:spPr/>
      <dgm:t>
        <a:bodyPr/>
        <a:lstStyle/>
        <a:p>
          <a:endParaRPr lang="en-US"/>
        </a:p>
      </dgm:t>
    </dgm:pt>
    <dgm:pt modelId="{3DD2B739-3045-4BCE-AFEE-BEA1FC45840D}" type="sibTrans" cxnId="{F11FB46F-4741-45E4-9189-E5175E163189}">
      <dgm:prSet/>
      <dgm:spPr/>
      <dgm:t>
        <a:bodyPr/>
        <a:lstStyle/>
        <a:p>
          <a:endParaRPr lang="en-US"/>
        </a:p>
      </dgm:t>
    </dgm:pt>
    <dgm:pt modelId="{0C027ACE-15D6-4690-8870-BC960320CA20}">
      <dgm:prSet/>
      <dgm:spPr/>
      <dgm:t>
        <a:bodyPr/>
        <a:lstStyle/>
        <a:p>
          <a:r>
            <a:rPr lang="en-US" b="0" i="0"/>
            <a:t>So, when too little serotonin is </a:t>
          </a:r>
          <a:r>
            <a:rPr lang="en-US"/>
            <a:t>in </a:t>
          </a:r>
          <a:r>
            <a:rPr lang="en-US" b="0" i="0"/>
            <a:t>our brain, we become nervous, unhappy or unable to feel any pleasure.</a:t>
          </a:r>
          <a:endParaRPr lang="en-US"/>
        </a:p>
      </dgm:t>
    </dgm:pt>
    <dgm:pt modelId="{9AC2305E-C329-4293-9658-45254064F9A4}" type="parTrans" cxnId="{064869AC-8E6E-41EF-9F9E-7C924FFA5F6F}">
      <dgm:prSet/>
      <dgm:spPr/>
      <dgm:t>
        <a:bodyPr/>
        <a:lstStyle/>
        <a:p>
          <a:endParaRPr lang="en-US"/>
        </a:p>
      </dgm:t>
    </dgm:pt>
    <dgm:pt modelId="{9D565252-BFCF-4420-88B6-167D94EAC9FC}" type="sibTrans" cxnId="{064869AC-8E6E-41EF-9F9E-7C924FFA5F6F}">
      <dgm:prSet/>
      <dgm:spPr/>
      <dgm:t>
        <a:bodyPr/>
        <a:lstStyle/>
        <a:p>
          <a:endParaRPr lang="en-US"/>
        </a:p>
      </dgm:t>
    </dgm:pt>
    <dgm:pt modelId="{B98F044E-E2BF-4489-8A87-D94A4E500A61}">
      <dgm:prSet/>
      <dgm:spPr/>
      <dgm:t>
        <a:bodyPr/>
        <a:lstStyle/>
        <a:p>
          <a:r>
            <a:rPr lang="en-US" b="0" i="0"/>
            <a:t>Examples of SSRIs include fluoxetine (Prozac®), sertraline (Zoloft®), paroxetine (Paxil®), citalopram (Celexa®), fluvoxamine (Luvox®), and escitalopram (Lexapro®).</a:t>
          </a:r>
          <a:endParaRPr lang="en-US"/>
        </a:p>
      </dgm:t>
    </dgm:pt>
    <dgm:pt modelId="{A55F614C-EBAB-4489-BE7F-F285D8E37973}" type="parTrans" cxnId="{8E5B4DA3-8223-4E92-8BF3-83A8C1922A68}">
      <dgm:prSet/>
      <dgm:spPr/>
      <dgm:t>
        <a:bodyPr/>
        <a:lstStyle/>
        <a:p>
          <a:endParaRPr lang="en-US"/>
        </a:p>
      </dgm:t>
    </dgm:pt>
    <dgm:pt modelId="{ABEA7697-31E9-49E0-8921-6147007CD09A}" type="sibTrans" cxnId="{8E5B4DA3-8223-4E92-8BF3-83A8C1922A68}">
      <dgm:prSet/>
      <dgm:spPr/>
      <dgm:t>
        <a:bodyPr/>
        <a:lstStyle/>
        <a:p>
          <a:endParaRPr lang="en-US"/>
        </a:p>
      </dgm:t>
    </dgm:pt>
    <dgm:pt modelId="{BC3D6AD5-F251-44C1-9FCF-58DE30ABC4E2}">
      <dgm:prSet/>
      <dgm:spPr/>
      <dgm:t>
        <a:bodyPr/>
        <a:lstStyle/>
        <a:p>
          <a:r>
            <a:rPr lang="en-US" b="0" i="1"/>
            <a:t>SNRIs</a:t>
          </a:r>
          <a:endParaRPr lang="en-US"/>
        </a:p>
      </dgm:t>
    </dgm:pt>
    <dgm:pt modelId="{DABB602F-36A3-44E2-9AB5-4C84FDB0C6EF}" type="parTrans" cxnId="{1D4216AF-5690-499B-8C12-0A8046640080}">
      <dgm:prSet/>
      <dgm:spPr/>
      <dgm:t>
        <a:bodyPr/>
        <a:lstStyle/>
        <a:p>
          <a:endParaRPr lang="en-US"/>
        </a:p>
      </dgm:t>
    </dgm:pt>
    <dgm:pt modelId="{C5904FBF-1EB5-43BF-8237-E2161F81D9B7}" type="sibTrans" cxnId="{1D4216AF-5690-499B-8C12-0A8046640080}">
      <dgm:prSet/>
      <dgm:spPr/>
      <dgm:t>
        <a:bodyPr/>
        <a:lstStyle/>
        <a:p>
          <a:endParaRPr lang="en-US"/>
        </a:p>
      </dgm:t>
    </dgm:pt>
    <dgm:pt modelId="{67695785-872E-4AEC-9FC6-BCE1D7E85994}">
      <dgm:prSet/>
      <dgm:spPr/>
      <dgm:t>
        <a:bodyPr/>
        <a:lstStyle/>
        <a:p>
          <a:r>
            <a:rPr lang="en-US" b="0" i="0"/>
            <a:t>SNRIs are the second most commonly used antidepressants. Like SSRIs, they block the serotonin transporter, leading to an increase in the levels of serotonin in the synapse. </a:t>
          </a:r>
          <a:endParaRPr lang="en-US"/>
        </a:p>
      </dgm:t>
    </dgm:pt>
    <dgm:pt modelId="{A7C6C6A0-4561-4597-836E-F54D5BF2C891}" type="parTrans" cxnId="{D6101D0D-96BD-4150-8827-D22F826C5B81}">
      <dgm:prSet/>
      <dgm:spPr/>
      <dgm:t>
        <a:bodyPr/>
        <a:lstStyle/>
        <a:p>
          <a:endParaRPr lang="en-US"/>
        </a:p>
      </dgm:t>
    </dgm:pt>
    <dgm:pt modelId="{C5AF20AE-EE8A-4738-A440-0FBFBD68C91C}" type="sibTrans" cxnId="{D6101D0D-96BD-4150-8827-D22F826C5B81}">
      <dgm:prSet/>
      <dgm:spPr/>
      <dgm:t>
        <a:bodyPr/>
        <a:lstStyle/>
        <a:p>
          <a:endParaRPr lang="en-US"/>
        </a:p>
      </dgm:t>
    </dgm:pt>
    <dgm:pt modelId="{E5C322E8-59D3-4A34-8205-A9592915966C}">
      <dgm:prSet/>
      <dgm:spPr/>
      <dgm:t>
        <a:bodyPr/>
        <a:lstStyle/>
        <a:p>
          <a:r>
            <a:rPr lang="en-US" b="0" i="0"/>
            <a:t>In addition to that, they also block the norepinephrine transporter, leading to an increase in levels of norepinephrine in the synapse. </a:t>
          </a:r>
          <a:endParaRPr lang="en-US"/>
        </a:p>
      </dgm:t>
    </dgm:pt>
    <dgm:pt modelId="{BD93E97F-18F3-4DC3-A44F-D6ACC3DDB69A}" type="parTrans" cxnId="{D6225DB7-41F1-4380-8678-7BF42CA5BDB8}">
      <dgm:prSet/>
      <dgm:spPr/>
      <dgm:t>
        <a:bodyPr/>
        <a:lstStyle/>
        <a:p>
          <a:endParaRPr lang="en-US"/>
        </a:p>
      </dgm:t>
    </dgm:pt>
    <dgm:pt modelId="{90A441A9-C5AB-4D0C-B457-AEB8ED94B716}" type="sibTrans" cxnId="{D6225DB7-41F1-4380-8678-7BF42CA5BDB8}">
      <dgm:prSet/>
      <dgm:spPr/>
      <dgm:t>
        <a:bodyPr/>
        <a:lstStyle/>
        <a:p>
          <a:endParaRPr lang="en-US"/>
        </a:p>
      </dgm:t>
    </dgm:pt>
    <dgm:pt modelId="{5E5A51D7-339E-4A6F-9D42-9DC2E40905A6}">
      <dgm:prSet/>
      <dgm:spPr/>
      <dgm:t>
        <a:bodyPr/>
        <a:lstStyle/>
        <a:p>
          <a:r>
            <a:rPr lang="en-US" b="0" i="0"/>
            <a:t>Examples of SNRIs are Desvenlafaxine (Pristiq®, Khedezla®), duloxetine (Cymbalta®) and venlafaxine (Effexor®) </a:t>
          </a:r>
          <a:endParaRPr lang="en-US"/>
        </a:p>
      </dgm:t>
    </dgm:pt>
    <dgm:pt modelId="{D514AD02-3951-4FE4-8E23-74E830462664}" type="parTrans" cxnId="{9AA10C98-AC63-4CE8-BFC7-B7932CB46CF0}">
      <dgm:prSet/>
      <dgm:spPr/>
      <dgm:t>
        <a:bodyPr/>
        <a:lstStyle/>
        <a:p>
          <a:endParaRPr lang="en-US"/>
        </a:p>
      </dgm:t>
    </dgm:pt>
    <dgm:pt modelId="{3B7C3D35-1390-43FE-AA9F-4993C7E01F7C}" type="sibTrans" cxnId="{9AA10C98-AC63-4CE8-BFC7-B7932CB46CF0}">
      <dgm:prSet/>
      <dgm:spPr/>
      <dgm:t>
        <a:bodyPr/>
        <a:lstStyle/>
        <a:p>
          <a:endParaRPr lang="en-US"/>
        </a:p>
      </dgm:t>
    </dgm:pt>
    <dgm:pt modelId="{2E5A67A3-E0A4-6D42-918C-E35972336DD8}" type="pres">
      <dgm:prSet presAssocID="{2C9D4777-E3D4-4770-A4F8-BF238C46F9E5}" presName="linear" presStyleCnt="0">
        <dgm:presLayoutVars>
          <dgm:animLvl val="lvl"/>
          <dgm:resizeHandles val="exact"/>
        </dgm:presLayoutVars>
      </dgm:prSet>
      <dgm:spPr/>
    </dgm:pt>
    <dgm:pt modelId="{2DDE3EDB-CFA9-A945-9CB6-E5B88259588A}" type="pres">
      <dgm:prSet presAssocID="{4FFA1F3D-5524-4334-A5E8-672D464F076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77CA926-4ACC-BD40-9C1F-772ADE3EF3A0}" type="pres">
      <dgm:prSet presAssocID="{3DD2B739-3045-4BCE-AFEE-BEA1FC45840D}" presName="spacer" presStyleCnt="0"/>
      <dgm:spPr/>
    </dgm:pt>
    <dgm:pt modelId="{BA455310-0E6F-D648-855F-420FAD5E7414}" type="pres">
      <dgm:prSet presAssocID="{0C027ACE-15D6-4690-8870-BC960320CA2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7CBB7D7-8142-C14C-96CA-51D4DC4859D3}" type="pres">
      <dgm:prSet presAssocID="{9D565252-BFCF-4420-88B6-167D94EAC9FC}" presName="spacer" presStyleCnt="0"/>
      <dgm:spPr/>
    </dgm:pt>
    <dgm:pt modelId="{AC387F65-9BE0-8745-809E-042D544E9C1E}" type="pres">
      <dgm:prSet presAssocID="{B98F044E-E2BF-4489-8A87-D94A4E500A6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767AFD9E-2815-034A-B89D-8FC514B7E114}" type="pres">
      <dgm:prSet presAssocID="{ABEA7697-31E9-49E0-8921-6147007CD09A}" presName="spacer" presStyleCnt="0"/>
      <dgm:spPr/>
    </dgm:pt>
    <dgm:pt modelId="{B057FFBE-CDC9-9B46-AD28-B84574EB0051}" type="pres">
      <dgm:prSet presAssocID="{BC3D6AD5-F251-44C1-9FCF-58DE30ABC4E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4ECB96A-1C64-5244-AACD-23D7B1450972}" type="pres">
      <dgm:prSet presAssocID="{C5904FBF-1EB5-43BF-8237-E2161F81D9B7}" presName="spacer" presStyleCnt="0"/>
      <dgm:spPr/>
    </dgm:pt>
    <dgm:pt modelId="{7EF00CF2-873A-5C46-BE9F-E3B386505D30}" type="pres">
      <dgm:prSet presAssocID="{67695785-872E-4AEC-9FC6-BCE1D7E8599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13C3AC0-56CA-7A4A-94F6-2E2588C31A14}" type="pres">
      <dgm:prSet presAssocID="{C5AF20AE-EE8A-4738-A440-0FBFBD68C91C}" presName="spacer" presStyleCnt="0"/>
      <dgm:spPr/>
    </dgm:pt>
    <dgm:pt modelId="{EAE9F983-B6EF-A24F-B5BA-FBB94A9D0E14}" type="pres">
      <dgm:prSet presAssocID="{E5C322E8-59D3-4A34-8205-A9592915966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9AE01E7-997D-424D-8F7C-D57E48E7C36A}" type="pres">
      <dgm:prSet presAssocID="{90A441A9-C5AB-4D0C-B457-AEB8ED94B716}" presName="spacer" presStyleCnt="0"/>
      <dgm:spPr/>
    </dgm:pt>
    <dgm:pt modelId="{34F69275-BD51-3243-9F51-2F1A7064FFB6}" type="pres">
      <dgm:prSet presAssocID="{5E5A51D7-339E-4A6F-9D42-9DC2E40905A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CF16805-380D-5D45-A1AA-43FBC7250096}" type="presOf" srcId="{2C9D4777-E3D4-4770-A4F8-BF238C46F9E5}" destId="{2E5A67A3-E0A4-6D42-918C-E35972336DD8}" srcOrd="0" destOrd="0" presId="urn:microsoft.com/office/officeart/2005/8/layout/vList2"/>
    <dgm:cxn modelId="{D6101D0D-96BD-4150-8827-D22F826C5B81}" srcId="{2C9D4777-E3D4-4770-A4F8-BF238C46F9E5}" destId="{67695785-872E-4AEC-9FC6-BCE1D7E85994}" srcOrd="4" destOrd="0" parTransId="{A7C6C6A0-4561-4597-836E-F54D5BF2C891}" sibTransId="{C5AF20AE-EE8A-4738-A440-0FBFBD68C91C}"/>
    <dgm:cxn modelId="{28AFFC38-4D75-0643-A8E7-9FDEED15D723}" type="presOf" srcId="{5E5A51D7-339E-4A6F-9D42-9DC2E40905A6}" destId="{34F69275-BD51-3243-9F51-2F1A7064FFB6}" srcOrd="0" destOrd="0" presId="urn:microsoft.com/office/officeart/2005/8/layout/vList2"/>
    <dgm:cxn modelId="{93BEE94D-D794-D744-855B-65F7E0898B4F}" type="presOf" srcId="{BC3D6AD5-F251-44C1-9FCF-58DE30ABC4E2}" destId="{B057FFBE-CDC9-9B46-AD28-B84574EB0051}" srcOrd="0" destOrd="0" presId="urn:microsoft.com/office/officeart/2005/8/layout/vList2"/>
    <dgm:cxn modelId="{F11FB46F-4741-45E4-9189-E5175E163189}" srcId="{2C9D4777-E3D4-4770-A4F8-BF238C46F9E5}" destId="{4FFA1F3D-5524-4334-A5E8-672D464F076A}" srcOrd="0" destOrd="0" parTransId="{D7D1C6D9-B047-4085-AC4F-BAD83B579168}" sibTransId="{3DD2B739-3045-4BCE-AFEE-BEA1FC45840D}"/>
    <dgm:cxn modelId="{182DA696-28AC-9848-B5C5-3AD4E8D25362}" type="presOf" srcId="{E5C322E8-59D3-4A34-8205-A9592915966C}" destId="{EAE9F983-B6EF-A24F-B5BA-FBB94A9D0E14}" srcOrd="0" destOrd="0" presId="urn:microsoft.com/office/officeart/2005/8/layout/vList2"/>
    <dgm:cxn modelId="{9AA10C98-AC63-4CE8-BFC7-B7932CB46CF0}" srcId="{2C9D4777-E3D4-4770-A4F8-BF238C46F9E5}" destId="{5E5A51D7-339E-4A6F-9D42-9DC2E40905A6}" srcOrd="6" destOrd="0" parTransId="{D514AD02-3951-4FE4-8E23-74E830462664}" sibTransId="{3B7C3D35-1390-43FE-AA9F-4993C7E01F7C}"/>
    <dgm:cxn modelId="{BF30559E-03EC-1C46-AAF3-999DF4508FC9}" type="presOf" srcId="{B98F044E-E2BF-4489-8A87-D94A4E500A61}" destId="{AC387F65-9BE0-8745-809E-042D544E9C1E}" srcOrd="0" destOrd="0" presId="urn:microsoft.com/office/officeart/2005/8/layout/vList2"/>
    <dgm:cxn modelId="{8E5B4DA3-8223-4E92-8BF3-83A8C1922A68}" srcId="{2C9D4777-E3D4-4770-A4F8-BF238C46F9E5}" destId="{B98F044E-E2BF-4489-8A87-D94A4E500A61}" srcOrd="2" destOrd="0" parTransId="{A55F614C-EBAB-4489-BE7F-F285D8E37973}" sibTransId="{ABEA7697-31E9-49E0-8921-6147007CD09A}"/>
    <dgm:cxn modelId="{B0632CA9-C551-814C-A001-B0B8864D0153}" type="presOf" srcId="{0C027ACE-15D6-4690-8870-BC960320CA20}" destId="{BA455310-0E6F-D648-855F-420FAD5E7414}" srcOrd="0" destOrd="0" presId="urn:microsoft.com/office/officeart/2005/8/layout/vList2"/>
    <dgm:cxn modelId="{064869AC-8E6E-41EF-9F9E-7C924FFA5F6F}" srcId="{2C9D4777-E3D4-4770-A4F8-BF238C46F9E5}" destId="{0C027ACE-15D6-4690-8870-BC960320CA20}" srcOrd="1" destOrd="0" parTransId="{9AC2305E-C329-4293-9658-45254064F9A4}" sibTransId="{9D565252-BFCF-4420-88B6-167D94EAC9FC}"/>
    <dgm:cxn modelId="{1D4216AF-5690-499B-8C12-0A8046640080}" srcId="{2C9D4777-E3D4-4770-A4F8-BF238C46F9E5}" destId="{BC3D6AD5-F251-44C1-9FCF-58DE30ABC4E2}" srcOrd="3" destOrd="0" parTransId="{DABB602F-36A3-44E2-9AB5-4C84FDB0C6EF}" sibTransId="{C5904FBF-1EB5-43BF-8237-E2161F81D9B7}"/>
    <dgm:cxn modelId="{D6225DB7-41F1-4380-8678-7BF42CA5BDB8}" srcId="{2C9D4777-E3D4-4770-A4F8-BF238C46F9E5}" destId="{E5C322E8-59D3-4A34-8205-A9592915966C}" srcOrd="5" destOrd="0" parTransId="{BD93E97F-18F3-4DC3-A44F-D6ACC3DDB69A}" sibTransId="{90A441A9-C5AB-4D0C-B457-AEB8ED94B716}"/>
    <dgm:cxn modelId="{CE86B5CA-770F-2349-997D-130873E146F4}" type="presOf" srcId="{67695785-872E-4AEC-9FC6-BCE1D7E85994}" destId="{7EF00CF2-873A-5C46-BE9F-E3B386505D30}" srcOrd="0" destOrd="0" presId="urn:microsoft.com/office/officeart/2005/8/layout/vList2"/>
    <dgm:cxn modelId="{0C556DD1-9378-734F-AA71-F05AFFE5EB08}" type="presOf" srcId="{4FFA1F3D-5524-4334-A5E8-672D464F076A}" destId="{2DDE3EDB-CFA9-A945-9CB6-E5B88259588A}" srcOrd="0" destOrd="0" presId="urn:microsoft.com/office/officeart/2005/8/layout/vList2"/>
    <dgm:cxn modelId="{B25A120C-EB65-8B4B-9E99-53DA9414DE87}" type="presParOf" srcId="{2E5A67A3-E0A4-6D42-918C-E35972336DD8}" destId="{2DDE3EDB-CFA9-A945-9CB6-E5B88259588A}" srcOrd="0" destOrd="0" presId="urn:microsoft.com/office/officeart/2005/8/layout/vList2"/>
    <dgm:cxn modelId="{0979EBB5-90CA-904A-B3E8-AA3158836A63}" type="presParOf" srcId="{2E5A67A3-E0A4-6D42-918C-E35972336DD8}" destId="{277CA926-4ACC-BD40-9C1F-772ADE3EF3A0}" srcOrd="1" destOrd="0" presId="urn:microsoft.com/office/officeart/2005/8/layout/vList2"/>
    <dgm:cxn modelId="{0BE84392-6282-124C-A4BE-2A0491DB5884}" type="presParOf" srcId="{2E5A67A3-E0A4-6D42-918C-E35972336DD8}" destId="{BA455310-0E6F-D648-855F-420FAD5E7414}" srcOrd="2" destOrd="0" presId="urn:microsoft.com/office/officeart/2005/8/layout/vList2"/>
    <dgm:cxn modelId="{D1C47DE2-C87F-7D47-8E6A-480969BEEEA5}" type="presParOf" srcId="{2E5A67A3-E0A4-6D42-918C-E35972336DD8}" destId="{87CBB7D7-8142-C14C-96CA-51D4DC4859D3}" srcOrd="3" destOrd="0" presId="urn:microsoft.com/office/officeart/2005/8/layout/vList2"/>
    <dgm:cxn modelId="{5EAE7FCE-F483-6B46-9675-307DB6844EC9}" type="presParOf" srcId="{2E5A67A3-E0A4-6D42-918C-E35972336DD8}" destId="{AC387F65-9BE0-8745-809E-042D544E9C1E}" srcOrd="4" destOrd="0" presId="urn:microsoft.com/office/officeart/2005/8/layout/vList2"/>
    <dgm:cxn modelId="{52997979-E1D3-FE4C-AC4C-654BD33C6A96}" type="presParOf" srcId="{2E5A67A3-E0A4-6D42-918C-E35972336DD8}" destId="{767AFD9E-2815-034A-B89D-8FC514B7E114}" srcOrd="5" destOrd="0" presId="urn:microsoft.com/office/officeart/2005/8/layout/vList2"/>
    <dgm:cxn modelId="{8A6673A5-866C-6E45-81D5-EB14F46AB39C}" type="presParOf" srcId="{2E5A67A3-E0A4-6D42-918C-E35972336DD8}" destId="{B057FFBE-CDC9-9B46-AD28-B84574EB0051}" srcOrd="6" destOrd="0" presId="urn:microsoft.com/office/officeart/2005/8/layout/vList2"/>
    <dgm:cxn modelId="{93EC994D-A963-F341-94A0-B935820AB8E9}" type="presParOf" srcId="{2E5A67A3-E0A4-6D42-918C-E35972336DD8}" destId="{84ECB96A-1C64-5244-AACD-23D7B1450972}" srcOrd="7" destOrd="0" presId="urn:microsoft.com/office/officeart/2005/8/layout/vList2"/>
    <dgm:cxn modelId="{1DFA3D47-2BE7-0B41-B45A-015D5FBE37DC}" type="presParOf" srcId="{2E5A67A3-E0A4-6D42-918C-E35972336DD8}" destId="{7EF00CF2-873A-5C46-BE9F-E3B386505D30}" srcOrd="8" destOrd="0" presId="urn:microsoft.com/office/officeart/2005/8/layout/vList2"/>
    <dgm:cxn modelId="{30CF0AFF-EA4A-5743-8C93-82C1CE7A74C6}" type="presParOf" srcId="{2E5A67A3-E0A4-6D42-918C-E35972336DD8}" destId="{313C3AC0-56CA-7A4A-94F6-2E2588C31A14}" srcOrd="9" destOrd="0" presId="urn:microsoft.com/office/officeart/2005/8/layout/vList2"/>
    <dgm:cxn modelId="{62EDE4C1-3C53-3140-B10A-1750A4EA7228}" type="presParOf" srcId="{2E5A67A3-E0A4-6D42-918C-E35972336DD8}" destId="{EAE9F983-B6EF-A24F-B5BA-FBB94A9D0E14}" srcOrd="10" destOrd="0" presId="urn:microsoft.com/office/officeart/2005/8/layout/vList2"/>
    <dgm:cxn modelId="{3A6A1AAC-531F-0F46-A1B6-5A8FAF4238C8}" type="presParOf" srcId="{2E5A67A3-E0A4-6D42-918C-E35972336DD8}" destId="{49AE01E7-997D-424D-8F7C-D57E48E7C36A}" srcOrd="11" destOrd="0" presId="urn:microsoft.com/office/officeart/2005/8/layout/vList2"/>
    <dgm:cxn modelId="{7B5F6D3A-203A-DD41-9965-4BB72872F3EF}" type="presParOf" srcId="{2E5A67A3-E0A4-6D42-918C-E35972336DD8}" destId="{34F69275-BD51-3243-9F51-2F1A7064FFB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D23EC0-1E99-4E76-9E56-EFD4D1B14CA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175476-16DD-4973-8476-FDC9104C8C55}">
      <dgm:prSet/>
      <dgm:spPr/>
      <dgm:t>
        <a:bodyPr/>
        <a:lstStyle/>
        <a:p>
          <a:r>
            <a:rPr lang="en-US" dirty="0"/>
            <a:t>Suicide rate in US is 14 per 100,000 in 2018; worldwide 9% report suicidal ideation at least once in their lives, and 2.5% have made at least one suicide attempt </a:t>
          </a:r>
        </a:p>
      </dgm:t>
    </dgm:pt>
    <dgm:pt modelId="{4FD675C2-4285-489C-B893-42AFA47599DB}" type="parTrans" cxnId="{1E389374-0C74-481C-BD14-4AD8BC3FF7BE}">
      <dgm:prSet/>
      <dgm:spPr/>
      <dgm:t>
        <a:bodyPr/>
        <a:lstStyle/>
        <a:p>
          <a:endParaRPr lang="en-US"/>
        </a:p>
      </dgm:t>
    </dgm:pt>
    <dgm:pt modelId="{8A69F479-C128-43B2-B845-D2EF070B429E}" type="sibTrans" cxnId="{1E389374-0C74-481C-BD14-4AD8BC3FF7BE}">
      <dgm:prSet/>
      <dgm:spPr/>
      <dgm:t>
        <a:bodyPr/>
        <a:lstStyle/>
        <a:p>
          <a:endParaRPr lang="en-US"/>
        </a:p>
      </dgm:t>
    </dgm:pt>
    <dgm:pt modelId="{87601138-683C-4028-B563-BE04B01BD2D1}">
      <dgm:prSet/>
      <dgm:spPr/>
      <dgm:t>
        <a:bodyPr/>
        <a:lstStyle/>
        <a:p>
          <a:r>
            <a:rPr lang="en-US" dirty="0"/>
            <a:t>Men are four times more likely than women to kill themselves; women are more likely than men to make suicide attempts that do not result in death</a:t>
          </a:r>
        </a:p>
      </dgm:t>
    </dgm:pt>
    <dgm:pt modelId="{2C53F39A-F0C9-42C6-85E4-D07F67A5B012}" type="parTrans" cxnId="{CD4FBB8B-454F-4C31-AACB-A45D9BC8222E}">
      <dgm:prSet/>
      <dgm:spPr/>
      <dgm:t>
        <a:bodyPr/>
        <a:lstStyle/>
        <a:p>
          <a:endParaRPr lang="en-US"/>
        </a:p>
      </dgm:t>
    </dgm:pt>
    <dgm:pt modelId="{01200E62-7066-46A2-B175-9ED51CD9FC2C}" type="sibTrans" cxnId="{CD4FBB8B-454F-4C31-AACB-A45D9BC8222E}">
      <dgm:prSet/>
      <dgm:spPr/>
      <dgm:t>
        <a:bodyPr/>
        <a:lstStyle/>
        <a:p>
          <a:endParaRPr lang="en-US"/>
        </a:p>
      </dgm:t>
    </dgm:pt>
    <dgm:pt modelId="{2E3D33A0-826D-483F-8BAA-2B781BE0A634}">
      <dgm:prSet/>
      <dgm:spPr/>
      <dgm:t>
        <a:bodyPr/>
        <a:lstStyle/>
        <a:p>
          <a:r>
            <a:rPr lang="en-US"/>
            <a:t>Guns are by far the most common means of suicide in the United States (60%); men usually shoot or hang themselves; women more likely to use pills</a:t>
          </a:r>
        </a:p>
      </dgm:t>
    </dgm:pt>
    <dgm:pt modelId="{F435DD56-9C97-4712-8A9B-A986569FFEAE}" type="parTrans" cxnId="{3CB78C4E-4B1B-4E7B-8686-7DBA4E64F775}">
      <dgm:prSet/>
      <dgm:spPr/>
      <dgm:t>
        <a:bodyPr/>
        <a:lstStyle/>
        <a:p>
          <a:endParaRPr lang="en-US"/>
        </a:p>
      </dgm:t>
    </dgm:pt>
    <dgm:pt modelId="{882DE898-F89E-4BAE-A7C2-A07EC9EE1288}" type="sibTrans" cxnId="{3CB78C4E-4B1B-4E7B-8686-7DBA4E64F775}">
      <dgm:prSet/>
      <dgm:spPr/>
      <dgm:t>
        <a:bodyPr/>
        <a:lstStyle/>
        <a:p>
          <a:endParaRPr lang="en-US"/>
        </a:p>
      </dgm:t>
    </dgm:pt>
    <dgm:pt modelId="{332AD557-B117-4DD0-A11F-5EE1ED5AE6C9}">
      <dgm:prSet/>
      <dgm:spPr/>
      <dgm:t>
        <a:bodyPr/>
        <a:lstStyle/>
        <a:p>
          <a:r>
            <a:rPr lang="en-US" dirty="0"/>
            <a:t>The suicide rate increases in old age. The highest rates of suicide in the United States are for white males over age 50</a:t>
          </a:r>
        </a:p>
      </dgm:t>
    </dgm:pt>
    <dgm:pt modelId="{52F6A135-8AAF-42A1-92DF-B140C2420231}" type="parTrans" cxnId="{F1B33203-5C10-4581-ADDB-3BB237EB3B72}">
      <dgm:prSet/>
      <dgm:spPr/>
      <dgm:t>
        <a:bodyPr/>
        <a:lstStyle/>
        <a:p>
          <a:endParaRPr lang="en-US"/>
        </a:p>
      </dgm:t>
    </dgm:pt>
    <dgm:pt modelId="{6573E6EE-E801-4DB5-B185-0FC156B815F5}" type="sibTrans" cxnId="{F1B33203-5C10-4581-ADDB-3BB237EB3B72}">
      <dgm:prSet/>
      <dgm:spPr/>
      <dgm:t>
        <a:bodyPr/>
        <a:lstStyle/>
        <a:p>
          <a:endParaRPr lang="en-US"/>
        </a:p>
      </dgm:t>
    </dgm:pt>
    <dgm:pt modelId="{D12CE0A1-5C71-4FFF-8AA8-B2343DAF3470}">
      <dgm:prSet/>
      <dgm:spPr/>
      <dgm:t>
        <a:bodyPr/>
        <a:lstStyle/>
        <a:p>
          <a:r>
            <a:rPr lang="en-US" dirty="0"/>
            <a:t> Suicide is the 2</a:t>
          </a:r>
          <a:r>
            <a:rPr lang="en-US" baseline="30000" dirty="0"/>
            <a:t>nd</a:t>
          </a:r>
          <a:r>
            <a:rPr lang="en-US" dirty="0"/>
            <a:t> leading cause of death among 15-24 year </a:t>
          </a:r>
          <a:r>
            <a:rPr lang="en-US" dirty="0" err="1"/>
            <a:t>olds</a:t>
          </a:r>
          <a:r>
            <a:rPr lang="en-US" dirty="0"/>
            <a:t>; 20% of high schoolers report thoughts of suicide; 9% have made an attempt</a:t>
          </a:r>
        </a:p>
      </dgm:t>
    </dgm:pt>
    <dgm:pt modelId="{DEA83B8D-06CC-438A-9899-B0117BD5321C}" type="parTrans" cxnId="{C1CD9E68-5E8B-46F8-8FA4-60EEBDF404E4}">
      <dgm:prSet/>
      <dgm:spPr/>
      <dgm:t>
        <a:bodyPr/>
        <a:lstStyle/>
        <a:p>
          <a:endParaRPr lang="en-US"/>
        </a:p>
      </dgm:t>
    </dgm:pt>
    <dgm:pt modelId="{720FCEA9-5007-4CB4-A0C2-49ECCE9B52F8}" type="sibTrans" cxnId="{C1CD9E68-5E8B-46F8-8FA4-60EEBDF404E4}">
      <dgm:prSet/>
      <dgm:spPr/>
      <dgm:t>
        <a:bodyPr/>
        <a:lstStyle/>
        <a:p>
          <a:endParaRPr lang="en-US"/>
        </a:p>
      </dgm:t>
    </dgm:pt>
    <dgm:pt modelId="{71D8323D-FEC2-4237-8DB8-38837C2B9FEC}">
      <dgm:prSet/>
      <dgm:spPr/>
      <dgm:t>
        <a:bodyPr/>
        <a:lstStyle/>
        <a:p>
          <a:r>
            <a:rPr lang="en-US"/>
            <a:t>Being divorced or widowed elevates suicide risk four- or fivefold.</a:t>
          </a:r>
        </a:p>
      </dgm:t>
    </dgm:pt>
    <dgm:pt modelId="{E48F40E4-BD4A-4538-80B3-3B4B7A98A317}" type="parTrans" cxnId="{612D50FF-A034-4AE2-B633-3060E5DE0585}">
      <dgm:prSet/>
      <dgm:spPr/>
      <dgm:t>
        <a:bodyPr/>
        <a:lstStyle/>
        <a:p>
          <a:endParaRPr lang="en-US"/>
        </a:p>
      </dgm:t>
    </dgm:pt>
    <dgm:pt modelId="{C1757459-5D24-47E3-A494-8DFA2023EC63}" type="sibTrans" cxnId="{612D50FF-A034-4AE2-B633-3060E5DE0585}">
      <dgm:prSet/>
      <dgm:spPr/>
      <dgm:t>
        <a:bodyPr/>
        <a:lstStyle/>
        <a:p>
          <a:endParaRPr lang="en-US"/>
        </a:p>
      </dgm:t>
    </dgm:pt>
    <dgm:pt modelId="{07FA95FE-4296-254F-B94B-4773C34C4075}" type="pres">
      <dgm:prSet presAssocID="{27D23EC0-1E99-4E76-9E56-EFD4D1B14CAD}" presName="diagram" presStyleCnt="0">
        <dgm:presLayoutVars>
          <dgm:dir/>
          <dgm:resizeHandles val="exact"/>
        </dgm:presLayoutVars>
      </dgm:prSet>
      <dgm:spPr/>
    </dgm:pt>
    <dgm:pt modelId="{44A6D891-F214-6E41-90FE-EC3C262BCE40}" type="pres">
      <dgm:prSet presAssocID="{4A175476-16DD-4973-8476-FDC9104C8C55}" presName="node" presStyleLbl="node1" presStyleIdx="0" presStyleCnt="6">
        <dgm:presLayoutVars>
          <dgm:bulletEnabled val="1"/>
        </dgm:presLayoutVars>
      </dgm:prSet>
      <dgm:spPr/>
    </dgm:pt>
    <dgm:pt modelId="{B6FD97FB-332C-2149-ABD9-C6B40ADAA045}" type="pres">
      <dgm:prSet presAssocID="{8A69F479-C128-43B2-B845-D2EF070B429E}" presName="sibTrans" presStyleCnt="0"/>
      <dgm:spPr/>
    </dgm:pt>
    <dgm:pt modelId="{7F29E044-8167-FB44-825B-1046FFFE56F5}" type="pres">
      <dgm:prSet presAssocID="{87601138-683C-4028-B563-BE04B01BD2D1}" presName="node" presStyleLbl="node1" presStyleIdx="1" presStyleCnt="6">
        <dgm:presLayoutVars>
          <dgm:bulletEnabled val="1"/>
        </dgm:presLayoutVars>
      </dgm:prSet>
      <dgm:spPr/>
    </dgm:pt>
    <dgm:pt modelId="{219FF6B6-59CD-AD4C-9FDF-0994AE413724}" type="pres">
      <dgm:prSet presAssocID="{01200E62-7066-46A2-B175-9ED51CD9FC2C}" presName="sibTrans" presStyleCnt="0"/>
      <dgm:spPr/>
    </dgm:pt>
    <dgm:pt modelId="{1FEF4D34-A490-8E42-81C8-1ED76B8AA734}" type="pres">
      <dgm:prSet presAssocID="{2E3D33A0-826D-483F-8BAA-2B781BE0A634}" presName="node" presStyleLbl="node1" presStyleIdx="2" presStyleCnt="6">
        <dgm:presLayoutVars>
          <dgm:bulletEnabled val="1"/>
        </dgm:presLayoutVars>
      </dgm:prSet>
      <dgm:spPr/>
    </dgm:pt>
    <dgm:pt modelId="{B05813FC-A9CA-784C-8B21-6EE5CD376B0C}" type="pres">
      <dgm:prSet presAssocID="{882DE898-F89E-4BAE-A7C2-A07EC9EE1288}" presName="sibTrans" presStyleCnt="0"/>
      <dgm:spPr/>
    </dgm:pt>
    <dgm:pt modelId="{2DF2FDE0-310C-B64F-ACE4-643DFD557347}" type="pres">
      <dgm:prSet presAssocID="{332AD557-B117-4DD0-A11F-5EE1ED5AE6C9}" presName="node" presStyleLbl="node1" presStyleIdx="3" presStyleCnt="6">
        <dgm:presLayoutVars>
          <dgm:bulletEnabled val="1"/>
        </dgm:presLayoutVars>
      </dgm:prSet>
      <dgm:spPr/>
    </dgm:pt>
    <dgm:pt modelId="{B7466FB5-8436-5B43-8505-575CD8365979}" type="pres">
      <dgm:prSet presAssocID="{6573E6EE-E801-4DB5-B185-0FC156B815F5}" presName="sibTrans" presStyleCnt="0"/>
      <dgm:spPr/>
    </dgm:pt>
    <dgm:pt modelId="{DC1B07BD-25F0-374B-B8A9-6A41B2F949C1}" type="pres">
      <dgm:prSet presAssocID="{D12CE0A1-5C71-4FFF-8AA8-B2343DAF3470}" presName="node" presStyleLbl="node1" presStyleIdx="4" presStyleCnt="6">
        <dgm:presLayoutVars>
          <dgm:bulletEnabled val="1"/>
        </dgm:presLayoutVars>
      </dgm:prSet>
      <dgm:spPr/>
    </dgm:pt>
    <dgm:pt modelId="{A09125A9-190E-9D4B-B56B-F954BBB20086}" type="pres">
      <dgm:prSet presAssocID="{720FCEA9-5007-4CB4-A0C2-49ECCE9B52F8}" presName="sibTrans" presStyleCnt="0"/>
      <dgm:spPr/>
    </dgm:pt>
    <dgm:pt modelId="{FB2CCB78-DC5D-8243-B057-AB9878E9F10C}" type="pres">
      <dgm:prSet presAssocID="{71D8323D-FEC2-4237-8DB8-38837C2B9FEC}" presName="node" presStyleLbl="node1" presStyleIdx="5" presStyleCnt="6">
        <dgm:presLayoutVars>
          <dgm:bulletEnabled val="1"/>
        </dgm:presLayoutVars>
      </dgm:prSet>
      <dgm:spPr/>
    </dgm:pt>
  </dgm:ptLst>
  <dgm:cxnLst>
    <dgm:cxn modelId="{F1B33203-5C10-4581-ADDB-3BB237EB3B72}" srcId="{27D23EC0-1E99-4E76-9E56-EFD4D1B14CAD}" destId="{332AD557-B117-4DD0-A11F-5EE1ED5AE6C9}" srcOrd="3" destOrd="0" parTransId="{52F6A135-8AAF-42A1-92DF-B140C2420231}" sibTransId="{6573E6EE-E801-4DB5-B185-0FC156B815F5}"/>
    <dgm:cxn modelId="{7EE5E615-B640-7642-AB13-471B618C15FC}" type="presOf" srcId="{4A175476-16DD-4973-8476-FDC9104C8C55}" destId="{44A6D891-F214-6E41-90FE-EC3C262BCE40}" srcOrd="0" destOrd="0" presId="urn:microsoft.com/office/officeart/2005/8/layout/default"/>
    <dgm:cxn modelId="{7BAD6225-6389-D347-9BD3-C54E1C3C7519}" type="presOf" srcId="{2E3D33A0-826D-483F-8BAA-2B781BE0A634}" destId="{1FEF4D34-A490-8E42-81C8-1ED76B8AA734}" srcOrd="0" destOrd="0" presId="urn:microsoft.com/office/officeart/2005/8/layout/default"/>
    <dgm:cxn modelId="{1FB34F48-4A91-7D46-9AAD-70D30FD4FC13}" type="presOf" srcId="{D12CE0A1-5C71-4FFF-8AA8-B2343DAF3470}" destId="{DC1B07BD-25F0-374B-B8A9-6A41B2F949C1}" srcOrd="0" destOrd="0" presId="urn:microsoft.com/office/officeart/2005/8/layout/default"/>
    <dgm:cxn modelId="{7683804E-A489-854A-A4EC-A784FD585DCC}" type="presOf" srcId="{87601138-683C-4028-B563-BE04B01BD2D1}" destId="{7F29E044-8167-FB44-825B-1046FFFE56F5}" srcOrd="0" destOrd="0" presId="urn:microsoft.com/office/officeart/2005/8/layout/default"/>
    <dgm:cxn modelId="{3CB78C4E-4B1B-4E7B-8686-7DBA4E64F775}" srcId="{27D23EC0-1E99-4E76-9E56-EFD4D1B14CAD}" destId="{2E3D33A0-826D-483F-8BAA-2B781BE0A634}" srcOrd="2" destOrd="0" parTransId="{F435DD56-9C97-4712-8A9B-A986569FFEAE}" sibTransId="{882DE898-F89E-4BAE-A7C2-A07EC9EE1288}"/>
    <dgm:cxn modelId="{EA5F6062-32EB-1841-B572-4ECA796797D9}" type="presOf" srcId="{332AD557-B117-4DD0-A11F-5EE1ED5AE6C9}" destId="{2DF2FDE0-310C-B64F-ACE4-643DFD557347}" srcOrd="0" destOrd="0" presId="urn:microsoft.com/office/officeart/2005/8/layout/default"/>
    <dgm:cxn modelId="{B9F45868-8300-AC4F-9FEA-01221DF39801}" type="presOf" srcId="{71D8323D-FEC2-4237-8DB8-38837C2B9FEC}" destId="{FB2CCB78-DC5D-8243-B057-AB9878E9F10C}" srcOrd="0" destOrd="0" presId="urn:microsoft.com/office/officeart/2005/8/layout/default"/>
    <dgm:cxn modelId="{C1CD9E68-5E8B-46F8-8FA4-60EEBDF404E4}" srcId="{27D23EC0-1E99-4E76-9E56-EFD4D1B14CAD}" destId="{D12CE0A1-5C71-4FFF-8AA8-B2343DAF3470}" srcOrd="4" destOrd="0" parTransId="{DEA83B8D-06CC-438A-9899-B0117BD5321C}" sibTransId="{720FCEA9-5007-4CB4-A0C2-49ECCE9B52F8}"/>
    <dgm:cxn modelId="{1E389374-0C74-481C-BD14-4AD8BC3FF7BE}" srcId="{27D23EC0-1E99-4E76-9E56-EFD4D1B14CAD}" destId="{4A175476-16DD-4973-8476-FDC9104C8C55}" srcOrd="0" destOrd="0" parTransId="{4FD675C2-4285-489C-B893-42AFA47599DB}" sibTransId="{8A69F479-C128-43B2-B845-D2EF070B429E}"/>
    <dgm:cxn modelId="{CD4FBB8B-454F-4C31-AACB-A45D9BC8222E}" srcId="{27D23EC0-1E99-4E76-9E56-EFD4D1B14CAD}" destId="{87601138-683C-4028-B563-BE04B01BD2D1}" srcOrd="1" destOrd="0" parTransId="{2C53F39A-F0C9-42C6-85E4-D07F67A5B012}" sibTransId="{01200E62-7066-46A2-B175-9ED51CD9FC2C}"/>
    <dgm:cxn modelId="{BA589B99-EE53-B34B-9CA6-B41EC3332015}" type="presOf" srcId="{27D23EC0-1E99-4E76-9E56-EFD4D1B14CAD}" destId="{07FA95FE-4296-254F-B94B-4773C34C4075}" srcOrd="0" destOrd="0" presId="urn:microsoft.com/office/officeart/2005/8/layout/default"/>
    <dgm:cxn modelId="{612D50FF-A034-4AE2-B633-3060E5DE0585}" srcId="{27D23EC0-1E99-4E76-9E56-EFD4D1B14CAD}" destId="{71D8323D-FEC2-4237-8DB8-38837C2B9FEC}" srcOrd="5" destOrd="0" parTransId="{E48F40E4-BD4A-4538-80B3-3B4B7A98A317}" sibTransId="{C1757459-5D24-47E3-A494-8DFA2023EC63}"/>
    <dgm:cxn modelId="{DC7B7AD8-A8F2-804B-809A-14D2968226F8}" type="presParOf" srcId="{07FA95FE-4296-254F-B94B-4773C34C4075}" destId="{44A6D891-F214-6E41-90FE-EC3C262BCE40}" srcOrd="0" destOrd="0" presId="urn:microsoft.com/office/officeart/2005/8/layout/default"/>
    <dgm:cxn modelId="{445718FF-BFB5-584C-AEC5-DC759858F57E}" type="presParOf" srcId="{07FA95FE-4296-254F-B94B-4773C34C4075}" destId="{B6FD97FB-332C-2149-ABD9-C6B40ADAA045}" srcOrd="1" destOrd="0" presId="urn:microsoft.com/office/officeart/2005/8/layout/default"/>
    <dgm:cxn modelId="{98D295C9-E5B1-4248-B29F-127CD0413486}" type="presParOf" srcId="{07FA95FE-4296-254F-B94B-4773C34C4075}" destId="{7F29E044-8167-FB44-825B-1046FFFE56F5}" srcOrd="2" destOrd="0" presId="urn:microsoft.com/office/officeart/2005/8/layout/default"/>
    <dgm:cxn modelId="{B24DF834-E3BB-A649-9AFB-90AC039461CF}" type="presParOf" srcId="{07FA95FE-4296-254F-B94B-4773C34C4075}" destId="{219FF6B6-59CD-AD4C-9FDF-0994AE413724}" srcOrd="3" destOrd="0" presId="urn:microsoft.com/office/officeart/2005/8/layout/default"/>
    <dgm:cxn modelId="{C5252A77-A653-4043-A733-B8799106A88B}" type="presParOf" srcId="{07FA95FE-4296-254F-B94B-4773C34C4075}" destId="{1FEF4D34-A490-8E42-81C8-1ED76B8AA734}" srcOrd="4" destOrd="0" presId="urn:microsoft.com/office/officeart/2005/8/layout/default"/>
    <dgm:cxn modelId="{9FEDBE0A-323E-8743-88C5-C268A01DDEA7}" type="presParOf" srcId="{07FA95FE-4296-254F-B94B-4773C34C4075}" destId="{B05813FC-A9CA-784C-8B21-6EE5CD376B0C}" srcOrd="5" destOrd="0" presId="urn:microsoft.com/office/officeart/2005/8/layout/default"/>
    <dgm:cxn modelId="{0CBEA2C2-E049-A840-BA21-048E4244C9FA}" type="presParOf" srcId="{07FA95FE-4296-254F-B94B-4773C34C4075}" destId="{2DF2FDE0-310C-B64F-ACE4-643DFD557347}" srcOrd="6" destOrd="0" presId="urn:microsoft.com/office/officeart/2005/8/layout/default"/>
    <dgm:cxn modelId="{DD4072E1-95DE-C049-BB39-A4D84AEA3A05}" type="presParOf" srcId="{07FA95FE-4296-254F-B94B-4773C34C4075}" destId="{B7466FB5-8436-5B43-8505-575CD8365979}" srcOrd="7" destOrd="0" presId="urn:microsoft.com/office/officeart/2005/8/layout/default"/>
    <dgm:cxn modelId="{08F26725-6074-374C-81CF-03E6FC9ED280}" type="presParOf" srcId="{07FA95FE-4296-254F-B94B-4773C34C4075}" destId="{DC1B07BD-25F0-374B-B8A9-6A41B2F949C1}" srcOrd="8" destOrd="0" presId="urn:microsoft.com/office/officeart/2005/8/layout/default"/>
    <dgm:cxn modelId="{C6F18E82-13BD-A241-A6D1-A20F86AF7062}" type="presParOf" srcId="{07FA95FE-4296-254F-B94B-4773C34C4075}" destId="{A09125A9-190E-9D4B-B56B-F954BBB20086}" srcOrd="9" destOrd="0" presId="urn:microsoft.com/office/officeart/2005/8/layout/default"/>
    <dgm:cxn modelId="{C3E38196-D46E-1A40-8470-3A634AF5A8EB}" type="presParOf" srcId="{07FA95FE-4296-254F-B94B-4773C34C4075}" destId="{FB2CCB78-DC5D-8243-B057-AB9878E9F10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357B2F-A73F-4E8A-8343-F6E9D9AC2DC6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59DB1E2-5C34-44FC-9ECA-74B6F2EB1DDA}">
      <dgm:prSet/>
      <dgm:spPr/>
      <dgm:t>
        <a:bodyPr/>
        <a:lstStyle/>
        <a:p>
          <a:r>
            <a:rPr lang="en-US"/>
            <a:t>The rates of suicide for adolescents and children in the United States are increasing dramatically </a:t>
          </a:r>
        </a:p>
      </dgm:t>
    </dgm:pt>
    <dgm:pt modelId="{44C8E8A1-673D-46AD-9E28-F8335A47032F}" type="parTrans" cxnId="{6D16A16C-981E-43E0-954D-DFFDFFC31DCC}">
      <dgm:prSet/>
      <dgm:spPr/>
      <dgm:t>
        <a:bodyPr/>
        <a:lstStyle/>
        <a:p>
          <a:endParaRPr lang="en-US"/>
        </a:p>
      </dgm:t>
    </dgm:pt>
    <dgm:pt modelId="{07F51BCE-80B7-4C41-BBBD-9738D8B03BEC}" type="sibTrans" cxnId="{6D16A16C-981E-43E0-954D-DFFDFFC31DCC}">
      <dgm:prSet/>
      <dgm:spPr/>
      <dgm:t>
        <a:bodyPr/>
        <a:lstStyle/>
        <a:p>
          <a:endParaRPr lang="en-US"/>
        </a:p>
      </dgm:t>
    </dgm:pt>
    <dgm:pt modelId="{8778196A-64AD-4494-8834-81ACB3A2072A}">
      <dgm:prSet/>
      <dgm:spPr/>
      <dgm:t>
        <a:bodyPr/>
        <a:lstStyle/>
        <a:p>
          <a:r>
            <a:rPr lang="en-US"/>
            <a:t>Being divorced or widowed elevates suicide risk four- or fivefold.</a:t>
          </a:r>
        </a:p>
      </dgm:t>
    </dgm:pt>
    <dgm:pt modelId="{CCA18179-EAC6-4A9F-ACC1-F07563C8BA60}" type="parTrans" cxnId="{84A20D22-6861-45A9-A160-94A004D51738}">
      <dgm:prSet/>
      <dgm:spPr/>
      <dgm:t>
        <a:bodyPr/>
        <a:lstStyle/>
        <a:p>
          <a:endParaRPr lang="en-US"/>
        </a:p>
      </dgm:t>
    </dgm:pt>
    <dgm:pt modelId="{F710E009-ACD6-4AB5-ADB5-870E6E3D5A6D}" type="sibTrans" cxnId="{84A20D22-6861-45A9-A160-94A004D51738}">
      <dgm:prSet/>
      <dgm:spPr/>
      <dgm:t>
        <a:bodyPr/>
        <a:lstStyle/>
        <a:p>
          <a:endParaRPr lang="en-US"/>
        </a:p>
      </dgm:t>
    </dgm:pt>
    <dgm:pt modelId="{5D8A8E53-E098-42AB-A37C-48CC03E965EA}">
      <dgm:prSet/>
      <dgm:spPr/>
      <dgm:t>
        <a:bodyPr/>
        <a:lstStyle/>
        <a:p>
          <a:r>
            <a:rPr lang="en-US"/>
            <a:t>Second leading cause of death among young people aged 15–24.</a:t>
          </a:r>
        </a:p>
      </dgm:t>
    </dgm:pt>
    <dgm:pt modelId="{2FC68740-D130-4612-AD15-80B0B7F04CCB}" type="parTrans" cxnId="{AF1498A3-2EC4-479A-B4AA-ADF759C1622C}">
      <dgm:prSet/>
      <dgm:spPr/>
      <dgm:t>
        <a:bodyPr/>
        <a:lstStyle/>
        <a:p>
          <a:endParaRPr lang="en-US"/>
        </a:p>
      </dgm:t>
    </dgm:pt>
    <dgm:pt modelId="{1AE6C594-8825-4E44-85EE-F78FFA54771B}" type="sibTrans" cxnId="{AF1498A3-2EC4-479A-B4AA-ADF759C1622C}">
      <dgm:prSet/>
      <dgm:spPr/>
      <dgm:t>
        <a:bodyPr/>
        <a:lstStyle/>
        <a:p>
          <a:endParaRPr lang="en-US"/>
        </a:p>
      </dgm:t>
    </dgm:pt>
    <dgm:pt modelId="{90D60788-A0F5-4364-82CD-0616FE2D55EA}">
      <dgm:prSet/>
      <dgm:spPr/>
      <dgm:t>
        <a:bodyPr/>
        <a:lstStyle/>
        <a:p>
          <a:r>
            <a:rPr lang="en-US"/>
            <a:t>Tenth leading cause of death overall in the United States.</a:t>
          </a:r>
        </a:p>
      </dgm:t>
    </dgm:pt>
    <dgm:pt modelId="{CB333C58-0C49-4E9A-8CEA-C01B2200E742}" type="parTrans" cxnId="{BA6500B9-CF97-4351-8B86-EE816BC32D61}">
      <dgm:prSet/>
      <dgm:spPr/>
      <dgm:t>
        <a:bodyPr/>
        <a:lstStyle/>
        <a:p>
          <a:endParaRPr lang="en-US"/>
        </a:p>
      </dgm:t>
    </dgm:pt>
    <dgm:pt modelId="{172C984A-F7D1-4837-9148-D4697B2A701F}" type="sibTrans" cxnId="{BA6500B9-CF97-4351-8B86-EE816BC32D61}">
      <dgm:prSet/>
      <dgm:spPr/>
      <dgm:t>
        <a:bodyPr/>
        <a:lstStyle/>
        <a:p>
          <a:endParaRPr lang="en-US"/>
        </a:p>
      </dgm:t>
    </dgm:pt>
    <dgm:pt modelId="{8FF59666-CABE-46D8-B025-50C11D2D54CB}">
      <dgm:prSet/>
      <dgm:spPr/>
      <dgm:t>
        <a:bodyPr/>
        <a:lstStyle/>
        <a:p>
          <a:r>
            <a:rPr lang="en-US"/>
            <a:t>Approximately 41,000 suicides per year in the United States.</a:t>
          </a:r>
        </a:p>
      </dgm:t>
    </dgm:pt>
    <dgm:pt modelId="{0616478C-CCAC-4CCC-8101-269465359428}" type="parTrans" cxnId="{55327B2F-C51F-4AC8-AC34-E5B7C1166900}">
      <dgm:prSet/>
      <dgm:spPr/>
      <dgm:t>
        <a:bodyPr/>
        <a:lstStyle/>
        <a:p>
          <a:endParaRPr lang="en-US"/>
        </a:p>
      </dgm:t>
    </dgm:pt>
    <dgm:pt modelId="{B483FD93-8D56-43F7-BEFC-7379D397B0D2}" type="sibTrans" cxnId="{55327B2F-C51F-4AC8-AC34-E5B7C1166900}">
      <dgm:prSet/>
      <dgm:spPr/>
      <dgm:t>
        <a:bodyPr/>
        <a:lstStyle/>
        <a:p>
          <a:endParaRPr lang="en-US"/>
        </a:p>
      </dgm:t>
    </dgm:pt>
    <dgm:pt modelId="{38B372E3-EC6E-4644-B011-A770336DB394}">
      <dgm:prSet/>
      <dgm:spPr/>
      <dgm:t>
        <a:bodyPr/>
        <a:lstStyle/>
        <a:p>
          <a:r>
            <a:rPr lang="en-US"/>
            <a:t>Worldwide, about 800,000 people take their lives annually.</a:t>
          </a:r>
        </a:p>
      </dgm:t>
    </dgm:pt>
    <dgm:pt modelId="{CD577B21-747E-44F3-9F5C-1469B5F104B5}" type="parTrans" cxnId="{4CDA6F04-A193-41E0-AA42-DEC49260CB2C}">
      <dgm:prSet/>
      <dgm:spPr/>
      <dgm:t>
        <a:bodyPr/>
        <a:lstStyle/>
        <a:p>
          <a:endParaRPr lang="en-US"/>
        </a:p>
      </dgm:t>
    </dgm:pt>
    <dgm:pt modelId="{0989F9B1-3A83-4F51-81AF-ADAB4B4DE773}" type="sibTrans" cxnId="{4CDA6F04-A193-41E0-AA42-DEC49260CB2C}">
      <dgm:prSet/>
      <dgm:spPr/>
      <dgm:t>
        <a:bodyPr/>
        <a:lstStyle/>
        <a:p>
          <a:endParaRPr lang="en-US"/>
        </a:p>
      </dgm:t>
    </dgm:pt>
    <dgm:pt modelId="{00D2E9D2-DD6D-47CF-93E0-EA923AA3F1CC}">
      <dgm:prSet/>
      <dgm:spPr/>
      <dgm:t>
        <a:bodyPr/>
        <a:lstStyle/>
        <a:p>
          <a:r>
            <a:rPr lang="en-US"/>
            <a:t>Thoughts of suicide are common.</a:t>
          </a:r>
        </a:p>
      </dgm:t>
    </dgm:pt>
    <dgm:pt modelId="{02F47E5A-5CA0-43F8-8AA9-DD8F70307ACC}" type="parTrans" cxnId="{D60B1C81-5314-4805-9BEF-F67F2E6665A3}">
      <dgm:prSet/>
      <dgm:spPr/>
      <dgm:t>
        <a:bodyPr/>
        <a:lstStyle/>
        <a:p>
          <a:endParaRPr lang="en-US"/>
        </a:p>
      </dgm:t>
    </dgm:pt>
    <dgm:pt modelId="{8ADA4080-DE38-4534-B242-9530E6D679D4}" type="sibTrans" cxnId="{D60B1C81-5314-4805-9BEF-F67F2E6665A3}">
      <dgm:prSet/>
      <dgm:spPr/>
      <dgm:t>
        <a:bodyPr/>
        <a:lstStyle/>
        <a:p>
          <a:endParaRPr lang="en-US"/>
        </a:p>
      </dgm:t>
    </dgm:pt>
    <dgm:pt modelId="{4820B465-DF74-4CE2-A6A0-701D3DE9607C}">
      <dgm:prSet/>
      <dgm:spPr/>
      <dgm:t>
        <a:bodyPr/>
        <a:lstStyle/>
        <a:p>
          <a:r>
            <a:rPr lang="en-US"/>
            <a:t>About 500,000 people annually are treated in hospital emergency rooms in the United States for attempted suicide.</a:t>
          </a:r>
        </a:p>
      </dgm:t>
    </dgm:pt>
    <dgm:pt modelId="{F22DAF96-2095-4665-9C93-04183E73E07B}" type="parTrans" cxnId="{5CB92986-60D4-48A6-AD7E-F1253BE6D11E}">
      <dgm:prSet/>
      <dgm:spPr/>
      <dgm:t>
        <a:bodyPr/>
        <a:lstStyle/>
        <a:p>
          <a:endParaRPr lang="en-US"/>
        </a:p>
      </dgm:t>
    </dgm:pt>
    <dgm:pt modelId="{A9B40981-9A13-4021-ACC4-692D46848459}" type="sibTrans" cxnId="{5CB92986-60D4-48A6-AD7E-F1253BE6D11E}">
      <dgm:prSet/>
      <dgm:spPr/>
      <dgm:t>
        <a:bodyPr/>
        <a:lstStyle/>
        <a:p>
          <a:endParaRPr lang="en-US"/>
        </a:p>
      </dgm:t>
    </dgm:pt>
    <dgm:pt modelId="{31752B77-4630-C54A-B531-1E091A4DE584}" type="pres">
      <dgm:prSet presAssocID="{32357B2F-A73F-4E8A-8343-F6E9D9AC2DC6}" presName="Name0" presStyleCnt="0">
        <dgm:presLayoutVars>
          <dgm:dir/>
          <dgm:resizeHandles/>
        </dgm:presLayoutVars>
      </dgm:prSet>
      <dgm:spPr/>
    </dgm:pt>
    <dgm:pt modelId="{EACA1650-063F-E749-9D1C-A7CD09312605}" type="pres">
      <dgm:prSet presAssocID="{159DB1E2-5C34-44FC-9ECA-74B6F2EB1DDA}" presName="compNode" presStyleCnt="0"/>
      <dgm:spPr/>
    </dgm:pt>
    <dgm:pt modelId="{105E7EC1-AA99-8A4F-88EA-DF5FE7FAA181}" type="pres">
      <dgm:prSet presAssocID="{159DB1E2-5C34-44FC-9ECA-74B6F2EB1DDA}" presName="dummyConnPt" presStyleCnt="0"/>
      <dgm:spPr/>
    </dgm:pt>
    <dgm:pt modelId="{81110C94-3C3B-494C-983C-A2942E679B99}" type="pres">
      <dgm:prSet presAssocID="{159DB1E2-5C34-44FC-9ECA-74B6F2EB1DDA}" presName="node" presStyleLbl="node1" presStyleIdx="0" presStyleCnt="8">
        <dgm:presLayoutVars>
          <dgm:bulletEnabled val="1"/>
        </dgm:presLayoutVars>
      </dgm:prSet>
      <dgm:spPr/>
    </dgm:pt>
    <dgm:pt modelId="{3F2C874A-7BF6-9248-BB3A-9FA6FBF34954}" type="pres">
      <dgm:prSet presAssocID="{07F51BCE-80B7-4C41-BBBD-9738D8B03BEC}" presName="sibTrans" presStyleLbl="bgSibTrans2D1" presStyleIdx="0" presStyleCnt="7"/>
      <dgm:spPr/>
    </dgm:pt>
    <dgm:pt modelId="{845802FB-7720-7943-8E31-7148AAE59173}" type="pres">
      <dgm:prSet presAssocID="{8778196A-64AD-4494-8834-81ACB3A2072A}" presName="compNode" presStyleCnt="0"/>
      <dgm:spPr/>
    </dgm:pt>
    <dgm:pt modelId="{B8557E9E-4938-5149-8F1A-5AF34EFD3862}" type="pres">
      <dgm:prSet presAssocID="{8778196A-64AD-4494-8834-81ACB3A2072A}" presName="dummyConnPt" presStyleCnt="0"/>
      <dgm:spPr/>
    </dgm:pt>
    <dgm:pt modelId="{8119828E-E471-CA42-80FC-DEAACA47751B}" type="pres">
      <dgm:prSet presAssocID="{8778196A-64AD-4494-8834-81ACB3A2072A}" presName="node" presStyleLbl="node1" presStyleIdx="1" presStyleCnt="8">
        <dgm:presLayoutVars>
          <dgm:bulletEnabled val="1"/>
        </dgm:presLayoutVars>
      </dgm:prSet>
      <dgm:spPr/>
    </dgm:pt>
    <dgm:pt modelId="{39AB0554-D1B6-5642-9D19-7AF8114CF203}" type="pres">
      <dgm:prSet presAssocID="{F710E009-ACD6-4AB5-ADB5-870E6E3D5A6D}" presName="sibTrans" presStyleLbl="bgSibTrans2D1" presStyleIdx="1" presStyleCnt="7"/>
      <dgm:spPr/>
    </dgm:pt>
    <dgm:pt modelId="{04E278EC-4B0F-6040-A611-71A8249079CC}" type="pres">
      <dgm:prSet presAssocID="{5D8A8E53-E098-42AB-A37C-48CC03E965EA}" presName="compNode" presStyleCnt="0"/>
      <dgm:spPr/>
    </dgm:pt>
    <dgm:pt modelId="{4EC345A4-4CE9-544E-97B2-43F89ADBBC27}" type="pres">
      <dgm:prSet presAssocID="{5D8A8E53-E098-42AB-A37C-48CC03E965EA}" presName="dummyConnPt" presStyleCnt="0"/>
      <dgm:spPr/>
    </dgm:pt>
    <dgm:pt modelId="{7C0B1B99-1623-934C-ABE4-2ED306B986A2}" type="pres">
      <dgm:prSet presAssocID="{5D8A8E53-E098-42AB-A37C-48CC03E965EA}" presName="node" presStyleLbl="node1" presStyleIdx="2" presStyleCnt="8">
        <dgm:presLayoutVars>
          <dgm:bulletEnabled val="1"/>
        </dgm:presLayoutVars>
      </dgm:prSet>
      <dgm:spPr/>
    </dgm:pt>
    <dgm:pt modelId="{EF0EFA4F-00F2-CF43-9D79-38C3EFDA7840}" type="pres">
      <dgm:prSet presAssocID="{1AE6C594-8825-4E44-85EE-F78FFA54771B}" presName="sibTrans" presStyleLbl="bgSibTrans2D1" presStyleIdx="2" presStyleCnt="7"/>
      <dgm:spPr/>
    </dgm:pt>
    <dgm:pt modelId="{0E4CF287-1DB4-D741-BC6E-C525D09FDEEB}" type="pres">
      <dgm:prSet presAssocID="{90D60788-A0F5-4364-82CD-0616FE2D55EA}" presName="compNode" presStyleCnt="0"/>
      <dgm:spPr/>
    </dgm:pt>
    <dgm:pt modelId="{3D1DF04C-79AA-1A46-BABC-FFFD93051158}" type="pres">
      <dgm:prSet presAssocID="{90D60788-A0F5-4364-82CD-0616FE2D55EA}" presName="dummyConnPt" presStyleCnt="0"/>
      <dgm:spPr/>
    </dgm:pt>
    <dgm:pt modelId="{751DA231-338B-E946-BE17-B2A6833134CC}" type="pres">
      <dgm:prSet presAssocID="{90D60788-A0F5-4364-82CD-0616FE2D55EA}" presName="node" presStyleLbl="node1" presStyleIdx="3" presStyleCnt="8">
        <dgm:presLayoutVars>
          <dgm:bulletEnabled val="1"/>
        </dgm:presLayoutVars>
      </dgm:prSet>
      <dgm:spPr/>
    </dgm:pt>
    <dgm:pt modelId="{993EFFA4-EB38-464A-BC3A-06831804DA35}" type="pres">
      <dgm:prSet presAssocID="{172C984A-F7D1-4837-9148-D4697B2A701F}" presName="sibTrans" presStyleLbl="bgSibTrans2D1" presStyleIdx="3" presStyleCnt="7"/>
      <dgm:spPr/>
    </dgm:pt>
    <dgm:pt modelId="{0163B2F2-36F9-5940-B105-F2C5CBF7323C}" type="pres">
      <dgm:prSet presAssocID="{8FF59666-CABE-46D8-B025-50C11D2D54CB}" presName="compNode" presStyleCnt="0"/>
      <dgm:spPr/>
    </dgm:pt>
    <dgm:pt modelId="{0D8028D6-5E89-ED4B-8F27-06A14BEBB089}" type="pres">
      <dgm:prSet presAssocID="{8FF59666-CABE-46D8-B025-50C11D2D54CB}" presName="dummyConnPt" presStyleCnt="0"/>
      <dgm:spPr/>
    </dgm:pt>
    <dgm:pt modelId="{318A23B3-2CE5-C74B-89C2-390806DECD95}" type="pres">
      <dgm:prSet presAssocID="{8FF59666-CABE-46D8-B025-50C11D2D54CB}" presName="node" presStyleLbl="node1" presStyleIdx="4" presStyleCnt="8">
        <dgm:presLayoutVars>
          <dgm:bulletEnabled val="1"/>
        </dgm:presLayoutVars>
      </dgm:prSet>
      <dgm:spPr/>
    </dgm:pt>
    <dgm:pt modelId="{7270E219-8781-DD4D-9853-C4A4EB850AB4}" type="pres">
      <dgm:prSet presAssocID="{B483FD93-8D56-43F7-BEFC-7379D397B0D2}" presName="sibTrans" presStyleLbl="bgSibTrans2D1" presStyleIdx="4" presStyleCnt="7"/>
      <dgm:spPr/>
    </dgm:pt>
    <dgm:pt modelId="{36684C93-A475-744E-A7FD-19DF51F02239}" type="pres">
      <dgm:prSet presAssocID="{38B372E3-EC6E-4644-B011-A770336DB394}" presName="compNode" presStyleCnt="0"/>
      <dgm:spPr/>
    </dgm:pt>
    <dgm:pt modelId="{4EF11AD9-8C37-F044-BE01-DA3D327D7E48}" type="pres">
      <dgm:prSet presAssocID="{38B372E3-EC6E-4644-B011-A770336DB394}" presName="dummyConnPt" presStyleCnt="0"/>
      <dgm:spPr/>
    </dgm:pt>
    <dgm:pt modelId="{5E19ACAD-C49F-7342-B6B2-47DCA761B6A6}" type="pres">
      <dgm:prSet presAssocID="{38B372E3-EC6E-4644-B011-A770336DB394}" presName="node" presStyleLbl="node1" presStyleIdx="5" presStyleCnt="8">
        <dgm:presLayoutVars>
          <dgm:bulletEnabled val="1"/>
        </dgm:presLayoutVars>
      </dgm:prSet>
      <dgm:spPr/>
    </dgm:pt>
    <dgm:pt modelId="{318CEF0C-F13D-624F-BE61-88EE587D51BB}" type="pres">
      <dgm:prSet presAssocID="{0989F9B1-3A83-4F51-81AF-ADAB4B4DE773}" presName="sibTrans" presStyleLbl="bgSibTrans2D1" presStyleIdx="5" presStyleCnt="7"/>
      <dgm:spPr/>
    </dgm:pt>
    <dgm:pt modelId="{65AD109D-FB7A-0F41-B3EA-1D9E31867D9E}" type="pres">
      <dgm:prSet presAssocID="{00D2E9D2-DD6D-47CF-93E0-EA923AA3F1CC}" presName="compNode" presStyleCnt="0"/>
      <dgm:spPr/>
    </dgm:pt>
    <dgm:pt modelId="{9DD345D2-F89C-984B-9DDD-1835C31FF270}" type="pres">
      <dgm:prSet presAssocID="{00D2E9D2-DD6D-47CF-93E0-EA923AA3F1CC}" presName="dummyConnPt" presStyleCnt="0"/>
      <dgm:spPr/>
    </dgm:pt>
    <dgm:pt modelId="{54BF13B1-4E30-ED4B-8E67-AD6E15DDBEAD}" type="pres">
      <dgm:prSet presAssocID="{00D2E9D2-DD6D-47CF-93E0-EA923AA3F1CC}" presName="node" presStyleLbl="node1" presStyleIdx="6" presStyleCnt="8">
        <dgm:presLayoutVars>
          <dgm:bulletEnabled val="1"/>
        </dgm:presLayoutVars>
      </dgm:prSet>
      <dgm:spPr/>
    </dgm:pt>
    <dgm:pt modelId="{99D70248-6A5C-0345-BA5A-F5DD1F637C6A}" type="pres">
      <dgm:prSet presAssocID="{8ADA4080-DE38-4534-B242-9530E6D679D4}" presName="sibTrans" presStyleLbl="bgSibTrans2D1" presStyleIdx="6" presStyleCnt="7"/>
      <dgm:spPr/>
    </dgm:pt>
    <dgm:pt modelId="{BBF30F58-EFC6-6C4A-9271-84C2A238CD7D}" type="pres">
      <dgm:prSet presAssocID="{4820B465-DF74-4CE2-A6A0-701D3DE9607C}" presName="compNode" presStyleCnt="0"/>
      <dgm:spPr/>
    </dgm:pt>
    <dgm:pt modelId="{B7788B90-7302-4544-A8EA-64D99C241898}" type="pres">
      <dgm:prSet presAssocID="{4820B465-DF74-4CE2-A6A0-701D3DE9607C}" presName="dummyConnPt" presStyleCnt="0"/>
      <dgm:spPr/>
    </dgm:pt>
    <dgm:pt modelId="{1A675238-E5EA-204B-81BA-EE15F5A5288E}" type="pres">
      <dgm:prSet presAssocID="{4820B465-DF74-4CE2-A6A0-701D3DE9607C}" presName="node" presStyleLbl="node1" presStyleIdx="7" presStyleCnt="8">
        <dgm:presLayoutVars>
          <dgm:bulletEnabled val="1"/>
        </dgm:presLayoutVars>
      </dgm:prSet>
      <dgm:spPr/>
    </dgm:pt>
  </dgm:ptLst>
  <dgm:cxnLst>
    <dgm:cxn modelId="{4CDA6F04-A193-41E0-AA42-DEC49260CB2C}" srcId="{32357B2F-A73F-4E8A-8343-F6E9D9AC2DC6}" destId="{38B372E3-EC6E-4644-B011-A770336DB394}" srcOrd="5" destOrd="0" parTransId="{CD577B21-747E-44F3-9F5C-1469B5F104B5}" sibTransId="{0989F9B1-3A83-4F51-81AF-ADAB4B4DE773}"/>
    <dgm:cxn modelId="{8C8B9908-1ED2-174C-9D6E-7E393D5A4721}" type="presOf" srcId="{5D8A8E53-E098-42AB-A37C-48CC03E965EA}" destId="{7C0B1B99-1623-934C-ABE4-2ED306B986A2}" srcOrd="0" destOrd="0" presId="urn:microsoft.com/office/officeart/2005/8/layout/bProcess4"/>
    <dgm:cxn modelId="{222D620E-5FF0-964C-9ED0-20297985DD3B}" type="presOf" srcId="{8FF59666-CABE-46D8-B025-50C11D2D54CB}" destId="{318A23B3-2CE5-C74B-89C2-390806DECD95}" srcOrd="0" destOrd="0" presId="urn:microsoft.com/office/officeart/2005/8/layout/bProcess4"/>
    <dgm:cxn modelId="{D2E50D11-2D3C-CE40-977F-31FB65B1B285}" type="presOf" srcId="{172C984A-F7D1-4837-9148-D4697B2A701F}" destId="{993EFFA4-EB38-464A-BC3A-06831804DA35}" srcOrd="0" destOrd="0" presId="urn:microsoft.com/office/officeart/2005/8/layout/bProcess4"/>
    <dgm:cxn modelId="{84A20D22-6861-45A9-A160-94A004D51738}" srcId="{32357B2F-A73F-4E8A-8343-F6E9D9AC2DC6}" destId="{8778196A-64AD-4494-8834-81ACB3A2072A}" srcOrd="1" destOrd="0" parTransId="{CCA18179-EAC6-4A9F-ACC1-F07563C8BA60}" sibTransId="{F710E009-ACD6-4AB5-ADB5-870E6E3D5A6D}"/>
    <dgm:cxn modelId="{55327B2F-C51F-4AC8-AC34-E5B7C1166900}" srcId="{32357B2F-A73F-4E8A-8343-F6E9D9AC2DC6}" destId="{8FF59666-CABE-46D8-B025-50C11D2D54CB}" srcOrd="4" destOrd="0" parTransId="{0616478C-CCAC-4CCC-8101-269465359428}" sibTransId="{B483FD93-8D56-43F7-BEFC-7379D397B0D2}"/>
    <dgm:cxn modelId="{074C2B3C-3F4D-594A-BD71-41365E93D16C}" type="presOf" srcId="{07F51BCE-80B7-4C41-BBBD-9738D8B03BEC}" destId="{3F2C874A-7BF6-9248-BB3A-9FA6FBF34954}" srcOrd="0" destOrd="0" presId="urn:microsoft.com/office/officeart/2005/8/layout/bProcess4"/>
    <dgm:cxn modelId="{9AA53447-B87F-8A4C-836E-7F28A55A36F0}" type="presOf" srcId="{F710E009-ACD6-4AB5-ADB5-870E6E3D5A6D}" destId="{39AB0554-D1B6-5642-9D19-7AF8114CF203}" srcOrd="0" destOrd="0" presId="urn:microsoft.com/office/officeart/2005/8/layout/bProcess4"/>
    <dgm:cxn modelId="{DA011949-6316-2743-A37A-10597D20C307}" type="presOf" srcId="{8ADA4080-DE38-4534-B242-9530E6D679D4}" destId="{99D70248-6A5C-0345-BA5A-F5DD1F637C6A}" srcOrd="0" destOrd="0" presId="urn:microsoft.com/office/officeart/2005/8/layout/bProcess4"/>
    <dgm:cxn modelId="{1EA5C44C-01B0-2C44-A131-5C8AD0F66F56}" type="presOf" srcId="{159DB1E2-5C34-44FC-9ECA-74B6F2EB1DDA}" destId="{81110C94-3C3B-494C-983C-A2942E679B99}" srcOrd="0" destOrd="0" presId="urn:microsoft.com/office/officeart/2005/8/layout/bProcess4"/>
    <dgm:cxn modelId="{6D16A16C-981E-43E0-954D-DFFDFFC31DCC}" srcId="{32357B2F-A73F-4E8A-8343-F6E9D9AC2DC6}" destId="{159DB1E2-5C34-44FC-9ECA-74B6F2EB1DDA}" srcOrd="0" destOrd="0" parTransId="{44C8E8A1-673D-46AD-9E28-F8335A47032F}" sibTransId="{07F51BCE-80B7-4C41-BBBD-9738D8B03BEC}"/>
    <dgm:cxn modelId="{D60B1C81-5314-4805-9BEF-F67F2E6665A3}" srcId="{32357B2F-A73F-4E8A-8343-F6E9D9AC2DC6}" destId="{00D2E9D2-DD6D-47CF-93E0-EA923AA3F1CC}" srcOrd="6" destOrd="0" parTransId="{02F47E5A-5CA0-43F8-8AA9-DD8F70307ACC}" sibTransId="{8ADA4080-DE38-4534-B242-9530E6D679D4}"/>
    <dgm:cxn modelId="{51E02384-60E7-4F4B-87ED-4FCB1210C063}" type="presOf" srcId="{8778196A-64AD-4494-8834-81ACB3A2072A}" destId="{8119828E-E471-CA42-80FC-DEAACA47751B}" srcOrd="0" destOrd="0" presId="urn:microsoft.com/office/officeart/2005/8/layout/bProcess4"/>
    <dgm:cxn modelId="{5CB92986-60D4-48A6-AD7E-F1253BE6D11E}" srcId="{32357B2F-A73F-4E8A-8343-F6E9D9AC2DC6}" destId="{4820B465-DF74-4CE2-A6A0-701D3DE9607C}" srcOrd="7" destOrd="0" parTransId="{F22DAF96-2095-4665-9C93-04183E73E07B}" sibTransId="{A9B40981-9A13-4021-ACC4-692D46848459}"/>
    <dgm:cxn modelId="{9445F687-AEEC-FF4B-A604-0F5CE6E83609}" type="presOf" srcId="{1AE6C594-8825-4E44-85EE-F78FFA54771B}" destId="{EF0EFA4F-00F2-CF43-9D79-38C3EFDA7840}" srcOrd="0" destOrd="0" presId="urn:microsoft.com/office/officeart/2005/8/layout/bProcess4"/>
    <dgm:cxn modelId="{E87AD095-DF76-FB44-A050-8B075314D60E}" type="presOf" srcId="{90D60788-A0F5-4364-82CD-0616FE2D55EA}" destId="{751DA231-338B-E946-BE17-B2A6833134CC}" srcOrd="0" destOrd="0" presId="urn:microsoft.com/office/officeart/2005/8/layout/bProcess4"/>
    <dgm:cxn modelId="{33A2E6A1-45BA-DA40-9A21-2317B74A9619}" type="presOf" srcId="{B483FD93-8D56-43F7-BEFC-7379D397B0D2}" destId="{7270E219-8781-DD4D-9853-C4A4EB850AB4}" srcOrd="0" destOrd="0" presId="urn:microsoft.com/office/officeart/2005/8/layout/bProcess4"/>
    <dgm:cxn modelId="{AF1498A3-2EC4-479A-B4AA-ADF759C1622C}" srcId="{32357B2F-A73F-4E8A-8343-F6E9D9AC2DC6}" destId="{5D8A8E53-E098-42AB-A37C-48CC03E965EA}" srcOrd="2" destOrd="0" parTransId="{2FC68740-D130-4612-AD15-80B0B7F04CCB}" sibTransId="{1AE6C594-8825-4E44-85EE-F78FFA54771B}"/>
    <dgm:cxn modelId="{B12F58A9-4E86-8D48-83E0-671E4A014644}" type="presOf" srcId="{38B372E3-EC6E-4644-B011-A770336DB394}" destId="{5E19ACAD-C49F-7342-B6B2-47DCA761B6A6}" srcOrd="0" destOrd="0" presId="urn:microsoft.com/office/officeart/2005/8/layout/bProcess4"/>
    <dgm:cxn modelId="{BA6500B9-CF97-4351-8B86-EE816BC32D61}" srcId="{32357B2F-A73F-4E8A-8343-F6E9D9AC2DC6}" destId="{90D60788-A0F5-4364-82CD-0616FE2D55EA}" srcOrd="3" destOrd="0" parTransId="{CB333C58-0C49-4E9A-8CEA-C01B2200E742}" sibTransId="{172C984A-F7D1-4837-9148-D4697B2A701F}"/>
    <dgm:cxn modelId="{188A19D5-A301-0A47-92CE-ACABBED0553D}" type="presOf" srcId="{32357B2F-A73F-4E8A-8343-F6E9D9AC2DC6}" destId="{31752B77-4630-C54A-B531-1E091A4DE584}" srcOrd="0" destOrd="0" presId="urn:microsoft.com/office/officeart/2005/8/layout/bProcess4"/>
    <dgm:cxn modelId="{4354A6D7-6555-914F-BC44-F80E3723C6C3}" type="presOf" srcId="{4820B465-DF74-4CE2-A6A0-701D3DE9607C}" destId="{1A675238-E5EA-204B-81BA-EE15F5A5288E}" srcOrd="0" destOrd="0" presId="urn:microsoft.com/office/officeart/2005/8/layout/bProcess4"/>
    <dgm:cxn modelId="{42E841DD-3635-334A-A07D-4620C7041A5C}" type="presOf" srcId="{00D2E9D2-DD6D-47CF-93E0-EA923AA3F1CC}" destId="{54BF13B1-4E30-ED4B-8E67-AD6E15DDBEAD}" srcOrd="0" destOrd="0" presId="urn:microsoft.com/office/officeart/2005/8/layout/bProcess4"/>
    <dgm:cxn modelId="{05DA0AEB-7C92-6149-9A71-7B130BA7C176}" type="presOf" srcId="{0989F9B1-3A83-4F51-81AF-ADAB4B4DE773}" destId="{318CEF0C-F13D-624F-BE61-88EE587D51BB}" srcOrd="0" destOrd="0" presId="urn:microsoft.com/office/officeart/2005/8/layout/bProcess4"/>
    <dgm:cxn modelId="{D62E6AD1-1A45-3143-A10A-A3086F65B645}" type="presParOf" srcId="{31752B77-4630-C54A-B531-1E091A4DE584}" destId="{EACA1650-063F-E749-9D1C-A7CD09312605}" srcOrd="0" destOrd="0" presId="urn:microsoft.com/office/officeart/2005/8/layout/bProcess4"/>
    <dgm:cxn modelId="{1EFC0745-23DA-2545-BD02-91F6A3CAFCAE}" type="presParOf" srcId="{EACA1650-063F-E749-9D1C-A7CD09312605}" destId="{105E7EC1-AA99-8A4F-88EA-DF5FE7FAA181}" srcOrd="0" destOrd="0" presId="urn:microsoft.com/office/officeart/2005/8/layout/bProcess4"/>
    <dgm:cxn modelId="{1601980D-F923-7E48-B56F-02B79502BD72}" type="presParOf" srcId="{EACA1650-063F-E749-9D1C-A7CD09312605}" destId="{81110C94-3C3B-494C-983C-A2942E679B99}" srcOrd="1" destOrd="0" presId="urn:microsoft.com/office/officeart/2005/8/layout/bProcess4"/>
    <dgm:cxn modelId="{82824B13-5399-F74C-9446-C350624D9DF1}" type="presParOf" srcId="{31752B77-4630-C54A-B531-1E091A4DE584}" destId="{3F2C874A-7BF6-9248-BB3A-9FA6FBF34954}" srcOrd="1" destOrd="0" presId="urn:microsoft.com/office/officeart/2005/8/layout/bProcess4"/>
    <dgm:cxn modelId="{61480DBC-5A6E-2341-B96C-E3AE51BB5014}" type="presParOf" srcId="{31752B77-4630-C54A-B531-1E091A4DE584}" destId="{845802FB-7720-7943-8E31-7148AAE59173}" srcOrd="2" destOrd="0" presId="urn:microsoft.com/office/officeart/2005/8/layout/bProcess4"/>
    <dgm:cxn modelId="{289850CF-4821-6C44-A5E7-CA5647979A47}" type="presParOf" srcId="{845802FB-7720-7943-8E31-7148AAE59173}" destId="{B8557E9E-4938-5149-8F1A-5AF34EFD3862}" srcOrd="0" destOrd="0" presId="urn:microsoft.com/office/officeart/2005/8/layout/bProcess4"/>
    <dgm:cxn modelId="{CCBC2FDB-3E4F-3544-84A0-498289A33E1E}" type="presParOf" srcId="{845802FB-7720-7943-8E31-7148AAE59173}" destId="{8119828E-E471-CA42-80FC-DEAACA47751B}" srcOrd="1" destOrd="0" presId="urn:microsoft.com/office/officeart/2005/8/layout/bProcess4"/>
    <dgm:cxn modelId="{092A66FC-BABC-7344-8EE1-E60FCBA4DFCC}" type="presParOf" srcId="{31752B77-4630-C54A-B531-1E091A4DE584}" destId="{39AB0554-D1B6-5642-9D19-7AF8114CF203}" srcOrd="3" destOrd="0" presId="urn:microsoft.com/office/officeart/2005/8/layout/bProcess4"/>
    <dgm:cxn modelId="{13FF74FC-E19E-1342-92C1-A73A7A899229}" type="presParOf" srcId="{31752B77-4630-C54A-B531-1E091A4DE584}" destId="{04E278EC-4B0F-6040-A611-71A8249079CC}" srcOrd="4" destOrd="0" presId="urn:microsoft.com/office/officeart/2005/8/layout/bProcess4"/>
    <dgm:cxn modelId="{625B186F-E346-CB4A-A16D-6818559CEA38}" type="presParOf" srcId="{04E278EC-4B0F-6040-A611-71A8249079CC}" destId="{4EC345A4-4CE9-544E-97B2-43F89ADBBC27}" srcOrd="0" destOrd="0" presId="urn:microsoft.com/office/officeart/2005/8/layout/bProcess4"/>
    <dgm:cxn modelId="{EDD51991-0ABB-A24D-AF90-710BC5AA6ADD}" type="presParOf" srcId="{04E278EC-4B0F-6040-A611-71A8249079CC}" destId="{7C0B1B99-1623-934C-ABE4-2ED306B986A2}" srcOrd="1" destOrd="0" presId="urn:microsoft.com/office/officeart/2005/8/layout/bProcess4"/>
    <dgm:cxn modelId="{8DC179C5-B2DD-4343-B9C2-68FDA44DE4C2}" type="presParOf" srcId="{31752B77-4630-C54A-B531-1E091A4DE584}" destId="{EF0EFA4F-00F2-CF43-9D79-38C3EFDA7840}" srcOrd="5" destOrd="0" presId="urn:microsoft.com/office/officeart/2005/8/layout/bProcess4"/>
    <dgm:cxn modelId="{FBBD3516-22DB-0346-81EC-F5766EF4BA04}" type="presParOf" srcId="{31752B77-4630-C54A-B531-1E091A4DE584}" destId="{0E4CF287-1DB4-D741-BC6E-C525D09FDEEB}" srcOrd="6" destOrd="0" presId="urn:microsoft.com/office/officeart/2005/8/layout/bProcess4"/>
    <dgm:cxn modelId="{0F830E97-B4A2-A448-AD09-07AD569C2890}" type="presParOf" srcId="{0E4CF287-1DB4-D741-BC6E-C525D09FDEEB}" destId="{3D1DF04C-79AA-1A46-BABC-FFFD93051158}" srcOrd="0" destOrd="0" presId="urn:microsoft.com/office/officeart/2005/8/layout/bProcess4"/>
    <dgm:cxn modelId="{0F70EC29-2AD4-4E46-A272-725F037358FC}" type="presParOf" srcId="{0E4CF287-1DB4-D741-BC6E-C525D09FDEEB}" destId="{751DA231-338B-E946-BE17-B2A6833134CC}" srcOrd="1" destOrd="0" presId="urn:microsoft.com/office/officeart/2005/8/layout/bProcess4"/>
    <dgm:cxn modelId="{85EBAE9B-8374-4A40-B30D-9E7E08A444CE}" type="presParOf" srcId="{31752B77-4630-C54A-B531-1E091A4DE584}" destId="{993EFFA4-EB38-464A-BC3A-06831804DA35}" srcOrd="7" destOrd="0" presId="urn:microsoft.com/office/officeart/2005/8/layout/bProcess4"/>
    <dgm:cxn modelId="{83802DE5-CCD6-CE4E-ACE9-2923136C73F8}" type="presParOf" srcId="{31752B77-4630-C54A-B531-1E091A4DE584}" destId="{0163B2F2-36F9-5940-B105-F2C5CBF7323C}" srcOrd="8" destOrd="0" presId="urn:microsoft.com/office/officeart/2005/8/layout/bProcess4"/>
    <dgm:cxn modelId="{031C0A0C-D59D-0A4F-AC87-0B02396BC90D}" type="presParOf" srcId="{0163B2F2-36F9-5940-B105-F2C5CBF7323C}" destId="{0D8028D6-5E89-ED4B-8F27-06A14BEBB089}" srcOrd="0" destOrd="0" presId="urn:microsoft.com/office/officeart/2005/8/layout/bProcess4"/>
    <dgm:cxn modelId="{F0B89BEE-74D7-5E4A-B2F5-04A2E2012A86}" type="presParOf" srcId="{0163B2F2-36F9-5940-B105-F2C5CBF7323C}" destId="{318A23B3-2CE5-C74B-89C2-390806DECD95}" srcOrd="1" destOrd="0" presId="urn:microsoft.com/office/officeart/2005/8/layout/bProcess4"/>
    <dgm:cxn modelId="{FCBED5FD-0FFF-F443-9146-DE9F5A5BE896}" type="presParOf" srcId="{31752B77-4630-C54A-B531-1E091A4DE584}" destId="{7270E219-8781-DD4D-9853-C4A4EB850AB4}" srcOrd="9" destOrd="0" presId="urn:microsoft.com/office/officeart/2005/8/layout/bProcess4"/>
    <dgm:cxn modelId="{33BE0371-5FA5-6642-8383-4C99674250F1}" type="presParOf" srcId="{31752B77-4630-C54A-B531-1E091A4DE584}" destId="{36684C93-A475-744E-A7FD-19DF51F02239}" srcOrd="10" destOrd="0" presId="urn:microsoft.com/office/officeart/2005/8/layout/bProcess4"/>
    <dgm:cxn modelId="{DBCB820E-8B22-5D44-B73D-2257DB4C28B8}" type="presParOf" srcId="{36684C93-A475-744E-A7FD-19DF51F02239}" destId="{4EF11AD9-8C37-F044-BE01-DA3D327D7E48}" srcOrd="0" destOrd="0" presId="urn:microsoft.com/office/officeart/2005/8/layout/bProcess4"/>
    <dgm:cxn modelId="{F7FBA2A8-7A62-9A4A-9B57-6925E4B63543}" type="presParOf" srcId="{36684C93-A475-744E-A7FD-19DF51F02239}" destId="{5E19ACAD-C49F-7342-B6B2-47DCA761B6A6}" srcOrd="1" destOrd="0" presId="urn:microsoft.com/office/officeart/2005/8/layout/bProcess4"/>
    <dgm:cxn modelId="{2BA7ECC7-D816-8B4D-A017-08ACB8613301}" type="presParOf" srcId="{31752B77-4630-C54A-B531-1E091A4DE584}" destId="{318CEF0C-F13D-624F-BE61-88EE587D51BB}" srcOrd="11" destOrd="0" presId="urn:microsoft.com/office/officeart/2005/8/layout/bProcess4"/>
    <dgm:cxn modelId="{8B3A9308-6E08-B04A-B12D-C1F0780E5106}" type="presParOf" srcId="{31752B77-4630-C54A-B531-1E091A4DE584}" destId="{65AD109D-FB7A-0F41-B3EA-1D9E31867D9E}" srcOrd="12" destOrd="0" presId="urn:microsoft.com/office/officeart/2005/8/layout/bProcess4"/>
    <dgm:cxn modelId="{E5609A53-D2DA-C34B-94A7-20BE33FBCDAA}" type="presParOf" srcId="{65AD109D-FB7A-0F41-B3EA-1D9E31867D9E}" destId="{9DD345D2-F89C-984B-9DDD-1835C31FF270}" srcOrd="0" destOrd="0" presId="urn:microsoft.com/office/officeart/2005/8/layout/bProcess4"/>
    <dgm:cxn modelId="{064175C7-5241-0D48-880F-44A7DE0EF246}" type="presParOf" srcId="{65AD109D-FB7A-0F41-B3EA-1D9E31867D9E}" destId="{54BF13B1-4E30-ED4B-8E67-AD6E15DDBEAD}" srcOrd="1" destOrd="0" presId="urn:microsoft.com/office/officeart/2005/8/layout/bProcess4"/>
    <dgm:cxn modelId="{92041D3B-2EA6-0E49-8AC9-9CC7B1520AD5}" type="presParOf" srcId="{31752B77-4630-C54A-B531-1E091A4DE584}" destId="{99D70248-6A5C-0345-BA5A-F5DD1F637C6A}" srcOrd="13" destOrd="0" presId="urn:microsoft.com/office/officeart/2005/8/layout/bProcess4"/>
    <dgm:cxn modelId="{3044D9E7-C670-5944-A3A4-BCEBCC7E782A}" type="presParOf" srcId="{31752B77-4630-C54A-B531-1E091A4DE584}" destId="{BBF30F58-EFC6-6C4A-9271-84C2A238CD7D}" srcOrd="14" destOrd="0" presId="urn:microsoft.com/office/officeart/2005/8/layout/bProcess4"/>
    <dgm:cxn modelId="{492D9FE9-C055-B145-B22D-1D2BB466E2D1}" type="presParOf" srcId="{BBF30F58-EFC6-6C4A-9271-84C2A238CD7D}" destId="{B7788B90-7302-4544-A8EA-64D99C241898}" srcOrd="0" destOrd="0" presId="urn:microsoft.com/office/officeart/2005/8/layout/bProcess4"/>
    <dgm:cxn modelId="{4CAE7A33-4332-5447-952C-8FEA4843CDF5}" type="presParOf" srcId="{BBF30F58-EFC6-6C4A-9271-84C2A238CD7D}" destId="{1A675238-E5EA-204B-81BA-EE15F5A5288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74E96-C288-EC4E-90F6-41058763A4F5}">
      <dsp:nvSpPr>
        <dsp:cNvPr id="0" name=""/>
        <dsp:cNvSpPr/>
      </dsp:nvSpPr>
      <dsp:spPr>
        <a:xfrm>
          <a:off x="0" y="527735"/>
          <a:ext cx="5453211" cy="104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3230" tIns="395732" rIns="42323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Symptoms are present nearly every day, most of the day, for at least 2 weeks</a:t>
          </a:r>
        </a:p>
      </dsp:txBody>
      <dsp:txXfrm>
        <a:off x="0" y="527735"/>
        <a:ext cx="5453211" cy="1047375"/>
      </dsp:txXfrm>
    </dsp:sp>
    <dsp:sp modelId="{CD819D40-7E83-BF42-AF12-604286441C9B}">
      <dsp:nvSpPr>
        <dsp:cNvPr id="0" name=""/>
        <dsp:cNvSpPr/>
      </dsp:nvSpPr>
      <dsp:spPr>
        <a:xfrm>
          <a:off x="272660" y="247295"/>
          <a:ext cx="3817247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283" tIns="0" rIns="14428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Sad mood</a:t>
          </a:r>
          <a:r>
            <a:rPr lang="en-US" sz="1900" kern="1200"/>
            <a:t> OR </a:t>
          </a:r>
          <a:r>
            <a:rPr lang="en-US" sz="1900" i="1" kern="1200"/>
            <a:t>loss of interest or pleasure (anhedonia)</a:t>
          </a:r>
          <a:endParaRPr lang="en-US" sz="1900" kern="1200"/>
        </a:p>
      </dsp:txBody>
      <dsp:txXfrm>
        <a:off x="300040" y="274675"/>
        <a:ext cx="3762487" cy="506120"/>
      </dsp:txXfrm>
    </dsp:sp>
    <dsp:sp modelId="{A284562F-ABE0-234E-AD8C-D0A16C31745D}">
      <dsp:nvSpPr>
        <dsp:cNvPr id="0" name=""/>
        <dsp:cNvSpPr/>
      </dsp:nvSpPr>
      <dsp:spPr>
        <a:xfrm>
          <a:off x="0" y="1958150"/>
          <a:ext cx="5453211" cy="3052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392975"/>
              <a:satOff val="11185"/>
              <a:lumOff val="1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3230" tIns="395732" rIns="42323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Sleeping too much or too little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Psychomotor retardation or agitation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Poor appetite and weight loss, or increased appetite and weight gain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Loss of energy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Feelings of worthlessness or excessive guilt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Difficulty concentrating, thinking, or making decisions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Recurrent thoughts of death or suicide</a:t>
          </a:r>
        </a:p>
      </dsp:txBody>
      <dsp:txXfrm>
        <a:off x="0" y="1958150"/>
        <a:ext cx="5453211" cy="3052349"/>
      </dsp:txXfrm>
    </dsp:sp>
    <dsp:sp modelId="{B7B4CE76-4F40-6141-90E1-D0EDE2CD32F9}">
      <dsp:nvSpPr>
        <dsp:cNvPr id="0" name=""/>
        <dsp:cNvSpPr/>
      </dsp:nvSpPr>
      <dsp:spPr>
        <a:xfrm>
          <a:off x="272660" y="1677710"/>
          <a:ext cx="3817247" cy="560880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283" tIns="0" rIns="14428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PLUS four of the following symptoms:</a:t>
          </a:r>
        </a:p>
      </dsp:txBody>
      <dsp:txXfrm>
        <a:off x="300040" y="1705090"/>
        <a:ext cx="3762487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E3EDB-CFA9-A945-9CB6-E5B88259588A}">
      <dsp:nvSpPr>
        <dsp:cNvPr id="0" name=""/>
        <dsp:cNvSpPr/>
      </dsp:nvSpPr>
      <dsp:spPr>
        <a:xfrm>
          <a:off x="0" y="66824"/>
          <a:ext cx="9677400" cy="81080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Although serotonin has multiple functions in the brain, one of them is to keep us calm and content. </a:t>
          </a:r>
          <a:endParaRPr lang="en-US" sz="2100" kern="1200"/>
        </a:p>
      </dsp:txBody>
      <dsp:txXfrm>
        <a:off x="39580" y="106404"/>
        <a:ext cx="9598240" cy="731649"/>
      </dsp:txXfrm>
    </dsp:sp>
    <dsp:sp modelId="{BA455310-0E6F-D648-855F-420FAD5E7414}">
      <dsp:nvSpPr>
        <dsp:cNvPr id="0" name=""/>
        <dsp:cNvSpPr/>
      </dsp:nvSpPr>
      <dsp:spPr>
        <a:xfrm>
          <a:off x="0" y="938114"/>
          <a:ext cx="9677400" cy="810809"/>
        </a:xfrm>
        <a:prstGeom prst="roundRect">
          <a:avLst/>
        </a:prstGeom>
        <a:gradFill rotWithShape="0">
          <a:gsLst>
            <a:gs pos="0">
              <a:schemeClr val="accent5">
                <a:hueOff val="-280772"/>
                <a:satOff val="-1324"/>
                <a:lumOff val="32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280772"/>
                <a:satOff val="-1324"/>
                <a:lumOff val="32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280772"/>
                <a:satOff val="-1324"/>
                <a:lumOff val="32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So, when too little serotonin is </a:t>
          </a:r>
          <a:r>
            <a:rPr lang="en-US" sz="2100" kern="1200"/>
            <a:t>in </a:t>
          </a:r>
          <a:r>
            <a:rPr lang="en-US" sz="2100" b="0" i="0" kern="1200"/>
            <a:t>our brain, we become nervous, unhappy or unable to feel any pleasure.</a:t>
          </a:r>
          <a:endParaRPr lang="en-US" sz="2100" kern="1200"/>
        </a:p>
      </dsp:txBody>
      <dsp:txXfrm>
        <a:off x="39580" y="977694"/>
        <a:ext cx="9598240" cy="731649"/>
      </dsp:txXfrm>
    </dsp:sp>
    <dsp:sp modelId="{AC387F65-9BE0-8745-809E-042D544E9C1E}">
      <dsp:nvSpPr>
        <dsp:cNvPr id="0" name=""/>
        <dsp:cNvSpPr/>
      </dsp:nvSpPr>
      <dsp:spPr>
        <a:xfrm>
          <a:off x="0" y="1809404"/>
          <a:ext cx="9677400" cy="810809"/>
        </a:xfrm>
        <a:prstGeom prst="roundRect">
          <a:avLst/>
        </a:prstGeom>
        <a:gradFill rotWithShape="0">
          <a:gsLst>
            <a:gs pos="0">
              <a:schemeClr val="accent5">
                <a:hueOff val="-561544"/>
                <a:satOff val="-2648"/>
                <a:lumOff val="65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561544"/>
                <a:satOff val="-2648"/>
                <a:lumOff val="65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561544"/>
                <a:satOff val="-2648"/>
                <a:lumOff val="65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Examples of SSRIs include fluoxetine (Prozac®), sertraline (Zoloft®), paroxetine (Paxil®), citalopram (Celexa®), fluvoxamine (Luvox®), and escitalopram (Lexapro®).</a:t>
          </a:r>
          <a:endParaRPr lang="en-US" sz="2100" kern="1200"/>
        </a:p>
      </dsp:txBody>
      <dsp:txXfrm>
        <a:off x="39580" y="1848984"/>
        <a:ext cx="9598240" cy="731649"/>
      </dsp:txXfrm>
    </dsp:sp>
    <dsp:sp modelId="{B057FFBE-CDC9-9B46-AD28-B84574EB0051}">
      <dsp:nvSpPr>
        <dsp:cNvPr id="0" name=""/>
        <dsp:cNvSpPr/>
      </dsp:nvSpPr>
      <dsp:spPr>
        <a:xfrm>
          <a:off x="0" y="2680694"/>
          <a:ext cx="9677400" cy="810809"/>
        </a:xfrm>
        <a:prstGeom prst="roundRect">
          <a:avLst/>
        </a:prstGeom>
        <a:gradFill rotWithShape="0">
          <a:gsLst>
            <a:gs pos="0">
              <a:schemeClr val="accent5">
                <a:hueOff val="-842315"/>
                <a:satOff val="-3972"/>
                <a:lumOff val="98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842315"/>
                <a:satOff val="-3972"/>
                <a:lumOff val="98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842315"/>
                <a:satOff val="-3972"/>
                <a:lumOff val="98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1" kern="1200"/>
            <a:t>SNRIs</a:t>
          </a:r>
          <a:endParaRPr lang="en-US" sz="2100" kern="1200"/>
        </a:p>
      </dsp:txBody>
      <dsp:txXfrm>
        <a:off x="39580" y="2720274"/>
        <a:ext cx="9598240" cy="731649"/>
      </dsp:txXfrm>
    </dsp:sp>
    <dsp:sp modelId="{7EF00CF2-873A-5C46-BE9F-E3B386505D30}">
      <dsp:nvSpPr>
        <dsp:cNvPr id="0" name=""/>
        <dsp:cNvSpPr/>
      </dsp:nvSpPr>
      <dsp:spPr>
        <a:xfrm>
          <a:off x="0" y="3551985"/>
          <a:ext cx="9677400" cy="810809"/>
        </a:xfrm>
        <a:prstGeom prst="roundRect">
          <a:avLst/>
        </a:prstGeom>
        <a:gradFill rotWithShape="0">
          <a:gsLst>
            <a:gs pos="0">
              <a:schemeClr val="accent5">
                <a:hueOff val="-1123087"/>
                <a:satOff val="-5296"/>
                <a:lumOff val="130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123087"/>
                <a:satOff val="-5296"/>
                <a:lumOff val="130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123087"/>
                <a:satOff val="-5296"/>
                <a:lumOff val="130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SNRIs are the second most commonly used antidepressants. Like SSRIs, they block the serotonin transporter, leading to an increase in the levels of serotonin in the synapse. </a:t>
          </a:r>
          <a:endParaRPr lang="en-US" sz="2100" kern="1200"/>
        </a:p>
      </dsp:txBody>
      <dsp:txXfrm>
        <a:off x="39580" y="3591565"/>
        <a:ext cx="9598240" cy="731649"/>
      </dsp:txXfrm>
    </dsp:sp>
    <dsp:sp modelId="{EAE9F983-B6EF-A24F-B5BA-FBB94A9D0E14}">
      <dsp:nvSpPr>
        <dsp:cNvPr id="0" name=""/>
        <dsp:cNvSpPr/>
      </dsp:nvSpPr>
      <dsp:spPr>
        <a:xfrm>
          <a:off x="0" y="4423275"/>
          <a:ext cx="9677400" cy="810809"/>
        </a:xfrm>
        <a:prstGeom prst="roundRect">
          <a:avLst/>
        </a:prstGeom>
        <a:gradFill rotWithShape="0">
          <a:gsLst>
            <a:gs pos="0">
              <a:schemeClr val="accent5">
                <a:hueOff val="-1403859"/>
                <a:satOff val="-6620"/>
                <a:lumOff val="163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403859"/>
                <a:satOff val="-6620"/>
                <a:lumOff val="163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403859"/>
                <a:satOff val="-6620"/>
                <a:lumOff val="163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In addition to that, they also block the norepinephrine transporter, leading to an increase in levels of norepinephrine in the synapse. </a:t>
          </a:r>
          <a:endParaRPr lang="en-US" sz="2100" kern="1200"/>
        </a:p>
      </dsp:txBody>
      <dsp:txXfrm>
        <a:off x="39580" y="4462855"/>
        <a:ext cx="9598240" cy="731649"/>
      </dsp:txXfrm>
    </dsp:sp>
    <dsp:sp modelId="{34F69275-BD51-3243-9F51-2F1A7064FFB6}">
      <dsp:nvSpPr>
        <dsp:cNvPr id="0" name=""/>
        <dsp:cNvSpPr/>
      </dsp:nvSpPr>
      <dsp:spPr>
        <a:xfrm>
          <a:off x="0" y="5294565"/>
          <a:ext cx="9677400" cy="810809"/>
        </a:xfrm>
        <a:prstGeom prst="roundRect">
          <a:avLst/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Examples of SNRIs are Desvenlafaxine (Pristiq®, Khedezla®), duloxetine (Cymbalta®) and venlafaxine (Effexor®) </a:t>
          </a:r>
          <a:endParaRPr lang="en-US" sz="2100" kern="1200"/>
        </a:p>
      </dsp:txBody>
      <dsp:txXfrm>
        <a:off x="39580" y="5334145"/>
        <a:ext cx="9598240" cy="731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6D891-F214-6E41-90FE-EC3C262BCE40}">
      <dsp:nvSpPr>
        <dsp:cNvPr id="0" name=""/>
        <dsp:cNvSpPr/>
      </dsp:nvSpPr>
      <dsp:spPr>
        <a:xfrm>
          <a:off x="0" y="909239"/>
          <a:ext cx="3024187" cy="1814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Suicide rate in US is 14 per 100,000 in 2018; worldwide 9% report suicidal ideation at least once in their lives, and 2.5% have made at least one suicide attempt </a:t>
          </a:r>
        </a:p>
      </dsp:txBody>
      <dsp:txXfrm>
        <a:off x="0" y="909239"/>
        <a:ext cx="3024187" cy="1814512"/>
      </dsp:txXfrm>
    </dsp:sp>
    <dsp:sp modelId="{7F29E044-8167-FB44-825B-1046FFFE56F5}">
      <dsp:nvSpPr>
        <dsp:cNvPr id="0" name=""/>
        <dsp:cNvSpPr/>
      </dsp:nvSpPr>
      <dsp:spPr>
        <a:xfrm>
          <a:off x="3326606" y="909239"/>
          <a:ext cx="3024187" cy="1814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Men are four times more likely than women to kill themselves; women are more likely than men to make suicide attempts that do not result in death</a:t>
          </a:r>
        </a:p>
      </dsp:txBody>
      <dsp:txXfrm>
        <a:off x="3326606" y="909239"/>
        <a:ext cx="3024187" cy="1814512"/>
      </dsp:txXfrm>
    </dsp:sp>
    <dsp:sp modelId="{1FEF4D34-A490-8E42-81C8-1ED76B8AA734}">
      <dsp:nvSpPr>
        <dsp:cNvPr id="0" name=""/>
        <dsp:cNvSpPr/>
      </dsp:nvSpPr>
      <dsp:spPr>
        <a:xfrm>
          <a:off x="6653212" y="909239"/>
          <a:ext cx="3024187" cy="1814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Guns are by far the most common means of suicide in the United States (60%); men usually shoot or hang themselves; women more likely to use pills</a:t>
          </a:r>
        </a:p>
      </dsp:txBody>
      <dsp:txXfrm>
        <a:off x="6653212" y="909239"/>
        <a:ext cx="3024187" cy="1814512"/>
      </dsp:txXfrm>
    </dsp:sp>
    <dsp:sp modelId="{2DF2FDE0-310C-B64F-ACE4-643DFD557347}">
      <dsp:nvSpPr>
        <dsp:cNvPr id="0" name=""/>
        <dsp:cNvSpPr/>
      </dsp:nvSpPr>
      <dsp:spPr>
        <a:xfrm>
          <a:off x="0" y="3026170"/>
          <a:ext cx="3024187" cy="1814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suicide rate increases in old age. The highest rates of suicide in the United States are for white males over age 50</a:t>
          </a:r>
        </a:p>
      </dsp:txBody>
      <dsp:txXfrm>
        <a:off x="0" y="3026170"/>
        <a:ext cx="3024187" cy="1814512"/>
      </dsp:txXfrm>
    </dsp:sp>
    <dsp:sp modelId="{DC1B07BD-25F0-374B-B8A9-6A41B2F949C1}">
      <dsp:nvSpPr>
        <dsp:cNvPr id="0" name=""/>
        <dsp:cNvSpPr/>
      </dsp:nvSpPr>
      <dsp:spPr>
        <a:xfrm>
          <a:off x="3326606" y="3026170"/>
          <a:ext cx="3024187" cy="1814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Suicide is the 2</a:t>
          </a:r>
          <a:r>
            <a:rPr lang="en-US" sz="2000" kern="1200" baseline="30000" dirty="0"/>
            <a:t>nd</a:t>
          </a:r>
          <a:r>
            <a:rPr lang="en-US" sz="2000" kern="1200" dirty="0"/>
            <a:t> leading cause of death among 15-24 year </a:t>
          </a:r>
          <a:r>
            <a:rPr lang="en-US" sz="2000" kern="1200" dirty="0" err="1"/>
            <a:t>olds</a:t>
          </a:r>
          <a:r>
            <a:rPr lang="en-US" sz="2000" kern="1200" dirty="0"/>
            <a:t>; 20% of high schoolers report thoughts of suicide; 9% have made an attempt</a:t>
          </a:r>
        </a:p>
      </dsp:txBody>
      <dsp:txXfrm>
        <a:off x="3326606" y="3026170"/>
        <a:ext cx="3024187" cy="1814512"/>
      </dsp:txXfrm>
    </dsp:sp>
    <dsp:sp modelId="{FB2CCB78-DC5D-8243-B057-AB9878E9F10C}">
      <dsp:nvSpPr>
        <dsp:cNvPr id="0" name=""/>
        <dsp:cNvSpPr/>
      </dsp:nvSpPr>
      <dsp:spPr>
        <a:xfrm>
          <a:off x="6653212" y="3026170"/>
          <a:ext cx="3024187" cy="1814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Being divorced or widowed elevates suicide risk four- or fivefold.</a:t>
          </a:r>
        </a:p>
      </dsp:txBody>
      <dsp:txXfrm>
        <a:off x="6653212" y="3026170"/>
        <a:ext cx="3024187" cy="18145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C874A-7BF6-9248-BB3A-9FA6FBF34954}">
      <dsp:nvSpPr>
        <dsp:cNvPr id="0" name=""/>
        <dsp:cNvSpPr/>
      </dsp:nvSpPr>
      <dsp:spPr>
        <a:xfrm rot="5400000">
          <a:off x="-461964" y="1562448"/>
          <a:ext cx="2033649" cy="2452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10C94-3C3B-494C-983C-A2942E679B99}">
      <dsp:nvSpPr>
        <dsp:cNvPr id="0" name=""/>
        <dsp:cNvSpPr/>
      </dsp:nvSpPr>
      <dsp:spPr>
        <a:xfrm>
          <a:off x="5020" y="263334"/>
          <a:ext cx="2724633" cy="1634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rates of suicide for adolescents and children in the United States are increasing dramatically </a:t>
          </a:r>
        </a:p>
      </dsp:txBody>
      <dsp:txXfrm>
        <a:off x="52901" y="311215"/>
        <a:ext cx="2628871" cy="1539018"/>
      </dsp:txXfrm>
    </dsp:sp>
    <dsp:sp modelId="{39AB0554-D1B6-5642-9D19-7AF8114CF203}">
      <dsp:nvSpPr>
        <dsp:cNvPr id="0" name=""/>
        <dsp:cNvSpPr/>
      </dsp:nvSpPr>
      <dsp:spPr>
        <a:xfrm rot="5400000">
          <a:off x="-461964" y="3605923"/>
          <a:ext cx="2033649" cy="2452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9828E-E471-CA42-80FC-DEAACA47751B}">
      <dsp:nvSpPr>
        <dsp:cNvPr id="0" name=""/>
        <dsp:cNvSpPr/>
      </dsp:nvSpPr>
      <dsp:spPr>
        <a:xfrm>
          <a:off x="5020" y="2306809"/>
          <a:ext cx="2724633" cy="1634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Being divorced or widowed elevates suicide risk four- or fivefold.</a:t>
          </a:r>
        </a:p>
      </dsp:txBody>
      <dsp:txXfrm>
        <a:off x="52901" y="2354690"/>
        <a:ext cx="2628871" cy="1539018"/>
      </dsp:txXfrm>
    </dsp:sp>
    <dsp:sp modelId="{EF0EFA4F-00F2-CF43-9D79-38C3EFDA7840}">
      <dsp:nvSpPr>
        <dsp:cNvPr id="0" name=""/>
        <dsp:cNvSpPr/>
      </dsp:nvSpPr>
      <dsp:spPr>
        <a:xfrm>
          <a:off x="559773" y="4627661"/>
          <a:ext cx="3613936" cy="2452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B1B99-1623-934C-ABE4-2ED306B986A2}">
      <dsp:nvSpPr>
        <dsp:cNvPr id="0" name=""/>
        <dsp:cNvSpPr/>
      </dsp:nvSpPr>
      <dsp:spPr>
        <a:xfrm>
          <a:off x="5020" y="4350285"/>
          <a:ext cx="2724633" cy="1634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Second leading cause of death among young people aged 15–24.</a:t>
          </a:r>
        </a:p>
      </dsp:txBody>
      <dsp:txXfrm>
        <a:off x="52901" y="4398166"/>
        <a:ext cx="2628871" cy="1539018"/>
      </dsp:txXfrm>
    </dsp:sp>
    <dsp:sp modelId="{993EFFA4-EB38-464A-BC3A-06831804DA35}">
      <dsp:nvSpPr>
        <dsp:cNvPr id="0" name=""/>
        <dsp:cNvSpPr/>
      </dsp:nvSpPr>
      <dsp:spPr>
        <a:xfrm rot="16200000">
          <a:off x="3161798" y="3605923"/>
          <a:ext cx="2033649" cy="2452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DA231-338B-E946-BE17-B2A6833134CC}">
      <dsp:nvSpPr>
        <dsp:cNvPr id="0" name=""/>
        <dsp:cNvSpPr/>
      </dsp:nvSpPr>
      <dsp:spPr>
        <a:xfrm>
          <a:off x="3628783" y="4350285"/>
          <a:ext cx="2724633" cy="1634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Tenth leading cause of death overall in the United States.</a:t>
          </a:r>
        </a:p>
      </dsp:txBody>
      <dsp:txXfrm>
        <a:off x="3676664" y="4398166"/>
        <a:ext cx="2628871" cy="1539018"/>
      </dsp:txXfrm>
    </dsp:sp>
    <dsp:sp modelId="{7270E219-8781-DD4D-9853-C4A4EB850AB4}">
      <dsp:nvSpPr>
        <dsp:cNvPr id="0" name=""/>
        <dsp:cNvSpPr/>
      </dsp:nvSpPr>
      <dsp:spPr>
        <a:xfrm rot="16200000">
          <a:off x="3161798" y="1562448"/>
          <a:ext cx="2033649" cy="2452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A23B3-2CE5-C74B-89C2-390806DECD95}">
      <dsp:nvSpPr>
        <dsp:cNvPr id="0" name=""/>
        <dsp:cNvSpPr/>
      </dsp:nvSpPr>
      <dsp:spPr>
        <a:xfrm>
          <a:off x="3628783" y="2306809"/>
          <a:ext cx="2724633" cy="1634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Approximately 41,000 suicides per year in the United States.</a:t>
          </a:r>
        </a:p>
      </dsp:txBody>
      <dsp:txXfrm>
        <a:off x="3676664" y="2354690"/>
        <a:ext cx="2628871" cy="1539018"/>
      </dsp:txXfrm>
    </dsp:sp>
    <dsp:sp modelId="{318CEF0C-F13D-624F-BE61-88EE587D51BB}">
      <dsp:nvSpPr>
        <dsp:cNvPr id="0" name=""/>
        <dsp:cNvSpPr/>
      </dsp:nvSpPr>
      <dsp:spPr>
        <a:xfrm>
          <a:off x="4183536" y="540711"/>
          <a:ext cx="3613936" cy="2452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9ACAD-C49F-7342-B6B2-47DCA761B6A6}">
      <dsp:nvSpPr>
        <dsp:cNvPr id="0" name=""/>
        <dsp:cNvSpPr/>
      </dsp:nvSpPr>
      <dsp:spPr>
        <a:xfrm>
          <a:off x="3628783" y="263334"/>
          <a:ext cx="2724633" cy="1634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Worldwide, about 800,000 people take their lives annually.</a:t>
          </a:r>
        </a:p>
      </dsp:txBody>
      <dsp:txXfrm>
        <a:off x="3676664" y="311215"/>
        <a:ext cx="2628871" cy="1539018"/>
      </dsp:txXfrm>
    </dsp:sp>
    <dsp:sp modelId="{99D70248-6A5C-0345-BA5A-F5DD1F637C6A}">
      <dsp:nvSpPr>
        <dsp:cNvPr id="0" name=""/>
        <dsp:cNvSpPr/>
      </dsp:nvSpPr>
      <dsp:spPr>
        <a:xfrm rot="5400000">
          <a:off x="6785561" y="1562448"/>
          <a:ext cx="2033649" cy="24521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F13B1-4E30-ED4B-8E67-AD6E15DDBEAD}">
      <dsp:nvSpPr>
        <dsp:cNvPr id="0" name=""/>
        <dsp:cNvSpPr/>
      </dsp:nvSpPr>
      <dsp:spPr>
        <a:xfrm>
          <a:off x="7252545" y="263334"/>
          <a:ext cx="2724633" cy="1634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Thoughts of suicide are common.</a:t>
          </a:r>
        </a:p>
      </dsp:txBody>
      <dsp:txXfrm>
        <a:off x="7300426" y="311215"/>
        <a:ext cx="2628871" cy="1539018"/>
      </dsp:txXfrm>
    </dsp:sp>
    <dsp:sp modelId="{1A675238-E5EA-204B-81BA-EE15F5A5288E}">
      <dsp:nvSpPr>
        <dsp:cNvPr id="0" name=""/>
        <dsp:cNvSpPr/>
      </dsp:nvSpPr>
      <dsp:spPr>
        <a:xfrm>
          <a:off x="7252545" y="2306809"/>
          <a:ext cx="2724633" cy="1634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About 500,000 people annually are treated in hospital emergency rooms in the United States for attempted suicide.</a:t>
          </a:r>
        </a:p>
      </dsp:txBody>
      <dsp:txXfrm>
        <a:off x="7300426" y="2354690"/>
        <a:ext cx="2628871" cy="1539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7180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-1588"/>
            <a:ext cx="297180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53209429-45FC-4F53-908E-20AD3E48743C}" type="datetime1">
              <a:rPr lang="en-US"/>
              <a:pPr>
                <a:defRPr/>
              </a:pPr>
              <a:t>1/17/24</a:t>
            </a:fld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9663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29663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6782AF6F-571A-478A-BB18-5A2470AF0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72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7180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-1588"/>
            <a:ext cx="297180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FEF4C642-FE78-4ECB-8E3D-5E132B10EA7F}" type="datetime1">
              <a:rPr lang="en-US"/>
              <a:pPr>
                <a:defRPr/>
              </a:pPr>
              <a:t>1/17/24</a:t>
            </a:fld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9663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9663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F53787F2-46A1-4F09-84C3-E5CA95CBE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4038"/>
            <a:ext cx="5029200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813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695325"/>
            <a:ext cx="5156200" cy="3433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04880782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695325"/>
            <a:ext cx="5149850" cy="3433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EF4C642-FE78-4ECB-8E3D-5E132B10EA7F}" type="datetime1">
              <a:rPr lang="en-US" smtClean="0"/>
              <a:pPr>
                <a:defRPr/>
              </a:pPr>
              <a:t>1/17/24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3787F2-46A1-4F09-84C3-E5CA95CBE1D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43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695325"/>
            <a:ext cx="5149850" cy="3433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EF4C642-FE78-4ECB-8E3D-5E132B10EA7F}" type="datetime1">
              <a:rPr lang="en-US" smtClean="0"/>
              <a:pPr>
                <a:defRPr/>
              </a:pPr>
              <a:t>1/17/24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3787F2-46A1-4F09-84C3-E5CA95CBE1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02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695325"/>
            <a:ext cx="5149850" cy="3433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EF4C642-FE78-4ECB-8E3D-5E132B10EA7F}" type="datetime1">
              <a:rPr lang="en-US" smtClean="0"/>
              <a:pPr>
                <a:defRPr/>
              </a:pPr>
              <a:t>1/17/24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3787F2-46A1-4F09-84C3-E5CA95CBE1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74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695325"/>
            <a:ext cx="5149850" cy="3433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EF4C642-FE78-4ECB-8E3D-5E132B10EA7F}" type="datetime1">
              <a:rPr lang="en-US" smtClean="0"/>
              <a:pPr>
                <a:defRPr/>
              </a:pPr>
              <a:t>1/17/24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3787F2-46A1-4F09-84C3-E5CA95CBE1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8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695325"/>
            <a:ext cx="5149850" cy="3433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EF4C642-FE78-4ECB-8E3D-5E132B10EA7F}" type="datetime1">
              <a:rPr lang="en-US" smtClean="0"/>
              <a:pPr>
                <a:defRPr/>
              </a:pPr>
              <a:t>1/17/24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3787F2-46A1-4F09-84C3-E5CA95CBE1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25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695325"/>
            <a:ext cx="5149850" cy="3433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EF4C642-FE78-4ECB-8E3D-5E132B10EA7F}" type="datetime1">
              <a:rPr lang="en-US" smtClean="0"/>
              <a:pPr>
                <a:defRPr/>
              </a:pPr>
              <a:t>1/17/24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3787F2-46A1-4F09-84C3-E5CA95CBE1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56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695325"/>
            <a:ext cx="5149850" cy="3433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EF4C642-FE78-4ECB-8E3D-5E132B10EA7F}" type="datetime1">
              <a:rPr lang="en-US" smtClean="0"/>
              <a:pPr>
                <a:defRPr/>
              </a:pPr>
              <a:t>1/17/24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3787F2-46A1-4F09-84C3-E5CA95CBE1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36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695325"/>
            <a:ext cx="5149850" cy="3433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EF4C642-FE78-4ECB-8E3D-5E132B10EA7F}" type="datetime1">
              <a:rPr lang="en-US" smtClean="0"/>
              <a:pPr>
                <a:defRPr/>
              </a:pPr>
              <a:t>1/17/24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3787F2-46A1-4F09-84C3-E5CA95CBE1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42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695325"/>
            <a:ext cx="5149850" cy="3433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EF4C642-FE78-4ECB-8E3D-5E132B10EA7F}" type="datetime1">
              <a:rPr lang="en-US" smtClean="0"/>
              <a:pPr>
                <a:defRPr/>
              </a:pPr>
              <a:t>1/17/24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3787F2-46A1-4F09-84C3-E5CA95CBE1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91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695325"/>
            <a:ext cx="5149850" cy="3433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EF4C642-FE78-4ECB-8E3D-5E132B10EA7F}" type="datetime1">
              <a:rPr lang="en-US" smtClean="0"/>
              <a:pPr>
                <a:defRPr/>
              </a:pPr>
              <a:t>1/17/24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3787F2-46A1-4F09-84C3-E5CA95CBE1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96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695325"/>
            <a:ext cx="5149850" cy="3433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EF4C642-FE78-4ECB-8E3D-5E132B10EA7F}" type="datetime1">
              <a:rPr lang="en-US" smtClean="0"/>
              <a:pPr>
                <a:defRPr/>
              </a:pPr>
              <a:t>1/17/24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3787F2-46A1-4F09-84C3-E5CA95CBE1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48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695325"/>
            <a:ext cx="5149850" cy="3433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***Needs video link**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EF4C642-FE78-4ECB-8E3D-5E132B10EA7F}" type="datetime1">
              <a:rPr lang="en-US" smtClean="0"/>
              <a:pPr>
                <a:defRPr/>
              </a:pPr>
              <a:t>1/17/24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3787F2-46A1-4F09-84C3-E5CA95CBE1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5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John Wiley &amp; Sons,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5EF67-5D64-48D3-94F2-1C9B77077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1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John Wiley &amp; Sons,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C32C6-C007-44B7-95E7-064CDF05C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6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John Wiley &amp; Sons,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D9940-5A62-491E-B2CB-B729900FE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60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5860" y="802300"/>
            <a:ext cx="6320829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860" y="3531206"/>
            <a:ext cx="6320829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5859" y="329309"/>
            <a:ext cx="3472079" cy="309201"/>
          </a:xfrm>
        </p:spPr>
        <p:txBody>
          <a:bodyPr/>
          <a:lstStyle/>
          <a:p>
            <a:pPr>
              <a:defRPr/>
            </a:pPr>
            <a:r>
              <a:rPr lang="en-US"/>
              <a:t>© 2012 John Wiley &amp; Sons,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4041" y="798973"/>
            <a:ext cx="902256" cy="503578"/>
          </a:xfrm>
        </p:spPr>
        <p:txBody>
          <a:bodyPr/>
          <a:lstStyle/>
          <a:p>
            <a:pPr>
              <a:defRPr/>
            </a:pPr>
            <a:fld id="{A1CCDDB1-C9DA-43BA-A6A8-A4E8826623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5860" y="3528542"/>
            <a:ext cx="63208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460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2012 John Wiley &amp; Sons,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330D2-4AD2-4785-AACB-CFEF787BA0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623928" y="1847088"/>
            <a:ext cx="739276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558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928" y="1756130"/>
            <a:ext cx="6319127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3929" y="3806197"/>
            <a:ext cx="6319127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2012 John Wiley &amp; Sons,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A36F8-8F8D-4A09-97B5-D874BD5129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23928" y="3804985"/>
            <a:ext cx="63191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212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928" y="804891"/>
            <a:ext cx="7392761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927" y="2013936"/>
            <a:ext cx="3516605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0330" y="2013937"/>
            <a:ext cx="3516359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2012 John Wiley &amp; Sons,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79DA4-8FC0-47A2-9FBD-49AE54169E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623928" y="1847088"/>
            <a:ext cx="739276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07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623928" y="1847088"/>
            <a:ext cx="739276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927" y="804165"/>
            <a:ext cx="7392762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3927" y="2019551"/>
            <a:ext cx="3516487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3927" y="2824271"/>
            <a:ext cx="3516487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330" y="2023005"/>
            <a:ext cx="3516359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330" y="2821491"/>
            <a:ext cx="3516359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2012 John Wiley &amp; Sons,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7D8DA-D83F-4637-8353-20B3EDA8EB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99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623928" y="1847088"/>
            <a:ext cx="739276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2012 John Wiley &amp; Sons,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E070C-91D3-43E0-924A-A64D49FCB2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2012 John Wiley &amp; Sons,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6AB0F-42B4-4360-BE69-38710DC1A6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26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922" y="798973"/>
            <a:ext cx="2729194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9988" y="798974"/>
            <a:ext cx="430670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8923" y="3205493"/>
            <a:ext cx="2730790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2012 John Wiley &amp; Sons,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56854-B8DA-429A-B618-17A842277B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21966" y="3205491"/>
            <a:ext cx="272618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24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John Wiley &amp; Sons,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2D13E-9D00-406B-80CA-75B8BEEFD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35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621064" y="482172"/>
            <a:ext cx="3950310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667" y="1129513"/>
            <a:ext cx="3650552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45144" y="1122544"/>
            <a:ext cx="2514373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3928" y="3145992"/>
            <a:ext cx="3645322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6247" y="5469858"/>
            <a:ext cx="3658973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17222" y="318642"/>
            <a:ext cx="3657997" cy="320931"/>
          </a:xfrm>
        </p:spPr>
        <p:txBody>
          <a:bodyPr/>
          <a:lstStyle/>
          <a:p>
            <a:pPr>
              <a:defRPr/>
            </a:pPr>
            <a:r>
              <a:rPr lang="en-US"/>
              <a:t>© 2012 John Wiley &amp; Sons,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19395-97E4-48F7-9C93-5E45F9BBE5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621441" y="3143605"/>
            <a:ext cx="364726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040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623928" y="1847088"/>
            <a:ext cx="739276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2012 John Wiley &amp; Sons,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F5ACC-1C1C-4E2A-B037-F828A794C9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59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2782" y="798975"/>
            <a:ext cx="1240905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3928" y="798975"/>
            <a:ext cx="5963732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2012 John Wiley &amp; Sons,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3FB1D-FAA4-474C-8BAE-A8F803B81D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782782" y="798975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645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wo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6"/>
          <p:cNvSpPr txBox="1">
            <a:spLocks noChangeArrowheads="1"/>
          </p:cNvSpPr>
          <p:nvPr userDrawn="1"/>
        </p:nvSpPr>
        <p:spPr bwMode="auto">
          <a:xfrm>
            <a:off x="2057400" y="6477001"/>
            <a:ext cx="8058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25000"/>
              <a:buFont typeface="Verdana" panose="020B0604030504040204" pitchFamily="34" charset="0"/>
              <a:buNone/>
            </a:pPr>
            <a:r>
              <a:rPr lang="en-US" altLang="en-US" sz="1200" dirty="0">
                <a:solidFill>
                  <a:srgbClr val="00000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Copyright © 2018, 2014, 2011 Pearson Education, Inc. All Rights Reserved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514350" y="215372"/>
            <a:ext cx="9258300" cy="109727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40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514350" y="1600201"/>
            <a:ext cx="9258300" cy="21637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56032" marR="0" lvl="0" indent="-1544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514350" y="3962401"/>
            <a:ext cx="9258300" cy="21637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56032" marR="0" lvl="0" indent="-1544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2090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John Wiley &amp; Sons, Inc. All rights reserved.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02964-12DB-4824-8AE8-C7E0CDF3B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6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John Wiley &amp; Sons,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9E21C-D474-4796-8C6F-58D1E7BF8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9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John Wiley &amp; Sons, Inc. All rights reserved.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827E9-9B97-434E-ACDB-52DF82159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John Wiley &amp; Sons,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E255C-715D-4489-BA73-F6F950D70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7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John Wiley &amp; Sons,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8884A-3EB2-403B-9EF4-854532F58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0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John Wiley &amp; Sons, Inc. All rights reserved.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73A7F-26C8-4ECE-ACB8-D997FDA0B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2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John Wiley &amp; Sons, Inc. All rights reserved.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9DCEC-CB1D-444B-869F-F0B63374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9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2012 John Wiley &amp; Sons, Inc. All rights reserved.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A916D-9F04-4847-B136-738EA442A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0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2012 John Wiley &amp; Sons,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9B1EA3-0FD2-463C-B261-DD9E4CDEB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10287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4"/>
            <a:ext cx="10287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10287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3928" y="804521"/>
            <a:ext cx="7392761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3928" y="2015734"/>
            <a:ext cx="739276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2360" y="330370"/>
            <a:ext cx="266432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3927" y="329309"/>
            <a:ext cx="453825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2012 John Wiley &amp; Sons,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691" y="798973"/>
            <a:ext cx="895214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89B1EA3-0FD2-463C-B261-DD9E4CDEBC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4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666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308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0287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92" name="Picture 309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0287000" cy="742950"/>
          </a:xfrm>
          <a:prstGeom prst="rect">
            <a:avLst/>
          </a:prstGeom>
        </p:spPr>
      </p:pic>
      <p:cxnSp>
        <p:nvCxnSpPr>
          <p:cNvPr id="3094" name="Straight Connector 309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0287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6" name="Straight Connector 3095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26724" y="1847088"/>
            <a:ext cx="810634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098" name="Rectangle 3097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286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00" name="Straight Connector 3099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26724" y="1847088"/>
            <a:ext cx="297918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129" y="142905"/>
            <a:ext cx="434471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2800" dirty="0"/>
              <a:t>Depressive Disorders</a:t>
            </a:r>
          </a:p>
        </p:txBody>
      </p:sp>
      <p:sp>
        <p:nvSpPr>
          <p:cNvPr id="3102" name="Rectangle 3101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0287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085" name="Content Placeholder 5">
            <a:extLst>
              <a:ext uri="{FF2B5EF4-FFF2-40B4-BE49-F238E27FC236}">
                <a16:creationId xmlns:a16="http://schemas.microsoft.com/office/drawing/2014/main" id="{732ABF6F-8316-0AE1-5EAE-6C0439D6B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46" y="756090"/>
            <a:ext cx="4439695" cy="51490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10000"/>
              </a:lnSpc>
              <a:buNone/>
            </a:pPr>
            <a:endParaRPr lang="en-US" sz="1800" dirty="0"/>
          </a:p>
          <a:p>
            <a:pPr defTabSz="914400">
              <a:lnSpc>
                <a:spcPct val="110000"/>
              </a:lnSpc>
            </a:pPr>
            <a:r>
              <a:rPr lang="en-US" sz="1600" dirty="0"/>
              <a:t>Major Depressive Disorder</a:t>
            </a:r>
          </a:p>
          <a:p>
            <a:pPr defTabSz="914400">
              <a:lnSpc>
                <a:spcPct val="110000"/>
              </a:lnSpc>
            </a:pPr>
            <a:r>
              <a:rPr lang="en-US" sz="1600" dirty="0"/>
              <a:t>Seasonal Affective Disorder</a:t>
            </a:r>
          </a:p>
          <a:p>
            <a:pPr defTabSz="914400">
              <a:lnSpc>
                <a:spcPct val="110000"/>
              </a:lnSpc>
            </a:pPr>
            <a:r>
              <a:rPr lang="en-US" sz="1600" dirty="0"/>
              <a:t>Persistent Depressive Disorder</a:t>
            </a:r>
          </a:p>
          <a:p>
            <a:pPr defTabSz="914400">
              <a:lnSpc>
                <a:spcPct val="110000"/>
              </a:lnSpc>
            </a:pPr>
            <a:r>
              <a:rPr lang="en-US" sz="1600" dirty="0"/>
              <a:t>Premenstrual Dysphoric Disorder</a:t>
            </a:r>
          </a:p>
          <a:p>
            <a:pPr defTabSz="914400">
              <a:lnSpc>
                <a:spcPct val="110000"/>
              </a:lnSpc>
            </a:pPr>
            <a:r>
              <a:rPr lang="en-US" sz="1600" dirty="0"/>
              <a:t>Disruptive Mood Dysregulation Disorder</a:t>
            </a:r>
          </a:p>
          <a:p>
            <a:pPr defTabSz="914400">
              <a:lnSpc>
                <a:spcPct val="110000"/>
              </a:lnSpc>
            </a:pPr>
            <a:r>
              <a:rPr lang="en-US" sz="1600" dirty="0"/>
              <a:t>Mixed Anxiety/Depressive Disorder</a:t>
            </a:r>
          </a:p>
          <a:p>
            <a:pPr defTabSz="914400">
              <a:lnSpc>
                <a:spcPct val="110000"/>
              </a:lnSpc>
            </a:pPr>
            <a:r>
              <a:rPr lang="en-US" sz="1600" dirty="0"/>
              <a:t>Unspecified Depressive Disorder</a:t>
            </a:r>
          </a:p>
          <a:p>
            <a:pPr defTabSz="914400">
              <a:lnSpc>
                <a:spcPct val="110000"/>
              </a:lnSpc>
            </a:pPr>
            <a:r>
              <a:rPr lang="en-US" sz="1600" i="0" dirty="0">
                <a:solidFill>
                  <a:srgbClr val="212121"/>
                </a:solidFill>
                <a:effectLst/>
              </a:rPr>
              <a:t>Substance/Medication-Induced </a:t>
            </a:r>
            <a:r>
              <a:rPr lang="en-US" sz="1600" dirty="0">
                <a:solidFill>
                  <a:srgbClr val="212121"/>
                </a:solidFill>
              </a:rPr>
              <a:t>D</a:t>
            </a:r>
            <a:r>
              <a:rPr lang="en-US" sz="1600" i="0" dirty="0">
                <a:solidFill>
                  <a:srgbClr val="212121"/>
                </a:solidFill>
                <a:effectLst/>
              </a:rPr>
              <a:t>epressive Disorder</a:t>
            </a:r>
          </a:p>
          <a:p>
            <a:pPr defTabSz="914400">
              <a:lnSpc>
                <a:spcPct val="110000"/>
              </a:lnSpc>
            </a:pPr>
            <a:r>
              <a:rPr lang="en-US" sz="1600" i="0" dirty="0">
                <a:solidFill>
                  <a:srgbClr val="212121"/>
                </a:solidFill>
                <a:effectLst/>
              </a:rPr>
              <a:t>Depressive </a:t>
            </a:r>
            <a:r>
              <a:rPr lang="en-US" sz="1600" dirty="0">
                <a:solidFill>
                  <a:srgbClr val="212121"/>
                </a:solidFill>
              </a:rPr>
              <a:t>D</a:t>
            </a:r>
            <a:r>
              <a:rPr lang="en-US" sz="1600" i="0" dirty="0">
                <a:solidFill>
                  <a:srgbClr val="212121"/>
                </a:solidFill>
                <a:effectLst/>
              </a:rPr>
              <a:t>isorder Due to </a:t>
            </a:r>
            <a:r>
              <a:rPr lang="en-US" sz="1600" dirty="0">
                <a:solidFill>
                  <a:srgbClr val="212121"/>
                </a:solidFill>
              </a:rPr>
              <a:t>A</a:t>
            </a:r>
            <a:r>
              <a:rPr lang="en-US" sz="1600" i="0" dirty="0">
                <a:solidFill>
                  <a:srgbClr val="212121"/>
                </a:solidFill>
                <a:effectLst/>
              </a:rPr>
              <a:t>nother </a:t>
            </a:r>
            <a:r>
              <a:rPr lang="en-US" sz="1600" dirty="0">
                <a:solidFill>
                  <a:srgbClr val="212121"/>
                </a:solidFill>
              </a:rPr>
              <a:t>M</a:t>
            </a:r>
            <a:r>
              <a:rPr lang="en-US" sz="1600" i="0" dirty="0">
                <a:solidFill>
                  <a:srgbClr val="212121"/>
                </a:solidFill>
                <a:effectLst/>
              </a:rPr>
              <a:t>edical Condition</a:t>
            </a:r>
          </a:p>
          <a:p>
            <a:pPr defTabSz="914400">
              <a:lnSpc>
                <a:spcPct val="110000"/>
              </a:lnSpc>
            </a:pPr>
            <a:endParaRPr lang="en-US" sz="1600" dirty="0"/>
          </a:p>
          <a:p>
            <a:pPr defTabSz="914400">
              <a:lnSpc>
                <a:spcPct val="110000"/>
              </a:lnSpc>
            </a:pPr>
            <a:endParaRPr lang="en-US" sz="1800" dirty="0"/>
          </a:p>
          <a:p>
            <a:pPr defTabSz="914400">
              <a:lnSpc>
                <a:spcPct val="110000"/>
              </a:lnSpc>
            </a:pPr>
            <a:endParaRPr lang="en-US" sz="1800" dirty="0"/>
          </a:p>
        </p:txBody>
      </p:sp>
      <p:grpSp>
        <p:nvGrpSpPr>
          <p:cNvPr id="3104" name="Group 3103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06985" y="482171"/>
            <a:ext cx="5139949" cy="5149101"/>
            <a:chOff x="5446003" y="583365"/>
            <a:chExt cx="6091790" cy="5181928"/>
          </a:xfrm>
        </p:grpSpPr>
        <p:sp>
          <p:nvSpPr>
            <p:cNvPr id="3105" name="Rectangle 3104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6" name="Rectangle 3105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6" name="Picture 3075" descr="Giant waves in the ocean">
            <a:extLst>
              <a:ext uri="{FF2B5EF4-FFF2-40B4-BE49-F238E27FC236}">
                <a16:creationId xmlns:a16="http://schemas.microsoft.com/office/drawing/2014/main" id="{F3A712DF-BE1F-F28F-E69A-12A66657D9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64" r="5698"/>
          <a:stretch/>
        </p:blipFill>
        <p:spPr>
          <a:xfrm>
            <a:off x="5114238" y="1112647"/>
            <a:ext cx="4218833" cy="3866172"/>
          </a:xfrm>
          <a:prstGeom prst="rect">
            <a:avLst/>
          </a:prstGeom>
          <a:noFill/>
        </p:spPr>
      </p:pic>
      <p:pic>
        <p:nvPicPr>
          <p:cNvPr id="3108" name="Picture 3107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0287000" cy="742950"/>
          </a:xfrm>
          <a:prstGeom prst="rect">
            <a:avLst/>
          </a:prstGeom>
        </p:spPr>
      </p:pic>
      <p:cxnSp>
        <p:nvCxnSpPr>
          <p:cNvPr id="3110" name="Straight Connector 3109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0287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8991600" cy="432264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</a:rPr>
              <a:t> Criteria for Disruptive Mood Dysregulation Disorder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762000"/>
            <a:ext cx="9982200" cy="51816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US" sz="2600" dirty="0">
              <a:effectLst/>
            </a:endParaRPr>
          </a:p>
          <a:p>
            <a:pPr lvl="1"/>
            <a:r>
              <a:rPr lang="en-US" sz="2000" dirty="0">
                <a:effectLst/>
              </a:rPr>
              <a:t>Severe recurrent temper outbursts in response to common stressors, including verbal or behavioral expressions of temper that are out of proportion in intensity or duration to the provocation</a:t>
            </a:r>
          </a:p>
          <a:p>
            <a:pPr lvl="1"/>
            <a:r>
              <a:rPr lang="en-US" sz="2000" dirty="0">
                <a:effectLst/>
              </a:rPr>
              <a:t>Temper outbursts are inconsistent with developmental level</a:t>
            </a:r>
          </a:p>
          <a:p>
            <a:pPr lvl="1"/>
            <a:r>
              <a:rPr lang="en-US" sz="2000" dirty="0">
                <a:effectLst/>
              </a:rPr>
              <a:t>The temper outbursts tend to occur at least three times per week Persistent negative mood between temper outbursts most days, and the negative mood is observable to others </a:t>
            </a:r>
          </a:p>
          <a:p>
            <a:pPr lvl="1"/>
            <a:r>
              <a:rPr lang="en-US" sz="2000" dirty="0">
                <a:effectLst/>
              </a:rPr>
              <a:t>These symptoms have been present for at least 12 months and do not clear for more than 3 months at a time </a:t>
            </a:r>
          </a:p>
          <a:p>
            <a:pPr lvl="1"/>
            <a:r>
              <a:rPr lang="en-US" sz="2000" dirty="0">
                <a:effectLst/>
              </a:rPr>
              <a:t>Temper outbursts or negative mood are present in at least two settings (at home, at school, or with peers) and are severe in at least in one setting</a:t>
            </a:r>
          </a:p>
          <a:p>
            <a:pPr lvl="1"/>
            <a:r>
              <a:rPr lang="en-US" sz="2000" dirty="0">
                <a:effectLst/>
              </a:rPr>
              <a:t>Age 6 or higher (or equivalent developmental level)</a:t>
            </a:r>
          </a:p>
          <a:p>
            <a:pPr lvl="1"/>
            <a:r>
              <a:rPr lang="en-US" sz="2000" dirty="0">
                <a:effectLst/>
              </a:rPr>
              <a:t>Onset before age 10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88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6700" y="228600"/>
            <a:ext cx="9753600" cy="6324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400" dirty="0"/>
              <a:t> DSM 5 Criteria for Mixed Anxiety/Depressive Disorder</a:t>
            </a:r>
          </a:p>
          <a:p>
            <a:endParaRPr lang="en-GB" dirty="0"/>
          </a:p>
          <a:p>
            <a:r>
              <a:rPr lang="en-GB" sz="2400" dirty="0"/>
              <a:t>Three or four of the symptoms of major depression</a:t>
            </a:r>
          </a:p>
          <a:p>
            <a:endParaRPr lang="en-GB" sz="2400" dirty="0"/>
          </a:p>
          <a:p>
            <a:r>
              <a:rPr lang="en-GB" sz="2400" dirty="0"/>
              <a:t>Depressed mood or absence of pleasure</a:t>
            </a:r>
          </a:p>
          <a:p>
            <a:endParaRPr lang="en-GB" sz="2400" dirty="0"/>
          </a:p>
          <a:p>
            <a:r>
              <a:rPr lang="en-GB" sz="2400" dirty="0"/>
              <a:t>Anxious distress as evidenced by at least two of the following: irrational worry, preoccupation with worries, trouble relaxing, motor tension, or fear that something awful might happen</a:t>
            </a:r>
          </a:p>
          <a:p>
            <a:endParaRPr lang="en-GB" sz="2400" dirty="0"/>
          </a:p>
          <a:p>
            <a:pPr lvl="0"/>
            <a:r>
              <a:rPr lang="en-US" sz="2400" dirty="0"/>
              <a:t>Symptoms are present for at least 2 weeks</a:t>
            </a:r>
          </a:p>
          <a:p>
            <a:pPr lvl="0"/>
            <a:r>
              <a:rPr lang="en-GB" sz="2400" dirty="0"/>
              <a:t>No other DSM diagnosis of anxiety or depression is present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36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F111B-B45D-E447-A4F1-5BAFE77C4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457200"/>
            <a:ext cx="96012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Unspecified Depressive Disorder</a:t>
            </a:r>
          </a:p>
          <a:p>
            <a:pPr marL="0" indent="0">
              <a:buNone/>
            </a:pPr>
            <a:r>
              <a:rPr lang="en-US" sz="1600" b="0" i="0" dirty="0">
                <a:solidFill>
                  <a:srgbClr val="202124"/>
                </a:solidFill>
                <a:effectLst/>
              </a:rPr>
              <a:t>When a depression diagnosis is labeled as “unspecified,” it means </a:t>
            </a:r>
            <a:r>
              <a:rPr lang="en-US" sz="1600" b="0" i="0" dirty="0">
                <a:solidFill>
                  <a:srgbClr val="040C28"/>
                </a:solidFill>
                <a:effectLst/>
              </a:rPr>
              <a:t>your symptoms align with those of a depressive disorder and result in significant distress or impairment in your daily life</a:t>
            </a:r>
            <a:r>
              <a:rPr lang="en-US" sz="1600" b="0" i="0" dirty="0">
                <a:solidFill>
                  <a:srgbClr val="202124"/>
                </a:solidFill>
                <a:effectLst/>
              </a:rPr>
              <a:t>. </a:t>
            </a:r>
          </a:p>
          <a:p>
            <a:pPr marL="0" indent="0">
              <a:buNone/>
            </a:pPr>
            <a:r>
              <a:rPr lang="en-US" sz="1600" b="0" i="0" dirty="0">
                <a:solidFill>
                  <a:srgbClr val="202124"/>
                </a:solidFill>
                <a:effectLst/>
              </a:rPr>
              <a:t>But, it also means that at the moment, it's unclear which specific depressive diagnosis precisely fits your symptoms</a:t>
            </a:r>
          </a:p>
          <a:p>
            <a:pPr algn="l"/>
            <a:r>
              <a:rPr lang="en-US" sz="1400" b="0" i="0" dirty="0">
                <a:solidFill>
                  <a:srgbClr val="231F20"/>
                </a:solidFill>
                <a:effectLst/>
              </a:rPr>
              <a:t>With unspecified depressive disorder, you may experience: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31F20"/>
                </a:solidFill>
                <a:effectLst/>
              </a:rPr>
              <a:t>persistent feelings of sadness, hopelessness, or emptiness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31F20"/>
                </a:solidFill>
                <a:effectLst/>
              </a:rPr>
              <a:t>loss of interest or pleasure in activities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31F20"/>
                </a:solidFill>
                <a:effectLst/>
              </a:rPr>
              <a:t>changes in appetite or weight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31F20"/>
                </a:solidFill>
                <a:effectLst/>
              </a:rPr>
              <a:t>trouble concentrating or making decisions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31F20"/>
                </a:solidFill>
                <a:effectLst/>
              </a:rPr>
              <a:t>sleep problems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31F20"/>
                </a:solidFill>
                <a:effectLst/>
              </a:rPr>
              <a:t>loss of energy or fatigue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31F20"/>
                </a:solidFill>
                <a:effectLst/>
              </a:rPr>
              <a:t>physical aches and pains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31F20"/>
                </a:solidFill>
                <a:effectLst/>
              </a:rPr>
              <a:t>hopelessness, worthlessness, or excessive guilt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31F20"/>
                </a:solidFill>
                <a:effectLst/>
              </a:rPr>
              <a:t>restlessness or slowed movements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31F20"/>
                </a:solidFill>
                <a:effectLst/>
              </a:rPr>
              <a:t>thoughts of death or suicide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2664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C5146-3B74-A845-8B39-89214D9B8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381000"/>
            <a:ext cx="9906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0" dirty="0">
                <a:solidFill>
                  <a:srgbClr val="212121"/>
                </a:solidFill>
                <a:effectLst/>
              </a:rPr>
              <a:t>Substance/Medication-Induced </a:t>
            </a:r>
            <a:r>
              <a:rPr lang="en-US" sz="1800" dirty="0">
                <a:solidFill>
                  <a:srgbClr val="212121"/>
                </a:solidFill>
              </a:rPr>
              <a:t>D</a:t>
            </a:r>
            <a:r>
              <a:rPr lang="en-US" sz="1800" i="0" dirty="0">
                <a:solidFill>
                  <a:srgbClr val="212121"/>
                </a:solidFill>
                <a:effectLst/>
              </a:rPr>
              <a:t>epressive Disorder</a:t>
            </a:r>
          </a:p>
          <a:p>
            <a:pPr marL="0" indent="0">
              <a:buNone/>
            </a:pPr>
            <a:r>
              <a:rPr lang="en-US" sz="1800" b="0" i="0" dirty="0">
                <a:solidFill>
                  <a:srgbClr val="212121"/>
                </a:solidFill>
                <a:effectLst/>
              </a:rPr>
              <a:t>This diagnosis is used when a person experiences a depressive disorder due to alcohol, drugs, or medication.</a:t>
            </a:r>
            <a:endParaRPr lang="en-US" sz="1700" dirty="0">
              <a:solidFill>
                <a:srgbClr val="212121"/>
              </a:solidFill>
            </a:endParaRPr>
          </a:p>
          <a:p>
            <a:pPr marL="0" indent="0">
              <a:buNone/>
            </a:pPr>
            <a:r>
              <a:rPr lang="en-US" sz="1700" dirty="0"/>
              <a:t>Substance/medication-induced depressive disorder is caused directly by a specific substance/medication that is taken or during withdrawal from the substance/medication. </a:t>
            </a:r>
          </a:p>
          <a:p>
            <a:pPr marL="0" indent="0">
              <a:buNone/>
            </a:pPr>
            <a:r>
              <a:rPr lang="en-US" sz="1700" dirty="0"/>
              <a:t>There are a number of substances and medications that could cause this, including: </a:t>
            </a:r>
          </a:p>
          <a:p>
            <a:pPr marL="0" indent="0">
              <a:buNone/>
            </a:pPr>
            <a:r>
              <a:rPr lang="en-US" sz="1700" dirty="0"/>
              <a:t>Alcohol 	Phencyclidine 		 Hallucinogens 		Inhalants 	Opioids  	Amphetamines </a:t>
            </a:r>
            <a:endParaRPr lang="en-US" sz="1700" b="0" i="0" dirty="0">
              <a:solidFill>
                <a:srgbClr val="212121"/>
              </a:solidFill>
              <a:effectLst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i="0" dirty="0">
                <a:solidFill>
                  <a:srgbClr val="212121"/>
                </a:solidFill>
                <a:effectLst/>
              </a:rPr>
              <a:t>Depressive </a:t>
            </a:r>
            <a:r>
              <a:rPr lang="en-US" sz="1800" dirty="0">
                <a:solidFill>
                  <a:srgbClr val="212121"/>
                </a:solidFill>
              </a:rPr>
              <a:t>D</a:t>
            </a:r>
            <a:r>
              <a:rPr lang="en-US" sz="1800" i="0" dirty="0">
                <a:solidFill>
                  <a:srgbClr val="212121"/>
                </a:solidFill>
                <a:effectLst/>
              </a:rPr>
              <a:t>isorder Due to </a:t>
            </a:r>
            <a:r>
              <a:rPr lang="en-US" sz="1800" dirty="0">
                <a:solidFill>
                  <a:srgbClr val="212121"/>
                </a:solidFill>
              </a:rPr>
              <a:t>A</a:t>
            </a:r>
            <a:r>
              <a:rPr lang="en-US" sz="1800" i="0" dirty="0">
                <a:solidFill>
                  <a:srgbClr val="212121"/>
                </a:solidFill>
                <a:effectLst/>
              </a:rPr>
              <a:t>nother </a:t>
            </a:r>
            <a:r>
              <a:rPr lang="en-US" sz="1800" dirty="0">
                <a:solidFill>
                  <a:srgbClr val="212121"/>
                </a:solidFill>
              </a:rPr>
              <a:t>M</a:t>
            </a:r>
            <a:r>
              <a:rPr lang="en-US" sz="1800" i="0" dirty="0">
                <a:solidFill>
                  <a:srgbClr val="212121"/>
                </a:solidFill>
                <a:effectLst/>
              </a:rPr>
              <a:t>edical Condition</a:t>
            </a:r>
          </a:p>
          <a:p>
            <a:pPr marL="0" indent="0">
              <a:buNone/>
            </a:pPr>
            <a:endParaRPr lang="en-US" sz="1800" dirty="0">
              <a:solidFill>
                <a:srgbClr val="21212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12121"/>
                </a:solidFill>
              </a:rPr>
              <a:t>T</a:t>
            </a:r>
            <a:r>
              <a:rPr lang="en-US" sz="1800" b="0" i="0" dirty="0">
                <a:solidFill>
                  <a:srgbClr val="212121"/>
                </a:solidFill>
                <a:effectLst/>
              </a:rPr>
              <a:t>his diagnosis is used for people who have the symptoms of depression; however, the symptoms are directly caused by an underlying medical condition such as hypothyroidism, Parkinson’s Disease, Multiple Sclerosis, Traumatic Brain Injury, Huntington’s Disease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9370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8" name="Rectangle 3277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0287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799" name="Picture 3278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0287000" cy="742950"/>
          </a:xfrm>
          <a:prstGeom prst="rect">
            <a:avLst/>
          </a:prstGeom>
        </p:spPr>
      </p:pic>
      <p:cxnSp>
        <p:nvCxnSpPr>
          <p:cNvPr id="32800" name="Straight Connector 3278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0287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01" name="Straight Connector 32785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26724" y="1847088"/>
            <a:ext cx="810634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118" y="142748"/>
            <a:ext cx="8864764" cy="578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2400" dirty="0"/>
              <a:t>Etiology of Mood Disorders: Psychological Factors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66700" y="729586"/>
            <a:ext cx="9677400" cy="5214010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110000"/>
              </a:lnSpc>
            </a:pPr>
            <a:r>
              <a:rPr lang="en-US" sz="1800" dirty="0"/>
              <a:t>Cognitive theories</a:t>
            </a:r>
          </a:p>
          <a:p>
            <a:pPr lvl="1" defTabSz="914400">
              <a:lnSpc>
                <a:spcPct val="110000"/>
              </a:lnSpc>
            </a:pPr>
            <a:r>
              <a:rPr lang="en-US" sz="1800" dirty="0"/>
              <a:t>Beck’s Theory</a:t>
            </a:r>
          </a:p>
          <a:p>
            <a:pPr lvl="2" defTabSz="914400">
              <a:lnSpc>
                <a:spcPct val="110000"/>
              </a:lnSpc>
            </a:pPr>
            <a:r>
              <a:rPr lang="en-US" sz="1800" dirty="0"/>
              <a:t>Negative triad: negative view of self, world, future</a:t>
            </a:r>
          </a:p>
          <a:p>
            <a:pPr lvl="2" defTabSz="914400">
              <a:lnSpc>
                <a:spcPct val="110000"/>
              </a:lnSpc>
            </a:pPr>
            <a:r>
              <a:rPr lang="en-US" sz="1800" dirty="0"/>
              <a:t>Negative schema: underlying tendency to see the world negatively</a:t>
            </a:r>
          </a:p>
          <a:p>
            <a:pPr lvl="2" defTabSz="914400">
              <a:lnSpc>
                <a:spcPct val="110000"/>
              </a:lnSpc>
            </a:pPr>
            <a:r>
              <a:rPr lang="en-US" sz="1800" dirty="0"/>
              <a:t>Negative schema cause cognitive biases: tendency to process information in negative ways</a:t>
            </a:r>
          </a:p>
          <a:p>
            <a:pPr lvl="2" defTabSz="914400">
              <a:lnSpc>
                <a:spcPct val="110000"/>
              </a:lnSpc>
            </a:pPr>
            <a:endParaRPr lang="en-US" sz="1800" dirty="0"/>
          </a:p>
          <a:p>
            <a:pPr lvl="1" defTabSz="914400">
              <a:lnSpc>
                <a:spcPct val="110000"/>
              </a:lnSpc>
            </a:pPr>
            <a:r>
              <a:rPr lang="en-US" sz="1800" dirty="0"/>
              <a:t>Hopelessness Theory</a:t>
            </a:r>
          </a:p>
          <a:p>
            <a:pPr lvl="2" defTabSz="914400">
              <a:lnSpc>
                <a:spcPct val="110000"/>
              </a:lnSpc>
            </a:pPr>
            <a:r>
              <a:rPr lang="en-US" sz="1800" dirty="0"/>
              <a:t>Most important trigger of depression is hopelessness</a:t>
            </a:r>
          </a:p>
          <a:p>
            <a:pPr marL="1371600" lvl="3" indent="0" defTabSz="914400">
              <a:lnSpc>
                <a:spcPct val="110000"/>
              </a:lnSpc>
              <a:buNone/>
            </a:pPr>
            <a:r>
              <a:rPr lang="en-US" sz="1800" dirty="0"/>
              <a:t>* Desirable outcomes will not occur          * Person has no ability to change situation</a:t>
            </a:r>
          </a:p>
          <a:p>
            <a:pPr lvl="2" defTabSz="914400">
              <a:lnSpc>
                <a:spcPct val="110000"/>
              </a:lnSpc>
            </a:pPr>
            <a:r>
              <a:rPr lang="en-US" sz="1800" dirty="0"/>
              <a:t>Attributional Style -----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/>
              <a:t>Stable and Global attributions can cause hopelessness</a:t>
            </a:r>
          </a:p>
          <a:p>
            <a:pPr lvl="3" defTabSz="914400">
              <a:lnSpc>
                <a:spcPct val="110000"/>
              </a:lnSpc>
            </a:pPr>
            <a:endParaRPr lang="en-US" sz="1800" dirty="0"/>
          </a:p>
          <a:p>
            <a:pPr lvl="1" defTabSz="914400">
              <a:lnSpc>
                <a:spcPct val="110000"/>
              </a:lnSpc>
            </a:pPr>
            <a:r>
              <a:rPr lang="en-US" sz="1800" dirty="0"/>
              <a:t>Rumination Theory </a:t>
            </a:r>
          </a:p>
          <a:p>
            <a:pPr lvl="2" defTabSz="914400">
              <a:lnSpc>
                <a:spcPct val="110000"/>
              </a:lnSpc>
            </a:pPr>
            <a:r>
              <a:rPr lang="en-US" sz="1800" dirty="0"/>
              <a:t>A specific way of thinking: tendency to repetitively dwell on sad thoughts </a:t>
            </a:r>
          </a:p>
          <a:p>
            <a:pPr lvl="2" defTabSz="914400">
              <a:lnSpc>
                <a:spcPct val="110000"/>
              </a:lnSpc>
            </a:pPr>
            <a:r>
              <a:rPr lang="en-US" sz="1800" dirty="0"/>
              <a:t>Most detrimental is to brood over causes of events</a:t>
            </a:r>
          </a:p>
        </p:txBody>
      </p:sp>
      <p:pic>
        <p:nvPicPr>
          <p:cNvPr id="32777" name="Graphic 32776" descr="Brain in head">
            <a:extLst>
              <a:ext uri="{FF2B5EF4-FFF2-40B4-BE49-F238E27FC236}">
                <a16:creationId xmlns:a16="http://schemas.microsoft.com/office/drawing/2014/main" id="{645A5A9A-5098-A992-2B0A-FBBBE9C66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98415" y="484179"/>
            <a:ext cx="1864460" cy="16220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173660"/>
            <a:ext cx="8229600" cy="56707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Psychological Treatment of Mood Disorders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740739"/>
            <a:ext cx="9982200" cy="56600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Interpersonal psychotherapy (IPT)</a:t>
            </a:r>
          </a:p>
          <a:p>
            <a:pPr>
              <a:lnSpc>
                <a:spcPct val="90000"/>
              </a:lnSpc>
            </a:pPr>
            <a:endParaRPr lang="en-US" sz="1700" dirty="0"/>
          </a:p>
          <a:p>
            <a:pPr lvl="1">
              <a:lnSpc>
                <a:spcPct val="90000"/>
              </a:lnSpc>
            </a:pPr>
            <a:r>
              <a:rPr lang="en-US" sz="1700" dirty="0"/>
              <a:t>Short-term psychodynamic therapy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Focus on current relationships</a:t>
            </a:r>
          </a:p>
          <a:p>
            <a:pPr lvl="1"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dirty="0"/>
              <a:t>Cognitive therapy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Monitor and identify automatic thoughts</a:t>
            </a:r>
          </a:p>
          <a:p>
            <a:pPr lvl="2">
              <a:lnSpc>
                <a:spcPct val="90000"/>
              </a:lnSpc>
            </a:pPr>
            <a:r>
              <a:rPr lang="en-US" sz="1700" dirty="0"/>
              <a:t>Replace negative thoughts with more neutral or positive thoughts</a:t>
            </a:r>
          </a:p>
          <a:p>
            <a:pPr lvl="2">
              <a:lnSpc>
                <a:spcPct val="90000"/>
              </a:lnSpc>
            </a:pPr>
            <a:r>
              <a:rPr lang="en-US" sz="1700" dirty="0"/>
              <a:t>Challenging irrational thoughts about self</a:t>
            </a:r>
          </a:p>
          <a:p>
            <a:pPr lvl="2"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dirty="0"/>
              <a:t>Mindfulness-based cognitive therapy (MBCT)</a:t>
            </a:r>
          </a:p>
          <a:p>
            <a:pPr>
              <a:lnSpc>
                <a:spcPct val="90000"/>
              </a:lnSpc>
            </a:pPr>
            <a:endParaRPr lang="en-US" sz="1700" dirty="0"/>
          </a:p>
          <a:p>
            <a:pPr lvl="1">
              <a:lnSpc>
                <a:spcPct val="90000"/>
              </a:lnSpc>
            </a:pPr>
            <a:r>
              <a:rPr lang="en-US" sz="1700" dirty="0"/>
              <a:t>Strategies, including meditation, to prevent relapse</a:t>
            </a:r>
          </a:p>
          <a:p>
            <a:pPr lvl="1"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dirty="0"/>
              <a:t>Behavioral activation (BA) therapy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dirty="0"/>
              <a:t>Increase participation in positively reinforcing activities to disrupt spiral of depression, withdrawal, and avoidance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5" y="0"/>
            <a:ext cx="10286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42741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A261B-2ED4-924E-9C2A-CE885F98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300" y="228600"/>
            <a:ext cx="6553200" cy="6324599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i="0" dirty="0">
                <a:effectLst/>
              </a:rPr>
              <a:t>Pharmacological Treatment</a:t>
            </a:r>
          </a:p>
          <a:p>
            <a:pPr>
              <a:lnSpc>
                <a:spcPct val="110000"/>
              </a:lnSpc>
            </a:pPr>
            <a:endParaRPr lang="en-US" sz="2400" b="1" dirty="0"/>
          </a:p>
          <a:p>
            <a:pPr>
              <a:lnSpc>
                <a:spcPct val="110000"/>
              </a:lnSpc>
            </a:pPr>
            <a:r>
              <a:rPr lang="en-US" sz="2400" i="0" dirty="0">
                <a:effectLst/>
              </a:rPr>
              <a:t>SSRIs and SNRIs</a:t>
            </a:r>
          </a:p>
          <a:p>
            <a:pPr>
              <a:lnSpc>
                <a:spcPct val="110000"/>
              </a:lnSpc>
            </a:pPr>
            <a:endParaRPr lang="en-US" sz="2400" i="0" dirty="0">
              <a:effectLst/>
            </a:endParaRPr>
          </a:p>
          <a:p>
            <a:pPr>
              <a:lnSpc>
                <a:spcPct val="110000"/>
              </a:lnSpc>
            </a:pPr>
            <a:r>
              <a:rPr lang="en-US" sz="2400" b="0" i="1" dirty="0">
                <a:effectLst/>
              </a:rPr>
              <a:t>SSRIs</a:t>
            </a:r>
            <a:endParaRPr lang="en-US" sz="2400" b="0" i="0" dirty="0">
              <a:effectLst/>
            </a:endParaRPr>
          </a:p>
          <a:p>
            <a:pPr>
              <a:lnSpc>
                <a:spcPct val="110000"/>
              </a:lnSpc>
            </a:pPr>
            <a:r>
              <a:rPr lang="en-US" sz="2400" b="0" i="0" dirty="0">
                <a:effectLst/>
              </a:rPr>
              <a:t>The most commonly used antidepressants are SSRIs</a:t>
            </a:r>
            <a:r>
              <a:rPr lang="en-US" sz="2400" b="0" i="1" dirty="0">
                <a:effectLst/>
              </a:rPr>
              <a:t>. </a:t>
            </a:r>
          </a:p>
          <a:p>
            <a:pPr>
              <a:lnSpc>
                <a:spcPct val="110000"/>
              </a:lnSpc>
            </a:pPr>
            <a:r>
              <a:rPr lang="en-US" sz="2400" b="0" i="0" dirty="0">
                <a:effectLst/>
              </a:rPr>
              <a:t>Serotonin is an important chemical associated with feelings of happiness and well-being, among other complex biological functions. </a:t>
            </a:r>
          </a:p>
          <a:p>
            <a:pPr>
              <a:lnSpc>
                <a:spcPct val="110000"/>
              </a:lnSpc>
            </a:pPr>
            <a:r>
              <a:rPr lang="en-US" sz="2400" b="0" i="0" dirty="0">
                <a:effectLst/>
              </a:rPr>
              <a:t>SSRIs are designed to block the serotonin transporter, leading to an increase in serotonin in the synapse.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14946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286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0287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24769" y="2146542"/>
            <a:ext cx="276083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4770" y="3122496"/>
            <a:ext cx="2978570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0287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0287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B4EBC0-4890-6C41-2740-1200213B40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051003"/>
              </p:ext>
            </p:extLst>
          </p:nvPr>
        </p:nvGraphicFramePr>
        <p:xfrm>
          <a:off x="419100" y="152400"/>
          <a:ext cx="9677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9105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5" y="0"/>
            <a:ext cx="10286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42741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10BA5-D2DE-754C-830D-45475F890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7419" y="228600"/>
            <a:ext cx="6745281" cy="6400799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800" i="0" dirty="0">
                <a:effectLst/>
              </a:rPr>
              <a:t>Tricyclic Antidepressants (TCAs)</a:t>
            </a:r>
          </a:p>
          <a:p>
            <a:pPr>
              <a:lnSpc>
                <a:spcPct val="110000"/>
              </a:lnSpc>
            </a:pPr>
            <a:endParaRPr lang="en-US" sz="1900" b="0" i="0" dirty="0">
              <a:effectLst/>
            </a:endParaRPr>
          </a:p>
          <a:p>
            <a:pPr>
              <a:lnSpc>
                <a:spcPct val="110000"/>
              </a:lnSpc>
            </a:pPr>
            <a:r>
              <a:rPr lang="en-US" sz="2400" b="0" i="0" dirty="0">
                <a:effectLst/>
              </a:rPr>
              <a:t>Other kinds of antidepressants are typically prescribed if SSRIs and SNRIs fail to alleviate depressive symptoms. </a:t>
            </a:r>
          </a:p>
          <a:p>
            <a:pPr>
              <a:lnSpc>
                <a:spcPct val="110000"/>
              </a:lnSpc>
            </a:pPr>
            <a:r>
              <a:rPr lang="en-US" sz="2400" b="0" i="0" dirty="0">
                <a:effectLst/>
              </a:rPr>
              <a:t>TCAs work in a slightly similar way to SNRIs. </a:t>
            </a:r>
          </a:p>
          <a:p>
            <a:pPr>
              <a:lnSpc>
                <a:spcPct val="110000"/>
              </a:lnSpc>
            </a:pPr>
            <a:r>
              <a:rPr lang="en-US" sz="2400" b="0" i="0" dirty="0">
                <a:effectLst/>
              </a:rPr>
              <a:t>They work to block the reabsorption of serotonin and epinephrine back into nerve cells after these chemicals are released into a synapse.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b="0" i="0" dirty="0">
                <a:effectLst/>
              </a:rPr>
              <a:t>Some examples of TCAs are 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A</a:t>
            </a:r>
            <a:r>
              <a:rPr lang="en-US" sz="2400" b="0" i="0" dirty="0">
                <a:effectLst/>
              </a:rPr>
              <a:t>mitriptyline (Elavil®)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D</a:t>
            </a:r>
            <a:r>
              <a:rPr lang="en-US" sz="2400" b="0" i="0" dirty="0">
                <a:effectLst/>
              </a:rPr>
              <a:t>esipramine (</a:t>
            </a:r>
            <a:r>
              <a:rPr lang="en-US" sz="2400" b="0" i="0" dirty="0" err="1">
                <a:effectLst/>
              </a:rPr>
              <a:t>Norpramin</a:t>
            </a:r>
            <a:r>
              <a:rPr lang="en-US" sz="2400" b="0" i="0" dirty="0">
                <a:effectLst/>
              </a:rPr>
              <a:t>®)</a:t>
            </a:r>
          </a:p>
          <a:p>
            <a:pPr lvl="1">
              <a:lnSpc>
                <a:spcPct val="110000"/>
              </a:lnSpc>
            </a:pPr>
            <a:r>
              <a:rPr lang="en-US" sz="2400" b="0" i="0" dirty="0">
                <a:effectLst/>
              </a:rPr>
              <a:t> </a:t>
            </a:r>
            <a:r>
              <a:rPr lang="en-US" sz="2400" dirty="0"/>
              <a:t>C</a:t>
            </a:r>
            <a:r>
              <a:rPr lang="en-US" sz="2400" b="0" i="0" dirty="0">
                <a:effectLst/>
              </a:rPr>
              <a:t>lomipramine (Anafranil®).</a:t>
            </a:r>
          </a:p>
          <a:p>
            <a:pPr>
              <a:lnSpc>
                <a:spcPct val="11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780250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533400"/>
            <a:ext cx="9601200" cy="493294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400" dirty="0"/>
              <a:t>Electroconvulsive therapy (ECT)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Reserved for treatment non-responders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Induce brain seizure and momentary unconsciousness</a:t>
            </a:r>
          </a:p>
          <a:p>
            <a:pPr marL="548640" lvl="2" indent="0">
              <a:lnSpc>
                <a:spcPct val="90000"/>
              </a:lnSpc>
              <a:buNone/>
            </a:pPr>
            <a:endParaRPr lang="en-US" sz="2400" i="1" dirty="0"/>
          </a:p>
          <a:p>
            <a:pPr lvl="2">
              <a:lnSpc>
                <a:spcPct val="90000"/>
              </a:lnSpc>
            </a:pPr>
            <a:endParaRPr lang="en-US" sz="2400" i="1" dirty="0"/>
          </a:p>
          <a:p>
            <a:pPr lvl="1">
              <a:lnSpc>
                <a:spcPct val="90000"/>
              </a:lnSpc>
            </a:pPr>
            <a:r>
              <a:rPr lang="en-US" sz="2400" dirty="0"/>
              <a:t>Side effects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400" dirty="0"/>
              <a:t>Memory loss</a:t>
            </a:r>
          </a:p>
          <a:p>
            <a:pPr lvl="2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ECT more effective than medications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Unclear how ECT works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C3DC-A458-B548-8464-B59B3C1B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0" y="152400"/>
            <a:ext cx="4538255" cy="585107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84F135-8D66-3D4B-99E7-013B61F1E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990601"/>
            <a:ext cx="9829799" cy="4478128"/>
          </a:xfrm>
        </p:spPr>
        <p:txBody>
          <a:bodyPr/>
          <a:lstStyle/>
          <a:p>
            <a:r>
              <a:rPr lang="en-US" dirty="0"/>
              <a:t>Understanding the types of depressive disorders in this classification</a:t>
            </a:r>
          </a:p>
          <a:p>
            <a:r>
              <a:rPr lang="en-US" dirty="0"/>
              <a:t>Identifying the risk factors, criteria and comorbidities involved with each diagnosis.</a:t>
            </a:r>
          </a:p>
          <a:p>
            <a:r>
              <a:rPr lang="en-US" dirty="0"/>
              <a:t>Understanding the treatment options; traditional and complementary approaches.</a:t>
            </a:r>
          </a:p>
          <a:p>
            <a:r>
              <a:rPr lang="en-US" dirty="0"/>
              <a:t>The common features of depressive disorders</a:t>
            </a:r>
          </a:p>
          <a:p>
            <a:r>
              <a:rPr lang="en-US" dirty="0"/>
              <a:t>Etiology: Neurotransmitter correlations; life stressors, psychological factors</a:t>
            </a:r>
          </a:p>
          <a:p>
            <a:r>
              <a:rPr lang="en-US" dirty="0"/>
              <a:t>Epidemiology of suicide and suicide attempts</a:t>
            </a:r>
          </a:p>
        </p:txBody>
      </p:sp>
    </p:spTree>
    <p:extLst>
      <p:ext uri="{BB962C8B-B14F-4D97-AF65-F5344CB8AC3E}">
        <p14:creationId xmlns:p14="http://schemas.microsoft.com/office/powerpoint/2010/main" val="3761302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52400"/>
            <a:ext cx="9753599" cy="104923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/>
            </a:br>
            <a:r>
              <a:rPr lang="en-US" sz="3600" dirty="0"/>
              <a:t> Medications for Treating Mood Disorders</a:t>
            </a:r>
          </a:p>
        </p:txBody>
      </p:sp>
      <p:pic>
        <p:nvPicPr>
          <p:cNvPr id="7" name="Picture 6" descr="ap12e_tab_05_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" y="1371600"/>
            <a:ext cx="9753598" cy="437083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286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lose-up unopened pill packets">
            <a:extLst>
              <a:ext uri="{FF2B5EF4-FFF2-40B4-BE49-F238E27FC236}">
                <a16:creationId xmlns:a16="http://schemas.microsoft.com/office/drawing/2014/main" id="{74ED85AD-184A-9A15-D88C-9F12BFEDE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l="1377"/>
          <a:stretch/>
        </p:blipFill>
        <p:spPr>
          <a:xfrm>
            <a:off x="257" y="10"/>
            <a:ext cx="10286743" cy="685799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26724" y="1847088"/>
            <a:ext cx="81063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0287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4CA01-D62B-F447-832E-DA7824AD4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1" y="152400"/>
            <a:ext cx="10172442" cy="59626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800" i="0" dirty="0">
                <a:effectLst/>
              </a:rPr>
              <a:t>Complementary Health Approaches for Depression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19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400" i="0" dirty="0">
                <a:effectLst/>
              </a:rPr>
              <a:t>St. John’s Wort </a:t>
            </a:r>
          </a:p>
          <a:p>
            <a:pPr>
              <a:lnSpc>
                <a:spcPct val="110000"/>
              </a:lnSpc>
            </a:pPr>
            <a:r>
              <a:rPr lang="en-US" sz="1900" b="0" i="0" dirty="0">
                <a:effectLst/>
              </a:rPr>
              <a:t>Results of some studies suggest that St. John’s wort </a:t>
            </a:r>
            <a:r>
              <a:rPr lang="en-US" sz="1900" b="0" i="1" dirty="0">
                <a:effectLst/>
              </a:rPr>
              <a:t>(Hypericum </a:t>
            </a:r>
            <a:r>
              <a:rPr lang="en-US" sz="1900" b="0" i="1" dirty="0" err="1">
                <a:effectLst/>
              </a:rPr>
              <a:t>perforatum</a:t>
            </a:r>
            <a:r>
              <a:rPr lang="en-US" sz="1900" b="0" i="0" dirty="0">
                <a:effectLst/>
              </a:rPr>
              <a:t>) may have an effect on mild-to-moderate major depressive disorder (MDD) for a limited number of patients, similar to standard antidepressants, but the evidence is far from definitive.</a:t>
            </a:r>
            <a:endParaRPr lang="en-US" sz="1900" dirty="0"/>
          </a:p>
          <a:p>
            <a:pPr>
              <a:lnSpc>
                <a:spcPct val="110000"/>
              </a:lnSpc>
            </a:pPr>
            <a:endParaRPr lang="en-US" sz="1900" b="0" i="0" dirty="0">
              <a:effectLst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400" b="0" i="0" dirty="0">
                <a:effectLst/>
              </a:rPr>
              <a:t>Acupuncture</a:t>
            </a:r>
          </a:p>
          <a:p>
            <a:pPr>
              <a:lnSpc>
                <a:spcPct val="110000"/>
              </a:lnSpc>
            </a:pPr>
            <a:endParaRPr lang="en-US" sz="1900" b="0" i="0" dirty="0">
              <a:effectLst/>
            </a:endParaRPr>
          </a:p>
          <a:p>
            <a:pPr>
              <a:lnSpc>
                <a:spcPct val="110000"/>
              </a:lnSpc>
            </a:pPr>
            <a:r>
              <a:rPr lang="en-US" sz="1900" b="0" i="0" dirty="0">
                <a:effectLst/>
              </a:rPr>
              <a:t>While depression often responds well to medication and therapy, about one third of people with the condition have treatment resistant depression. </a:t>
            </a:r>
          </a:p>
          <a:p>
            <a:pPr>
              <a:lnSpc>
                <a:spcPct val="110000"/>
              </a:lnSpc>
            </a:pPr>
            <a:r>
              <a:rPr lang="en-US" sz="1900" b="0" i="0" dirty="0">
                <a:effectLst/>
              </a:rPr>
              <a:t>Individuals who wish to try acupuncture for depression will get the best results by combining acupuncture with standard treatments such as therapy and medication.</a:t>
            </a:r>
          </a:p>
          <a:p>
            <a:pPr>
              <a:lnSpc>
                <a:spcPct val="110000"/>
              </a:lnSpc>
            </a:pPr>
            <a:endParaRPr lang="en-US" sz="1100" dirty="0"/>
          </a:p>
          <a:p>
            <a:pPr>
              <a:lnSpc>
                <a:spcPct val="110000"/>
              </a:lnSpc>
            </a:pPr>
            <a:endParaRPr lang="en-US" sz="1100" b="0" i="0" dirty="0">
              <a:effectLst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1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0287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0287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6181FBD-A030-8143-A1F6-DEA14CD6F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0" y="2736255"/>
            <a:ext cx="16637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96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0EA72-BC5F-0D47-B73E-338E5F43F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381000"/>
            <a:ext cx="10287000" cy="54864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Acupuncture</a:t>
            </a:r>
          </a:p>
          <a:p>
            <a:pPr algn="l"/>
            <a:r>
              <a:rPr lang="en-US" b="0" i="0" dirty="0">
                <a:solidFill>
                  <a:srgbClr val="1B1B1B"/>
                </a:solidFill>
                <a:effectLst/>
                <a:latin typeface="Source Sans Pro" panose="020B0503030403020204" pitchFamily="34" charset="0"/>
              </a:rPr>
              <a:t>In traditional Chinese medicine, it is believed that the body has a flow of energy or qi that regulates your health. </a:t>
            </a:r>
          </a:p>
          <a:p>
            <a:pPr algn="l"/>
            <a:r>
              <a:rPr lang="en-US" b="0" i="0" dirty="0">
                <a:solidFill>
                  <a:srgbClr val="1B1B1B"/>
                </a:solidFill>
                <a:effectLst/>
                <a:latin typeface="Source Sans Pro" panose="020B0503030403020204" pitchFamily="34" charset="0"/>
              </a:rPr>
              <a:t>If the flow is disrupted, you’ll feel ill. Applying needles to specific acupuncture points, called meridians rebalances your energy flow and improves your health. </a:t>
            </a:r>
            <a:endParaRPr lang="en-US" dirty="0">
              <a:solidFill>
                <a:srgbClr val="1B1B1B"/>
              </a:solidFill>
              <a:latin typeface="Source Sans Pro" panose="020B0503030403020204" pitchFamily="34" charset="0"/>
            </a:endParaRPr>
          </a:p>
          <a:p>
            <a:pPr algn="l"/>
            <a:r>
              <a:rPr lang="en-US" dirty="0">
                <a:solidFill>
                  <a:srgbClr val="1B1B1B"/>
                </a:solidFill>
                <a:latin typeface="Source Sans Pro" panose="020B0503030403020204" pitchFamily="34" charset="0"/>
              </a:rPr>
              <a:t>T</a:t>
            </a:r>
            <a:r>
              <a:rPr lang="en-US" b="0" i="0" dirty="0">
                <a:solidFill>
                  <a:srgbClr val="1B1B1B"/>
                </a:solidFill>
                <a:effectLst/>
                <a:latin typeface="Source Sans Pro" panose="020B0503030403020204" pitchFamily="34" charset="0"/>
              </a:rPr>
              <a:t>here is some research supporting the effectiveness of acupuncture as a treatment for depression and related symptoms. </a:t>
            </a:r>
          </a:p>
          <a:p>
            <a:pPr algn="l"/>
            <a:r>
              <a:rPr lang="en-US" b="1" i="0" dirty="0">
                <a:solidFill>
                  <a:srgbClr val="1B1B1B"/>
                </a:solidFill>
                <a:effectLst/>
                <a:latin typeface="Source Sans Pro" panose="020B0503030403020204" pitchFamily="34" charset="0"/>
              </a:rPr>
              <a:t>Decrease in severity of depression.</a:t>
            </a:r>
            <a:r>
              <a:rPr lang="en-US" b="0" i="0" dirty="0">
                <a:solidFill>
                  <a:srgbClr val="1B1B1B"/>
                </a:solidFill>
                <a:effectLst/>
                <a:latin typeface="Source Sans Pro" panose="020B0503030403020204" pitchFamily="34" charset="0"/>
              </a:rPr>
              <a:t> In an 8-week acupuncture study of 151 men and women, researchers found that depressive symptoms improved significantly. </a:t>
            </a:r>
          </a:p>
          <a:p>
            <a:pPr algn="l"/>
            <a:r>
              <a:rPr lang="en-US" b="0" i="0" dirty="0">
                <a:solidFill>
                  <a:srgbClr val="1B1B1B"/>
                </a:solidFill>
                <a:effectLst/>
                <a:latin typeface="Source Sans Pro" panose="020B0503030403020204" pitchFamily="34" charset="0"/>
              </a:rPr>
              <a:t>Those who received acupuncture, whether targeted or nonspecific, improved more than those who did not.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87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286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Yoga mats in a room">
            <a:extLst>
              <a:ext uri="{FF2B5EF4-FFF2-40B4-BE49-F238E27FC236}">
                <a16:creationId xmlns:a16="http://schemas.microsoft.com/office/drawing/2014/main" id="{45FBADD2-D344-C5EA-D3FF-303AC8103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t="122" r="1" b="1"/>
          <a:stretch/>
        </p:blipFill>
        <p:spPr>
          <a:xfrm>
            <a:off x="257" y="10"/>
            <a:ext cx="10286743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26724" y="1847088"/>
            <a:ext cx="81063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0287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04BCB-DF59-BD46-8ACD-C9FE3F83E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52" y="152406"/>
            <a:ext cx="9823448" cy="5867394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400" dirty="0"/>
              <a:t>Yoga for Treating Depression</a:t>
            </a:r>
          </a:p>
          <a:p>
            <a:pPr>
              <a:lnSpc>
                <a:spcPct val="110000"/>
              </a:lnSpc>
            </a:pPr>
            <a:endParaRPr lang="en-US" sz="1800" b="0" i="0" dirty="0">
              <a:effectLst/>
            </a:endParaRPr>
          </a:p>
          <a:p>
            <a:pPr fontAlgn="base">
              <a:lnSpc>
                <a:spcPct val="110000"/>
              </a:lnSpc>
            </a:pPr>
            <a:r>
              <a:rPr lang="en-US" b="0" i="0" dirty="0">
                <a:effectLst/>
              </a:rPr>
              <a:t>Research shows that yoga can decrease symptoms of depression. </a:t>
            </a:r>
            <a:endParaRPr lang="en-US" dirty="0"/>
          </a:p>
          <a:p>
            <a:pPr fontAlgn="base">
              <a:lnSpc>
                <a:spcPct val="110000"/>
              </a:lnSpc>
            </a:pPr>
            <a:r>
              <a:rPr lang="en-US" b="0" i="0" dirty="0">
                <a:effectLst/>
              </a:rPr>
              <a:t>Some studies have found that yoga is just as effective as antidepressants and exercise in reducing symptoms of depression.</a:t>
            </a:r>
            <a:r>
              <a:rPr lang="en-US" b="0" i="0" u="none" strike="noStrike" baseline="30000" dirty="0">
                <a:effectLst/>
              </a:rPr>
              <a:t>3</a:t>
            </a:r>
            <a:endParaRPr lang="en-US" b="0" i="0" dirty="0">
              <a:effectLst/>
            </a:endParaRPr>
          </a:p>
          <a:p>
            <a:pPr fontAlgn="base">
              <a:lnSpc>
                <a:spcPct val="110000"/>
              </a:lnSpc>
            </a:pPr>
            <a:r>
              <a:rPr lang="en-US" b="0" i="0" dirty="0">
                <a:effectLst/>
              </a:rPr>
              <a:t>Researchers found that yoga provides immediate relief as well as long-term symptom reduction.</a:t>
            </a:r>
            <a:endParaRPr lang="en-US" baseline="30000" dirty="0"/>
          </a:p>
          <a:p>
            <a:pPr fontAlgn="base">
              <a:lnSpc>
                <a:spcPct val="110000"/>
              </a:lnSpc>
            </a:pPr>
            <a:r>
              <a:rPr lang="en-US" b="0" i="0" dirty="0">
                <a:effectLst/>
              </a:rPr>
              <a:t>It also decreases symptom severity and increases treatment remission rates. 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b="0" i="0" dirty="0">
                <a:effectLst/>
              </a:rPr>
              <a:t>A review of studies found that people with a variety of mental health disorders who did yoga for an average of 60 minutes, once or twice a week, for about 2.5 months had fewer depressive symptoms.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Remember: yoga should not replace medication therapy or psychotherapy but used in combination with these modalities for the best prognosis.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0287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0287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007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286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785" y="105328"/>
            <a:ext cx="8706595" cy="697948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Epidemiology of Suicide and Suicide Attempts</a:t>
            </a:r>
            <a:endParaRPr lang="en-US" sz="28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24769" y="1853754"/>
            <a:ext cx="810276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0287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725D0B-7E40-6FD4-2BEC-F60706C68E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952216"/>
              </p:ext>
            </p:extLst>
          </p:nvPr>
        </p:nvGraphicFramePr>
        <p:xfrm>
          <a:off x="342900" y="803276"/>
          <a:ext cx="9677400" cy="5749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385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50C95E4-49F4-7FBD-66A1-914515DEA1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678327"/>
              </p:ext>
            </p:extLst>
          </p:nvPr>
        </p:nvGraphicFramePr>
        <p:xfrm>
          <a:off x="114300" y="228600"/>
          <a:ext cx="99822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40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5" name="Rectangle 6154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286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0287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97771" y="972915"/>
            <a:ext cx="3587828" cy="2674198"/>
          </a:xfrm>
        </p:spPr>
        <p:txBody>
          <a:bodyPr anchor="t">
            <a:normAutofit/>
          </a:bodyPr>
          <a:lstStyle/>
          <a:p>
            <a:r>
              <a:rPr lang="en-US" sz="2800" dirty="0"/>
              <a:t>DSM-5 Criteria for Major Depressive Disorder</a:t>
            </a:r>
          </a:p>
        </p:txBody>
      </p:sp>
      <p:cxnSp>
        <p:nvCxnSpPr>
          <p:cNvPr id="6159" name="Straight Connector 6158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24769" y="2146542"/>
            <a:ext cx="276083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61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4770" y="3122496"/>
            <a:ext cx="2978570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163" name="Picture 6162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0287000" cy="742950"/>
          </a:xfrm>
          <a:prstGeom prst="rect">
            <a:avLst/>
          </a:prstGeom>
        </p:spPr>
      </p:pic>
      <p:cxnSp>
        <p:nvCxnSpPr>
          <p:cNvPr id="6165" name="Straight Connector 6164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0287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51" name="Rectangle 3">
            <a:extLst>
              <a:ext uri="{FF2B5EF4-FFF2-40B4-BE49-F238E27FC236}">
                <a16:creationId xmlns:a16="http://schemas.microsoft.com/office/drawing/2014/main" id="{2A3B5E91-8B69-16C9-E7DB-F51A1777E8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126328"/>
              </p:ext>
            </p:extLst>
          </p:nvPr>
        </p:nvGraphicFramePr>
        <p:xfrm>
          <a:off x="4338488" y="381000"/>
          <a:ext cx="5453211" cy="5257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632241"/>
            <a:ext cx="6615926" cy="490881"/>
          </a:xfrm>
        </p:spPr>
        <p:txBody>
          <a:bodyPr>
            <a:normAutofit fontScale="90000"/>
          </a:bodyPr>
          <a:lstStyle/>
          <a:p>
            <a:r>
              <a:rPr lang="en-US" dirty="0"/>
              <a:t>Major Depressive Disorder (MDD)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371600"/>
            <a:ext cx="8236565" cy="4343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Episodic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Symptoms tend to dissipate over time</a:t>
            </a:r>
          </a:p>
          <a:p>
            <a:pPr>
              <a:lnSpc>
                <a:spcPct val="110000"/>
              </a:lnSpc>
            </a:pPr>
            <a:r>
              <a:rPr lang="en-US" dirty="0"/>
              <a:t>Recurrent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Once depression occurs, future episodes likely</a:t>
            </a:r>
          </a:p>
          <a:p>
            <a:pPr lvl="2">
              <a:lnSpc>
                <a:spcPct val="110000"/>
              </a:lnSpc>
            </a:pPr>
            <a:r>
              <a:rPr lang="en-US" sz="2000" dirty="0"/>
              <a:t>Average number of episodes is 4 </a:t>
            </a:r>
          </a:p>
          <a:p>
            <a:pPr>
              <a:lnSpc>
                <a:spcPct val="110000"/>
              </a:lnSpc>
            </a:pPr>
            <a:r>
              <a:rPr lang="en-US" dirty="0"/>
              <a:t>Subclinical depression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Sadness plus 3 other symptoms for 10 days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Significant impairments in functioning even though full diagnostic criteria are not met</a:t>
            </a:r>
          </a:p>
        </p:txBody>
      </p:sp>
      <p:pic>
        <p:nvPicPr>
          <p:cNvPr id="7177" name="Graphic 7176" descr="Crying Face with No Fill">
            <a:extLst>
              <a:ext uri="{FF2B5EF4-FFF2-40B4-BE49-F238E27FC236}">
                <a16:creationId xmlns:a16="http://schemas.microsoft.com/office/drawing/2014/main" id="{31358F21-42BE-6F55-EFC6-50FF00F77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3266" y="2194552"/>
            <a:ext cx="1517033" cy="24688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  <a:cs typeface="Times New Roman" pitchFamily="18" charset="0"/>
              </a:rPr>
              <a:t>Risk Factors in Major Depression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104900"/>
            <a:ext cx="4783015" cy="4648200"/>
          </a:xfrm>
        </p:spPr>
        <p:txBody>
          <a:bodyPr>
            <a:normAutofit lnSpcReduction="10000"/>
          </a:bodyPr>
          <a:lstStyle/>
          <a:p>
            <a:pPr marL="101600" indent="0">
              <a:buNone/>
              <a:defRPr/>
            </a:pPr>
            <a:r>
              <a:rPr lang="en-US" altLang="en-US" dirty="0">
                <a:latin typeface="+mn-lt"/>
                <a:ea typeface="ＭＳ Ｐゴシック" pitchFamily="34" charset="-128"/>
                <a:cs typeface="Times New Roman" pitchFamily="18" charset="0"/>
              </a:rPr>
              <a:t>Factors that place people at increased risk of developing major depression include: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n-lt"/>
                <a:ea typeface="ＭＳ Ｐゴシック" pitchFamily="34" charset="-128"/>
              </a:rPr>
              <a:t>younger age (young adulthood)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n-lt"/>
                <a:ea typeface="ＭＳ Ｐゴシック" pitchFamily="34" charset="-128"/>
              </a:rPr>
              <a:t>lower socioeconomic status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n-lt"/>
                <a:ea typeface="ＭＳ Ｐゴシック" pitchFamily="34" charset="-128"/>
              </a:rPr>
              <a:t>separated or divorced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n-lt"/>
                <a:ea typeface="ＭＳ Ｐゴシック" pitchFamily="34" charset="-128"/>
              </a:rPr>
              <a:t>female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n-lt"/>
                <a:ea typeface="ＭＳ Ｐゴシック" pitchFamily="34" charset="-128"/>
              </a:rPr>
              <a:t>family history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n-lt"/>
                <a:ea typeface="ＭＳ Ｐゴシック" pitchFamily="34" charset="-128"/>
              </a:rPr>
              <a:t>childhood history of sexual abuse</a:t>
            </a:r>
          </a:p>
          <a:p>
            <a:pPr marL="10160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052038" y="1371600"/>
            <a:ext cx="3587262" cy="3657599"/>
          </a:xfrm>
        </p:spPr>
        <p:txBody>
          <a:bodyPr/>
          <a:lstStyle/>
          <a:p>
            <a:pPr marL="101600" indent="0">
              <a:buNone/>
            </a:pPr>
            <a:r>
              <a:rPr lang="en-US" sz="1600" b="1" dirty="0">
                <a:latin typeface="+mn-lt"/>
              </a:rPr>
              <a:t>GENDER DIFFERENCES IN DEPRESSION. </a:t>
            </a:r>
            <a:r>
              <a:rPr lang="en-US" sz="1600" dirty="0">
                <a:latin typeface="+mn-lt"/>
              </a:rPr>
              <a:t>Women  are about  twice as likely to suffer from major depression as men. The question is, </a:t>
            </a:r>
            <a:r>
              <a:rPr lang="en-US" sz="1600" i="1" dirty="0">
                <a:latin typeface="+mn-lt"/>
              </a:rPr>
              <a:t>why?</a:t>
            </a:r>
          </a:p>
          <a:p>
            <a:pPr marL="101600" indent="0">
              <a:buNone/>
            </a:pPr>
            <a:r>
              <a:rPr lang="en-US" sz="1600" i="1" dirty="0">
                <a:latin typeface="+mn-lt"/>
              </a:rPr>
              <a:t>Women experience hormonal risk factors</a:t>
            </a:r>
          </a:p>
          <a:p>
            <a:pPr marL="101600" indent="0">
              <a:buNone/>
            </a:pPr>
            <a:r>
              <a:rPr lang="en-US" sz="1600" i="1" dirty="0">
                <a:latin typeface="+mn-lt"/>
              </a:rPr>
              <a:t>Estrogen and progesterone affect neurotransmitter levels, neuroendocrine and circadian systems.</a:t>
            </a:r>
            <a:endParaRPr lang="en-US" sz="1600" dirty="0">
              <a:latin typeface="+mn-lt"/>
            </a:endParaRPr>
          </a:p>
          <a:p>
            <a:pPr marL="1016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25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28600"/>
            <a:ext cx="8229600" cy="77925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Common Features of Depression</a:t>
            </a:r>
          </a:p>
        </p:txBody>
      </p:sp>
      <p:graphicFrame>
        <p:nvGraphicFramePr>
          <p:cNvPr id="3" name="Table 2" descr="The table lists four common features of depression.&#10;The table lists the following:&#10;1. Changes in emotional states &#10;• Changes in mood (persistent periods of feeling down, depressed, sad, or blue)&#10;• Evidence of tearfulness or crying&#10;• Increased irritability, jumpiness, or loss of temper&#10;2. Changes in motivation &#10;• Feeling unmotivated, or having difficulty getting going in the morning or even getting out of bed&#10;• Reduced level of social participation or interest in social activities&#10;• Loss of enjoyment or interest in pleasurable activities&#10;• Reduced interest in sex&#10;• Failure to respond to praise or rewards&#10;3. Changes in functioning and motor behavior &#10;• Moving about or talking more slowly than usual&#10;• Changes in sleep habits (sleeping too much or too little, or awakening earlier than usual and having  trouble getting back to sleep in early morning hours—so-called early morning awakening)&#10;• Changes in appetite (eating too much or too little)&#10;• Changes in weight (gaining or losing weight)&#10;• Functioning less effectively at work or school; failing to meet responsibilities and neglecting one’s physical appearance&#10;4. Cognitive changes &#10;• Difficulty concentrating or thinking clearly&#10;• Thinking negatively about oneself and one’s future&#10;• Feeling guilty or remorseful about past misdeeds&#10;• Lack of self-esteem or feelings of inadequacy&#10;• Thinking of death or suicide" title="Table 7.2 Common Features of Depression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234985"/>
              </p:ext>
            </p:extLst>
          </p:nvPr>
        </p:nvGraphicFramePr>
        <p:xfrm>
          <a:off x="342900" y="762000"/>
          <a:ext cx="9601200" cy="53319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20466">
                  <a:extLst>
                    <a:ext uri="{9D8B030D-6E8A-4147-A177-3AD203B41FA5}">
                      <a16:colId xmlns:a16="http://schemas.microsoft.com/office/drawing/2014/main" val="1769153216"/>
                    </a:ext>
                  </a:extLst>
                </a:gridCol>
                <a:gridCol w="5880734">
                  <a:extLst>
                    <a:ext uri="{9D8B030D-6E8A-4147-A177-3AD203B41FA5}">
                      <a16:colId xmlns:a16="http://schemas.microsoft.com/office/drawing/2014/main" val="3254325699"/>
                    </a:ext>
                  </a:extLst>
                </a:gridCol>
              </a:tblGrid>
              <a:tr h="382965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Table 7.2 Common</a:t>
                      </a:r>
                      <a:r>
                        <a:rPr lang="en-US" sz="1600" baseline="0" dirty="0"/>
                        <a:t> Features of Depression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997938"/>
                  </a:ext>
                </a:extLst>
              </a:tr>
              <a:tr h="911480">
                <a:tc>
                  <a:txBody>
                    <a:bodyPr/>
                    <a:lstStyle/>
                    <a:p>
                      <a:r>
                        <a:rPr lang="en-US" sz="1200" dirty="0"/>
                        <a:t>Changes in emotional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Changes in mood (persistent periods of feeling down, depressed, sad, or blue)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Evidence of tearfulness or crying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Increased irritability, jumpiness, or loss of temper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502430"/>
                  </a:ext>
                </a:extLst>
              </a:tr>
              <a:tr h="1280197">
                <a:tc>
                  <a:txBody>
                    <a:bodyPr/>
                    <a:lstStyle/>
                    <a:p>
                      <a:r>
                        <a:rPr lang="en-US" sz="1200" dirty="0"/>
                        <a:t>Changes</a:t>
                      </a:r>
                      <a:r>
                        <a:rPr lang="en-US" sz="1200" baseline="0" dirty="0"/>
                        <a:t> in motivation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Feeling unmotivated, or having difficulty getting going in the morning or even getting out of bed</a:t>
                      </a:r>
                    </a:p>
                    <a:p>
                      <a:pPr marL="171450" lvl="2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Reduced level of social participation or interest in social activities</a:t>
                      </a:r>
                    </a:p>
                    <a:p>
                      <a:pPr marL="171450" lvl="2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Loss of enjoyment or interest in pleasurable activities</a:t>
                      </a:r>
                    </a:p>
                    <a:p>
                      <a:pPr marL="171450" lvl="2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Reduced interest in sex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Failure to respond to praise or rewards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027432"/>
                  </a:ext>
                </a:extLst>
              </a:tr>
              <a:tr h="1674104">
                <a:tc>
                  <a:txBody>
                    <a:bodyPr/>
                    <a:lstStyle/>
                    <a:p>
                      <a:r>
                        <a:rPr lang="en-US" sz="1200" dirty="0"/>
                        <a:t>Changes</a:t>
                      </a:r>
                      <a:r>
                        <a:rPr lang="en-US" sz="1200" baseline="0" dirty="0"/>
                        <a:t> in functioning and motor behavior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Moving about or talking more slowly than usual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Changes in sleep habits (sleeping too much or too little, or awakening earlier than usual and having trouble getting back to sleep in early morning hours—so-called early morning awakening)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Changes in appetite (eating too much or too little)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Changes in weight (gaining or losing weight)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Functioning less effectively at work or school; failing to meet responsibilities and neglecting one’s physical appearance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087699"/>
                  </a:ext>
                </a:extLst>
              </a:tr>
              <a:tr h="1083244">
                <a:tc>
                  <a:txBody>
                    <a:bodyPr/>
                    <a:lstStyle/>
                    <a:p>
                      <a:r>
                        <a:rPr lang="en-US" sz="1200" dirty="0"/>
                        <a:t>Cognitive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Difficulty concentrating or thinking clearly</a:t>
                      </a:r>
                    </a:p>
                    <a:p>
                      <a:pPr marL="171450" lvl="2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Thinking negatively about oneself and one’s future</a:t>
                      </a:r>
                    </a:p>
                    <a:p>
                      <a:pPr marL="171450" lvl="2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Feeling guilty or remorseful about past misdeeds</a:t>
                      </a:r>
                    </a:p>
                    <a:p>
                      <a:pPr marL="171450" lvl="2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Lack of self-esteem or feelings of inadequacy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Thinking of death or suicide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88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62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457200"/>
            <a:ext cx="8229600" cy="855451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ea typeface="ＭＳ Ｐゴシック" pitchFamily="34" charset="-128"/>
                <a:cs typeface="Times New Roman" pitchFamily="18" charset="0"/>
              </a:rPr>
              <a:t>Seasonal Affective Disorder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872" y="1166018"/>
            <a:ext cx="4779227" cy="4525963"/>
          </a:xfrm>
        </p:spPr>
        <p:txBody>
          <a:bodyPr>
            <a:normAutofit/>
          </a:bodyPr>
          <a:lstStyle/>
          <a:p>
            <a:pPr marL="101600" indent="0">
              <a:buNone/>
              <a:defRPr/>
            </a:pPr>
            <a:r>
              <a:rPr lang="en-US" altLang="en-US" sz="1800" dirty="0">
                <a:latin typeface="+mn-lt"/>
                <a:ea typeface="ＭＳ Ｐゴシック" pitchFamily="34" charset="-128"/>
                <a:cs typeface="Times New Roman" pitchFamily="18" charset="0"/>
              </a:rPr>
              <a:t>Major depression associated with changing of the seasons from summer into fall and winter is called </a:t>
            </a:r>
            <a:r>
              <a:rPr lang="en-US" altLang="en-US" sz="1800" b="1" i="1" dirty="0">
                <a:latin typeface="+mn-lt"/>
                <a:ea typeface="ＭＳ Ｐゴシック" pitchFamily="34" charset="-128"/>
                <a:cs typeface="Times New Roman" pitchFamily="18" charset="0"/>
              </a:rPr>
              <a:t>seasonal affective (mood) disorder </a:t>
            </a:r>
            <a:r>
              <a:rPr lang="en-US" altLang="en-US" sz="1800" dirty="0">
                <a:latin typeface="+mn-lt"/>
                <a:ea typeface="ＭＳ Ｐゴシック" pitchFamily="34" charset="-128"/>
                <a:cs typeface="Times New Roman" pitchFamily="18" charset="0"/>
              </a:rPr>
              <a:t>(SAD):</a:t>
            </a:r>
          </a:p>
          <a:p>
            <a:pPr marL="759968" lvl="1" indent="-171450"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+mn-lt"/>
                <a:ea typeface="ＭＳ Ｐゴシック" pitchFamily="34" charset="-128"/>
                <a:cs typeface="Times New Roman" pitchFamily="18" charset="0"/>
              </a:rPr>
              <a:t>Seasonal changes may alter:</a:t>
            </a:r>
          </a:p>
          <a:p>
            <a:pPr marL="1160018" lvl="2" indent="-171450"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+mn-lt"/>
                <a:ea typeface="ＭＳ Ｐゴシック" pitchFamily="34" charset="-128"/>
                <a:cs typeface="Times New Roman" pitchFamily="18" charset="0"/>
              </a:rPr>
              <a:t>body’s underlying biological rhythms.</a:t>
            </a:r>
          </a:p>
          <a:p>
            <a:pPr marL="1160018" lvl="2" indent="-1714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+mn-lt"/>
              </a:rPr>
              <a:t>availability of mood-regulating neurotransmitter serotonin.</a:t>
            </a:r>
          </a:p>
          <a:p>
            <a:pPr marL="759968" lvl="1" indent="-1714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+mn-lt"/>
                <a:ea typeface="ＭＳ Ｐゴシック" pitchFamily="34" charset="-128"/>
                <a:cs typeface="Times New Roman" pitchFamily="18" charset="0"/>
              </a:rPr>
              <a:t>Therapeutic use of bright artificial light called phototherapy has been successful in relieving depression in cases of SAD.</a:t>
            </a:r>
            <a:endParaRPr lang="en-US" altLang="en-US" sz="1800" dirty="0">
              <a:latin typeface="+mn-lt"/>
              <a:ea typeface="ＭＳ Ｐゴシック" pitchFamily="34" charset="-128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600700" y="4191000"/>
            <a:ext cx="4114800" cy="2070313"/>
          </a:xfrm>
        </p:spPr>
        <p:txBody>
          <a:bodyPr>
            <a:normAutofit/>
          </a:bodyPr>
          <a:lstStyle/>
          <a:p>
            <a:pPr marL="101600" indent="0">
              <a:buNone/>
            </a:pPr>
            <a:r>
              <a:rPr lang="en-US" sz="1800" b="1" dirty="0">
                <a:latin typeface="+mn-lt"/>
              </a:rPr>
              <a:t>LIGHT THERAPY. </a:t>
            </a:r>
            <a:r>
              <a:rPr lang="en-US" sz="1800" dirty="0">
                <a:latin typeface="+mn-lt"/>
              </a:rPr>
              <a:t>Exposure to bright artificial light for a few hours a day during the fall and winter months can often bring relief from seasonal affective disorder.</a:t>
            </a:r>
          </a:p>
          <a:p>
            <a:pPr marL="101600" indent="0">
              <a:buNone/>
            </a:pPr>
            <a:endParaRPr lang="en-US" dirty="0"/>
          </a:p>
        </p:txBody>
      </p:sp>
      <p:pic>
        <p:nvPicPr>
          <p:cNvPr id="5" name="Picture 4" descr="Photo shows a woman sitting on a recliner with a book in her hand. She has her eyes closed and is facing the bright white light emanating from a big lamp near the recliner." title="Light Thera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1066800"/>
            <a:ext cx="2489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38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228600"/>
            <a:ext cx="8102764" cy="587134"/>
          </a:xfrm>
        </p:spPr>
        <p:txBody>
          <a:bodyPr>
            <a:normAutofit/>
          </a:bodyPr>
          <a:lstStyle/>
          <a:p>
            <a:r>
              <a:rPr lang="en-US"/>
              <a:t> Persistent Depressive Disorder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815734"/>
            <a:ext cx="9601200" cy="512786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10000"/>
              </a:lnSpc>
              <a:defRPr/>
            </a:pPr>
            <a:r>
              <a:rPr lang="en-US" sz="1900" dirty="0"/>
              <a:t>Chronic depressive disorder</a:t>
            </a:r>
          </a:p>
          <a:p>
            <a:pPr marL="457200" indent="-457200">
              <a:lnSpc>
                <a:spcPct val="110000"/>
              </a:lnSpc>
              <a:defRPr/>
            </a:pPr>
            <a:endParaRPr lang="en-US" sz="1900" dirty="0"/>
          </a:p>
          <a:p>
            <a:pPr marL="838200" lvl="1" indent="-381000">
              <a:lnSpc>
                <a:spcPct val="110000"/>
              </a:lnSpc>
              <a:defRPr/>
            </a:pPr>
            <a:r>
              <a:rPr lang="en-US" sz="1900" dirty="0"/>
              <a:t>Depressed mood for at least 2 years; 1 year for children/adolescents</a:t>
            </a:r>
          </a:p>
          <a:p>
            <a:pPr marL="838200" lvl="1" indent="-381000">
              <a:lnSpc>
                <a:spcPct val="110000"/>
              </a:lnSpc>
              <a:defRPr/>
            </a:pPr>
            <a:r>
              <a:rPr lang="en-US" sz="1900" dirty="0"/>
              <a:t>PLUS 2 other symptoms:</a:t>
            </a:r>
          </a:p>
          <a:p>
            <a:pPr marL="838200" lvl="1" indent="-381000">
              <a:lnSpc>
                <a:spcPct val="110000"/>
              </a:lnSpc>
              <a:defRPr/>
            </a:pPr>
            <a:endParaRPr lang="en-US" sz="1900" dirty="0"/>
          </a:p>
          <a:p>
            <a:pPr marL="1021080" lvl="2" indent="-381000">
              <a:lnSpc>
                <a:spcPct val="110000"/>
              </a:lnSpc>
              <a:defRPr/>
            </a:pPr>
            <a:r>
              <a:rPr lang="en-US" sz="1900" dirty="0"/>
              <a:t>Poor appetite or overeating</a:t>
            </a:r>
          </a:p>
          <a:p>
            <a:pPr marL="1021080" lvl="2" indent="-381000">
              <a:lnSpc>
                <a:spcPct val="110000"/>
              </a:lnSpc>
              <a:defRPr/>
            </a:pPr>
            <a:r>
              <a:rPr lang="en-US" sz="1900" dirty="0"/>
              <a:t>Sleeping too much or too little</a:t>
            </a:r>
          </a:p>
          <a:p>
            <a:pPr marL="1021080" lvl="2" indent="-381000">
              <a:lnSpc>
                <a:spcPct val="110000"/>
              </a:lnSpc>
              <a:defRPr/>
            </a:pPr>
            <a:r>
              <a:rPr lang="en-US" sz="1900" dirty="0"/>
              <a:t>Poor self-esteem</a:t>
            </a:r>
          </a:p>
          <a:p>
            <a:pPr marL="1021080" lvl="2" indent="-381000">
              <a:lnSpc>
                <a:spcPct val="110000"/>
              </a:lnSpc>
              <a:defRPr/>
            </a:pPr>
            <a:r>
              <a:rPr lang="en-US" sz="1900" dirty="0"/>
              <a:t>Trouble concentrating or making decisions</a:t>
            </a:r>
          </a:p>
          <a:p>
            <a:pPr marL="1021080" lvl="2" indent="-381000">
              <a:lnSpc>
                <a:spcPct val="110000"/>
              </a:lnSpc>
              <a:defRPr/>
            </a:pPr>
            <a:r>
              <a:rPr lang="en-US" sz="1900" dirty="0"/>
              <a:t>Feelings of hopelessness</a:t>
            </a:r>
          </a:p>
          <a:p>
            <a:pPr marL="256032" indent="-154432">
              <a:lnSpc>
                <a:spcPct val="110000"/>
              </a:lnSpc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/>
            </a:pPr>
            <a:r>
              <a:rPr lang="en-US" altLang="en-US" sz="1900" dirty="0">
                <a:ea typeface="ＭＳ Ｐゴシック" pitchFamily="34" charset="-128"/>
                <a:sym typeface="Arial"/>
              </a:rPr>
              <a:t>May have either chronic major depressive disorder or a chronic but milder form of depression called </a:t>
            </a:r>
            <a:r>
              <a:rPr lang="en-US" altLang="en-US" sz="1900" i="1" dirty="0">
                <a:ea typeface="ＭＳ Ｐゴシック" pitchFamily="34" charset="-128"/>
                <a:sym typeface="Arial"/>
              </a:rPr>
              <a:t>dysthymia.</a:t>
            </a:r>
            <a:endParaRPr lang="en-US" altLang="en-US" sz="1900" b="1" dirty="0">
              <a:ea typeface="ＭＳ Ｐゴシック" pitchFamily="34" charset="-128"/>
              <a:cs typeface="Times New Roman" pitchFamily="18" charset="0"/>
              <a:sym typeface="Arial"/>
            </a:endParaRPr>
          </a:p>
          <a:p>
            <a:pPr marL="633413" lvl="5" indent="-234950">
              <a:lnSpc>
                <a:spcPct val="110000"/>
              </a:lnSpc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/>
            </a:pPr>
            <a:r>
              <a:rPr lang="en-US" altLang="en-US" sz="1900" dirty="0">
                <a:ea typeface="ＭＳ Ｐゴシック" pitchFamily="34" charset="-128"/>
                <a:sym typeface="Arial"/>
              </a:rPr>
              <a:t>Feel </a:t>
            </a:r>
            <a:r>
              <a:rPr lang="ja-JP" altLang="en-US" sz="1900">
                <a:sym typeface="Arial"/>
              </a:rPr>
              <a:t>“</a:t>
            </a:r>
            <a:r>
              <a:rPr lang="en-US" altLang="ja-JP" sz="1900" dirty="0">
                <a:sym typeface="Arial"/>
              </a:rPr>
              <a:t>down in the dumps</a:t>
            </a:r>
            <a:r>
              <a:rPr lang="ja-JP" altLang="en-US" sz="1900">
                <a:sym typeface="Arial"/>
              </a:rPr>
              <a:t>”</a:t>
            </a:r>
            <a:r>
              <a:rPr lang="en-US" altLang="ja-JP" sz="1900" dirty="0">
                <a:sym typeface="Arial"/>
              </a:rPr>
              <a:t> most of the time but not as severely depressed as those with major depressive disorder.</a:t>
            </a:r>
          </a:p>
          <a:p>
            <a:pPr marL="633413" lvl="5" indent="-234950">
              <a:lnSpc>
                <a:spcPct val="110000"/>
              </a:lnSpc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/>
            </a:pPr>
            <a:r>
              <a:rPr lang="en-US" altLang="en-US" sz="1900" dirty="0">
                <a:ea typeface="ＭＳ Ｐゴシック" pitchFamily="34" charset="-128"/>
              </a:rPr>
              <a:t>Affects about 4% of general population at some point in lifetime.</a:t>
            </a:r>
          </a:p>
          <a:p>
            <a:pPr marL="633413" lvl="5" indent="-234950">
              <a:lnSpc>
                <a:spcPct val="110000"/>
              </a:lnSpc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/>
            </a:pPr>
            <a:r>
              <a:rPr lang="en-US" altLang="en-US" sz="1900" dirty="0">
                <a:ea typeface="ＭＳ Ｐゴシック" pitchFamily="34" charset="-128"/>
              </a:rPr>
              <a:t>Diagnosed only in people who have never had episodes of mania or hypomania.</a:t>
            </a:r>
          </a:p>
          <a:p>
            <a:pPr marL="1021080" lvl="2" indent="-381000">
              <a:lnSpc>
                <a:spcPct val="110000"/>
              </a:lnSpc>
              <a:defRPr/>
            </a:pPr>
            <a:endParaRPr lang="en-US" sz="700" dirty="0"/>
          </a:p>
          <a:p>
            <a:pPr marL="1021080" lvl="2" indent="-381000">
              <a:lnSpc>
                <a:spcPct val="110000"/>
              </a:lnSpc>
              <a:defRPr/>
            </a:pPr>
            <a:endParaRPr lang="en-US" sz="700" dirty="0"/>
          </a:p>
          <a:p>
            <a:pPr marL="438150" indent="-381000">
              <a:lnSpc>
                <a:spcPct val="110000"/>
              </a:lnSpc>
              <a:defRPr/>
            </a:pPr>
            <a:endParaRPr lang="en-US" sz="700" dirty="0"/>
          </a:p>
          <a:p>
            <a:pPr marL="838200" lvl="1" indent="-381000">
              <a:lnSpc>
                <a:spcPct val="110000"/>
              </a:lnSpc>
              <a:defRPr/>
            </a:pP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286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lose-up unopened pill packets">
            <a:extLst>
              <a:ext uri="{FF2B5EF4-FFF2-40B4-BE49-F238E27FC236}">
                <a16:creationId xmlns:a16="http://schemas.microsoft.com/office/drawing/2014/main" id="{7E23C0F8-59D4-D61C-424A-79174E90F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l="1377"/>
          <a:stretch/>
        </p:blipFill>
        <p:spPr>
          <a:xfrm>
            <a:off x="257" y="10"/>
            <a:ext cx="10286743" cy="685799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26724" y="1847088"/>
            <a:ext cx="81063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72" y="210866"/>
            <a:ext cx="9296400" cy="55214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Criteria for Premenstrual Dysphoric Disorder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0287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2" y="763006"/>
            <a:ext cx="9823448" cy="518059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effectLst/>
              </a:rPr>
              <a:t>In most menstrual cycles during the past year, at least five of the following symptoms were present in the final week before menses and improved within a few days of menses onset: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effectLst/>
              </a:rPr>
              <a:t>Affective lability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effectLst/>
              </a:rPr>
              <a:t>Irritability 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effectLst/>
              </a:rPr>
              <a:t>Depressed mood, hopelessness, or self-deprecating thoughts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effectLst/>
              </a:rPr>
              <a:t>Anxiety 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effectLst/>
              </a:rPr>
              <a:t>Diminished interest in usual activities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effectLst/>
              </a:rPr>
              <a:t>Difficulty concentrating 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effectLst/>
              </a:rPr>
              <a:t>Lack of energy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effectLst/>
              </a:rPr>
              <a:t>Changes in appetite, overeating, or food craving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effectLst/>
              </a:rPr>
              <a:t>Sleeping too much or too little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effectLst/>
              </a:rPr>
              <a:t>Subjective sense of being overwhelmed or out of control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effectLst/>
              </a:rPr>
              <a:t>Physical symptoms such as breast tenderness or swelling, joint or muscle pain, or bloating</a:t>
            </a:r>
          </a:p>
          <a:p>
            <a:pPr lvl="1">
              <a:lnSpc>
                <a:spcPct val="110000"/>
              </a:lnSpc>
            </a:pPr>
            <a:endParaRPr lang="en-US" sz="13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0287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0287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20147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Kring template</Template>
  <TotalTime>5302</TotalTime>
  <Pages>37</Pages>
  <Words>2395</Words>
  <Application>Microsoft Macintosh PowerPoint</Application>
  <PresentationFormat>35mm Slides</PresentationFormat>
  <Paragraphs>286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Noto Sans Symbols</vt:lpstr>
      <vt:lpstr>Arial</vt:lpstr>
      <vt:lpstr>Calibri</vt:lpstr>
      <vt:lpstr>Gill Sans MT</vt:lpstr>
      <vt:lpstr>Source Sans Pro</vt:lpstr>
      <vt:lpstr>Times New Roman</vt:lpstr>
      <vt:lpstr>Verdana</vt:lpstr>
      <vt:lpstr>Custom Design</vt:lpstr>
      <vt:lpstr>Gallery</vt:lpstr>
      <vt:lpstr>Depressive Disorders</vt:lpstr>
      <vt:lpstr>Learning objectives</vt:lpstr>
      <vt:lpstr>DSM-5 Criteria for Major Depressive Disorder</vt:lpstr>
      <vt:lpstr>Major Depressive Disorder (MDD)</vt:lpstr>
      <vt:lpstr>Risk Factors in Major Depression</vt:lpstr>
      <vt:lpstr>Common Features of Depression</vt:lpstr>
      <vt:lpstr>Seasonal Affective Disorder</vt:lpstr>
      <vt:lpstr> Persistent Depressive Disorder</vt:lpstr>
      <vt:lpstr>Criteria for Premenstrual Dysphoric Disorder</vt:lpstr>
      <vt:lpstr> Criteria for Disruptive Mood Dysregulation Disorder</vt:lpstr>
      <vt:lpstr>PowerPoint Presentation</vt:lpstr>
      <vt:lpstr>PowerPoint Presentation</vt:lpstr>
      <vt:lpstr>PowerPoint Presentation</vt:lpstr>
      <vt:lpstr>Etiology of Mood Disorders: Psychological Factors</vt:lpstr>
      <vt:lpstr>Psychological Treatment of Mood Disorders</vt:lpstr>
      <vt:lpstr>PowerPoint Presentation</vt:lpstr>
      <vt:lpstr>PowerPoint Presentation</vt:lpstr>
      <vt:lpstr>PowerPoint Presentation</vt:lpstr>
      <vt:lpstr>PowerPoint Presentation</vt:lpstr>
      <vt:lpstr>  Medications for Treating Mood Disorders</vt:lpstr>
      <vt:lpstr>PowerPoint Presentation</vt:lpstr>
      <vt:lpstr>PowerPoint Presentation</vt:lpstr>
      <vt:lpstr>PowerPoint Presentation</vt:lpstr>
      <vt:lpstr>Epidemiology of Suicide and Suicide Attempts</vt:lpstr>
      <vt:lpstr>PowerPoint Presentation</vt:lpstr>
    </vt:vector>
  </TitlesOfParts>
  <Company>West Chester University of 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 Lecture Notes Presentation  Chapter 2  Current Paradigms in Psychopathology</dc:title>
  <dc:creator>SKERR</dc:creator>
  <cp:lastModifiedBy>Levy, Elijah</cp:lastModifiedBy>
  <cp:revision>249</cp:revision>
  <cp:lastPrinted>1997-05-05T16:48:04Z</cp:lastPrinted>
  <dcterms:created xsi:type="dcterms:W3CDTF">2012-01-24T20:57:54Z</dcterms:created>
  <dcterms:modified xsi:type="dcterms:W3CDTF">2024-01-18T04:05:18Z</dcterms:modified>
</cp:coreProperties>
</file>