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726"/>
  </p:normalViewPr>
  <p:slideViewPr>
    <p:cSldViewPr snapToGrid="0">
      <p:cViewPr varScale="1">
        <p:scale>
          <a:sx n="120" d="100"/>
          <a:sy n="120" d="100"/>
        </p:scale>
        <p:origin x="800"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10/16/25</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10/16/25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10/16/25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10/16/25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10/16/25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10/16/25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10/16/25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10/16/25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10/16/25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10/16/25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10/16/25</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10/16/25</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https://www.physio-pedia.com/Aphasia" TargetMode="External"/><Relationship Id="rId3" Type="http://schemas.openxmlformats.org/officeDocument/2006/relationships/hyperlink" Target="https://www.physio-pedia.com/Brain_Tumors" TargetMode="External"/><Relationship Id="rId7" Type="http://schemas.openxmlformats.org/officeDocument/2006/relationships/hyperlink" Target="https://www.physio-pedia.com/Neurological_Assessment" TargetMode="External"/><Relationship Id="rId2" Type="http://schemas.openxmlformats.org/officeDocument/2006/relationships/hyperlink" Target="https://www.physio-pedia.com/Stroke" TargetMode="External"/><Relationship Id="rId1" Type="http://schemas.openxmlformats.org/officeDocument/2006/relationships/slideLayout" Target="../slideLayouts/slideLayout2.xml"/><Relationship Id="rId6" Type="http://schemas.openxmlformats.org/officeDocument/2006/relationships/hyperlink" Target="https://www.physio-pedia.com/Activities_of_Daily_Living" TargetMode="External"/><Relationship Id="rId5" Type="http://schemas.openxmlformats.org/officeDocument/2006/relationships/hyperlink" Target="https://www.physio-pedia.com/Traumatic_Brain_Injury" TargetMode="External"/><Relationship Id="rId4" Type="http://schemas.openxmlformats.org/officeDocument/2006/relationships/hyperlink" Target="https://www.physio-pedia.com/Dementia"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C9394A-E0C1-ED98-FCFF-77429201210F}"/>
              </a:ext>
            </a:extLst>
          </p:cNvPr>
          <p:cNvSpPr>
            <a:spLocks noGrp="1"/>
          </p:cNvSpPr>
          <p:nvPr>
            <p:ph type="ctrTitle"/>
          </p:nvPr>
        </p:nvSpPr>
        <p:spPr/>
        <p:txBody>
          <a:bodyPr>
            <a:normAutofit fontScale="90000"/>
          </a:bodyPr>
          <a:lstStyle/>
          <a:p>
            <a:r>
              <a:rPr lang="en-US" dirty="0"/>
              <a:t>Agnosia</a:t>
            </a:r>
            <a:br>
              <a:rPr lang="en-US" dirty="0"/>
            </a:br>
            <a:br>
              <a:rPr lang="en-US" dirty="0"/>
            </a:br>
            <a:r>
              <a:rPr lang="en-US" sz="4400" dirty="0"/>
              <a:t>Etiology,  Types  and  treatment</a:t>
            </a:r>
          </a:p>
        </p:txBody>
      </p:sp>
    </p:spTree>
    <p:extLst>
      <p:ext uri="{BB962C8B-B14F-4D97-AF65-F5344CB8AC3E}">
        <p14:creationId xmlns:p14="http://schemas.microsoft.com/office/powerpoint/2010/main" val="41181620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FA7A6A4-201F-993D-25E7-49807D160118}"/>
              </a:ext>
            </a:extLst>
          </p:cNvPr>
          <p:cNvSpPr>
            <a:spLocks noGrp="1"/>
          </p:cNvSpPr>
          <p:nvPr>
            <p:ph idx="1"/>
          </p:nvPr>
        </p:nvSpPr>
        <p:spPr>
          <a:xfrm>
            <a:off x="191911" y="0"/>
            <a:ext cx="11751733" cy="5983111"/>
          </a:xfrm>
        </p:spPr>
        <p:txBody>
          <a:bodyPr>
            <a:normAutofit lnSpcReduction="10000"/>
          </a:bodyPr>
          <a:lstStyle/>
          <a:p>
            <a:pPr marL="0" indent="0" algn="ctr">
              <a:buNone/>
            </a:pPr>
            <a:r>
              <a:rPr lang="en-US" sz="3200" dirty="0"/>
              <a:t>Etiology</a:t>
            </a:r>
          </a:p>
          <a:p>
            <a:r>
              <a:rPr lang="en-US" dirty="0"/>
              <a:t>Agnosia happens when there is brain damage along pathways that connect primary sensory processing areas. These areas typically include the posterior parietal cortex and occipitotemporal regions.</a:t>
            </a:r>
          </a:p>
          <a:p>
            <a:endParaRPr lang="en-US" dirty="0"/>
          </a:p>
          <a:p>
            <a:r>
              <a:rPr lang="en-US" dirty="0"/>
              <a:t>It occurs in various neurological conditions such as </a:t>
            </a:r>
            <a:r>
              <a:rPr lang="en-US" dirty="0">
                <a:hlinkClick r:id="rId2" tooltip="Stroke"/>
              </a:rPr>
              <a:t>strokes</a:t>
            </a:r>
            <a:r>
              <a:rPr lang="en-US" dirty="0"/>
              <a:t>, </a:t>
            </a:r>
            <a:r>
              <a:rPr lang="en-US" dirty="0">
                <a:hlinkClick r:id="rId3" tooltip="Brain Tumors"/>
              </a:rPr>
              <a:t>tumors</a:t>
            </a:r>
            <a:r>
              <a:rPr lang="en-US" dirty="0"/>
              <a:t>, infections, </a:t>
            </a:r>
            <a:r>
              <a:rPr lang="en-US" dirty="0">
                <a:hlinkClick r:id="rId4" tooltip="Dementia"/>
              </a:rPr>
              <a:t>dementia,</a:t>
            </a:r>
            <a:r>
              <a:rPr lang="en-US" dirty="0"/>
              <a:t> hypoxia, toxins such as carbon monoxide poisoning, </a:t>
            </a:r>
            <a:r>
              <a:rPr lang="en-US" dirty="0">
                <a:hlinkClick r:id="rId5" tooltip="Traumatic Brain Injury"/>
              </a:rPr>
              <a:t>head injury,</a:t>
            </a:r>
            <a:r>
              <a:rPr lang="en-US" dirty="0"/>
              <a:t> developmental disorders, and other neurological disorders.</a:t>
            </a:r>
          </a:p>
          <a:p>
            <a:pPr marL="0" indent="0" algn="ctr">
              <a:buNone/>
            </a:pPr>
            <a:r>
              <a:rPr lang="en-US" sz="3200" dirty="0"/>
              <a:t>How to diagnose agnosia?</a:t>
            </a:r>
          </a:p>
          <a:p>
            <a:r>
              <a:rPr lang="en-US" dirty="0"/>
              <a:t>History is key to diagnose agnosia. A detailed interview with the patient, family members, and caregivers helps to identify etiology and also difficulty in </a:t>
            </a:r>
            <a:r>
              <a:rPr lang="en-US" dirty="0">
                <a:hlinkClick r:id="rId6" tooltip="Activities of Daily Living"/>
              </a:rPr>
              <a:t>activities of daily living</a:t>
            </a:r>
            <a:r>
              <a:rPr lang="en-US" dirty="0"/>
              <a:t>. For instance, Patients with </a:t>
            </a:r>
            <a:r>
              <a:rPr lang="en-US" dirty="0" err="1"/>
              <a:t>simultagnosia</a:t>
            </a:r>
            <a:r>
              <a:rPr lang="en-US" dirty="0"/>
              <a:t> will often have trouble reading and writing and interpreting multiple things at a time.</a:t>
            </a:r>
          </a:p>
          <a:p>
            <a:r>
              <a:rPr lang="en-US" dirty="0">
                <a:hlinkClick r:id="rId7" tooltip="Neurological Assessment"/>
              </a:rPr>
              <a:t>Neurological assessment</a:t>
            </a:r>
            <a:r>
              <a:rPr lang="en-US" dirty="0"/>
              <a:t> should be performed thoroughly as diagnosing agnosia is ruling out alternative explanations. Agnosia can be diagnosed only in the absence of </a:t>
            </a:r>
            <a:r>
              <a:rPr lang="en-US" dirty="0">
                <a:hlinkClick r:id="rId8" tooltip="Aphasia"/>
              </a:rPr>
              <a:t>aphasia</a:t>
            </a:r>
            <a:r>
              <a:rPr lang="en-US" dirty="0"/>
              <a:t>, generalized dementia, delirium, or any deficit that may impair some or all of the information-processing steps involved in object recognition.</a:t>
            </a:r>
          </a:p>
          <a:p>
            <a:pPr marL="0" indent="0">
              <a:buNone/>
            </a:pPr>
            <a:endParaRPr lang="en-US" dirty="0"/>
          </a:p>
        </p:txBody>
      </p:sp>
    </p:spTree>
    <p:extLst>
      <p:ext uri="{BB962C8B-B14F-4D97-AF65-F5344CB8AC3E}">
        <p14:creationId xmlns:p14="http://schemas.microsoft.com/office/powerpoint/2010/main" val="3422545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5A52C8B-8C62-04C5-6FCC-2F78B8F3063C}"/>
              </a:ext>
            </a:extLst>
          </p:cNvPr>
          <p:cNvSpPr>
            <a:spLocks noGrp="1"/>
          </p:cNvSpPr>
          <p:nvPr>
            <p:ph idx="1"/>
          </p:nvPr>
        </p:nvSpPr>
        <p:spPr>
          <a:xfrm>
            <a:off x="282223" y="146756"/>
            <a:ext cx="11638844" cy="5768622"/>
          </a:xfrm>
        </p:spPr>
        <p:txBody>
          <a:bodyPr>
            <a:normAutofit lnSpcReduction="10000"/>
          </a:bodyPr>
          <a:lstStyle/>
          <a:p>
            <a:r>
              <a:rPr lang="en-US" b="1" dirty="0"/>
              <a:t>The following pointers are essential for a proper diagnosis of agnosia:</a:t>
            </a:r>
            <a:endParaRPr lang="en-US" dirty="0"/>
          </a:p>
          <a:p>
            <a:r>
              <a:rPr lang="en-US" dirty="0"/>
              <a:t>Careful patient history is very important in cases of suspected agnosia.</a:t>
            </a:r>
          </a:p>
          <a:p>
            <a:r>
              <a:rPr lang="en-US" dirty="0"/>
              <a:t>Clues to diagnosis and etiology involve a detailed interview with the patient, family members, and caregivers.</a:t>
            </a:r>
          </a:p>
          <a:p>
            <a:r>
              <a:rPr lang="en-US" dirty="0"/>
              <a:t>Ask questions about symptoms and general health, ask patient to identify some common objects using sight, touch and smell.</a:t>
            </a:r>
          </a:p>
          <a:p>
            <a:r>
              <a:rPr lang="en-US" dirty="0"/>
              <a:t>Test patients brain function and memory.</a:t>
            </a:r>
          </a:p>
          <a:p>
            <a:r>
              <a:rPr lang="en-US" dirty="0"/>
              <a:t>A patient with visual agnosia will specify problems in day-to-day life, for example, difficulty getting dressed or the inability to differentiate a fork and a knife.</a:t>
            </a:r>
          </a:p>
          <a:p>
            <a:r>
              <a:rPr lang="en-US" dirty="0"/>
              <a:t>Patients with topographical agnosia will present with getting often lost, findings directions.</a:t>
            </a:r>
          </a:p>
          <a:p>
            <a:r>
              <a:rPr lang="en-US" dirty="0"/>
              <a:t>Patients with </a:t>
            </a:r>
            <a:r>
              <a:rPr lang="en-US" dirty="0" err="1"/>
              <a:t>akinetopsia</a:t>
            </a:r>
            <a:r>
              <a:rPr lang="en-US" dirty="0"/>
              <a:t> often bump into things, get confused about how things got moved around, have difficulty in crossing roads and driving, and are accident-prone.</a:t>
            </a:r>
          </a:p>
          <a:p>
            <a:r>
              <a:rPr lang="en-US" dirty="0"/>
              <a:t>Patients with </a:t>
            </a:r>
            <a:r>
              <a:rPr lang="en-US" dirty="0" err="1"/>
              <a:t>simultagnosia</a:t>
            </a:r>
            <a:r>
              <a:rPr lang="en-US" dirty="0"/>
              <a:t> will often have trouble reading and writing and interpreting multiple things at a time.</a:t>
            </a:r>
          </a:p>
          <a:p>
            <a:pPr marL="0" indent="0">
              <a:buNone/>
            </a:pPr>
            <a:endParaRPr lang="en-US" dirty="0"/>
          </a:p>
        </p:txBody>
      </p:sp>
    </p:spTree>
    <p:extLst>
      <p:ext uri="{BB962C8B-B14F-4D97-AF65-F5344CB8AC3E}">
        <p14:creationId xmlns:p14="http://schemas.microsoft.com/office/powerpoint/2010/main" val="33384766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D9767D3-0B11-358B-4E5F-E50A77765265}"/>
              </a:ext>
            </a:extLst>
          </p:cNvPr>
          <p:cNvSpPr>
            <a:spLocks noGrp="1"/>
          </p:cNvSpPr>
          <p:nvPr>
            <p:ph idx="1"/>
          </p:nvPr>
        </p:nvSpPr>
        <p:spPr>
          <a:xfrm>
            <a:off x="169333" y="225778"/>
            <a:ext cx="11785600" cy="6118578"/>
          </a:xfrm>
        </p:spPr>
        <p:txBody>
          <a:bodyPr/>
          <a:lstStyle/>
          <a:p>
            <a:pPr marL="0" indent="0" algn="ctr">
              <a:buNone/>
            </a:pPr>
            <a:r>
              <a:rPr lang="en-US" sz="3200" dirty="0"/>
              <a:t>Prognosis</a:t>
            </a:r>
          </a:p>
          <a:p>
            <a:r>
              <a:rPr lang="en-US" dirty="0"/>
              <a:t>Few patients with agnosia regain their sensory function.</a:t>
            </a:r>
          </a:p>
          <a:p>
            <a:r>
              <a:rPr lang="en-US" dirty="0"/>
              <a:t>Most recovery in a patient suffering from agnosia occurs within the first three months and to a variable degree.</a:t>
            </a:r>
          </a:p>
          <a:p>
            <a:r>
              <a:rPr lang="en-US" dirty="0"/>
              <a:t>Prognosis depends on the patient's age, etiology, type of agnosia and the extent of impairment.</a:t>
            </a:r>
          </a:p>
          <a:p>
            <a:pPr marL="0" indent="0" algn="ctr">
              <a:buNone/>
            </a:pPr>
            <a:r>
              <a:rPr lang="en-US" sz="3200" dirty="0"/>
              <a:t>Management</a:t>
            </a:r>
          </a:p>
          <a:p>
            <a:r>
              <a:rPr lang="en-US" dirty="0"/>
              <a:t>There is no direct cure. A multidisciplinary team approach is needed to treat patient with agnosia.</a:t>
            </a:r>
          </a:p>
          <a:p>
            <a:r>
              <a:rPr lang="en-US" dirty="0"/>
              <a:t>Rehabilitation, speech, and occupational therapy play an important role in the treatment of agnosia and mainly focus on teaching patients to use the intact sensory modalities to compensate.</a:t>
            </a:r>
          </a:p>
          <a:p>
            <a:r>
              <a:rPr lang="en-US" dirty="0"/>
              <a:t>Rehabilitation approaches need to be individualized and should focus on the specific deficit by developing compensatory strategies.</a:t>
            </a:r>
          </a:p>
          <a:p>
            <a:pPr marL="0" indent="0">
              <a:buNone/>
            </a:pPr>
            <a:endParaRPr lang="en-US" dirty="0"/>
          </a:p>
        </p:txBody>
      </p:sp>
    </p:spTree>
    <p:extLst>
      <p:ext uri="{BB962C8B-B14F-4D97-AF65-F5344CB8AC3E}">
        <p14:creationId xmlns:p14="http://schemas.microsoft.com/office/powerpoint/2010/main" val="21608806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37DEC10-3880-64A7-E004-F2E21BA1F849}"/>
              </a:ext>
            </a:extLst>
          </p:cNvPr>
          <p:cNvSpPr>
            <a:spLocks noGrp="1"/>
          </p:cNvSpPr>
          <p:nvPr>
            <p:ph idx="1"/>
          </p:nvPr>
        </p:nvSpPr>
        <p:spPr>
          <a:xfrm>
            <a:off x="248356" y="169333"/>
            <a:ext cx="11661421" cy="6242755"/>
          </a:xfrm>
        </p:spPr>
        <p:txBody>
          <a:bodyPr/>
          <a:lstStyle/>
          <a:p>
            <a:r>
              <a:rPr lang="en-US" b="1" dirty="0"/>
              <a:t>For neuropsychological rehabilitation, two approaches can be used:</a:t>
            </a:r>
            <a:endParaRPr lang="en-US" dirty="0"/>
          </a:p>
          <a:p>
            <a:r>
              <a:rPr lang="en-US"/>
              <a:t>Compensation</a:t>
            </a:r>
            <a:r>
              <a:rPr lang="en-US" dirty="0"/>
              <a:t>, refers to using an intact sensory function to compensate for the loss of the other one</a:t>
            </a:r>
            <a:r>
              <a:rPr lang="en-US"/>
              <a:t>. </a:t>
            </a:r>
          </a:p>
          <a:p>
            <a:r>
              <a:rPr lang="en-US"/>
              <a:t>Thus</a:t>
            </a:r>
            <a:r>
              <a:rPr lang="en-US" dirty="0"/>
              <a:t>, the impaired function itself is not targeted, but functioning on an activity and participation level is rather attempted to be improved.</a:t>
            </a:r>
          </a:p>
          <a:p>
            <a:endParaRPr lang="en-US" dirty="0"/>
          </a:p>
          <a:p>
            <a:r>
              <a:rPr lang="en-US" b="1" dirty="0"/>
              <a:t>Work on Organizational Strategies of the patient:</a:t>
            </a:r>
            <a:endParaRPr lang="en-US" b="1" baseline="30000" dirty="0"/>
          </a:p>
          <a:p>
            <a:r>
              <a:rPr lang="en-US" dirty="0"/>
              <a:t>Provide a predictable environment to the patient. For example, place things in the same place every day.</a:t>
            </a:r>
          </a:p>
          <a:p>
            <a:r>
              <a:rPr lang="en-US" dirty="0"/>
              <a:t>Routines help develop consistency in performing a task.</a:t>
            </a:r>
          </a:p>
          <a:p>
            <a:r>
              <a:rPr lang="en-US" dirty="0"/>
              <a:t>Label everything.</a:t>
            </a:r>
          </a:p>
          <a:p>
            <a:endParaRPr lang="en-US" dirty="0"/>
          </a:p>
          <a:p>
            <a:endParaRPr lang="en-US" dirty="0"/>
          </a:p>
        </p:txBody>
      </p:sp>
    </p:spTree>
    <p:extLst>
      <p:ext uri="{BB962C8B-B14F-4D97-AF65-F5344CB8AC3E}">
        <p14:creationId xmlns:p14="http://schemas.microsoft.com/office/powerpoint/2010/main" val="18366400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337D21-CD1F-B2B8-1641-B1C89CC1CCFC}"/>
              </a:ext>
            </a:extLst>
          </p:cNvPr>
          <p:cNvSpPr>
            <a:spLocks noGrp="1"/>
          </p:cNvSpPr>
          <p:nvPr>
            <p:ph idx="1"/>
          </p:nvPr>
        </p:nvSpPr>
        <p:spPr>
          <a:xfrm>
            <a:off x="270933" y="-169333"/>
            <a:ext cx="11740445" cy="6807199"/>
          </a:xfrm>
        </p:spPr>
        <p:txBody>
          <a:bodyPr/>
          <a:lstStyle/>
          <a:p>
            <a:endParaRPr lang="en-US" dirty="0"/>
          </a:p>
          <a:p>
            <a:pPr marL="0" indent="0" algn="ctr">
              <a:buNone/>
            </a:pPr>
            <a:r>
              <a:rPr lang="en-US" sz="3200" dirty="0"/>
              <a:t>Definition</a:t>
            </a:r>
          </a:p>
          <a:p>
            <a:r>
              <a:rPr lang="en-US" dirty="0"/>
              <a:t>Agnosia is a rare condition that causes an inability to recognize objects, people, smells or sounds.</a:t>
            </a:r>
          </a:p>
          <a:p>
            <a:r>
              <a:rPr lang="en-US" dirty="0"/>
              <a:t>Description</a:t>
            </a:r>
          </a:p>
          <a:p>
            <a:r>
              <a:rPr lang="en-US" dirty="0"/>
              <a:t>Agnosia (in </a:t>
            </a:r>
            <a:r>
              <a:rPr lang="en-US" dirty="0" err="1"/>
              <a:t>greek</a:t>
            </a:r>
            <a:r>
              <a:rPr lang="en-US" dirty="0"/>
              <a:t> gnosis- "not knowing") is a neurological condition in which a patient is unable to recognize and identify objects, persons, or sounds using one or more of their senses in spite of normally functioning senses.</a:t>
            </a:r>
            <a:endParaRPr lang="en-US" baseline="30000" dirty="0"/>
          </a:p>
          <a:p>
            <a:r>
              <a:rPr lang="en-US" dirty="0"/>
              <a:t>It is a sensory disorder and the person is unable to process sensory information.</a:t>
            </a:r>
          </a:p>
          <a:p>
            <a:r>
              <a:rPr lang="en-US" dirty="0"/>
              <a:t>Less than 1% of all neurological patients have agnosia and pure form of agnosia is rare. </a:t>
            </a:r>
          </a:p>
          <a:p>
            <a:r>
              <a:rPr lang="en-US" dirty="0"/>
              <a:t>Visual agnosia is the most common and better-explained type of agnosia.</a:t>
            </a:r>
          </a:p>
          <a:p>
            <a:pPr marL="0" indent="0">
              <a:buNone/>
            </a:pPr>
            <a:endParaRPr lang="en-US" dirty="0"/>
          </a:p>
        </p:txBody>
      </p:sp>
    </p:spTree>
    <p:extLst>
      <p:ext uri="{BB962C8B-B14F-4D97-AF65-F5344CB8AC3E}">
        <p14:creationId xmlns:p14="http://schemas.microsoft.com/office/powerpoint/2010/main" val="38883248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2F395EA-9E31-C2DE-D075-F111150815F5}"/>
              </a:ext>
            </a:extLst>
          </p:cNvPr>
          <p:cNvSpPr>
            <a:spLocks noGrp="1"/>
          </p:cNvSpPr>
          <p:nvPr>
            <p:ph idx="1"/>
          </p:nvPr>
        </p:nvSpPr>
        <p:spPr>
          <a:xfrm>
            <a:off x="225778" y="0"/>
            <a:ext cx="11819465" cy="6333067"/>
          </a:xfrm>
        </p:spPr>
        <p:txBody>
          <a:bodyPr/>
          <a:lstStyle/>
          <a:p>
            <a:pPr marL="0" indent="0" algn="ctr">
              <a:buNone/>
            </a:pPr>
            <a:r>
              <a:rPr lang="en-US" sz="3200" dirty="0"/>
              <a:t>Types of Agnosia</a:t>
            </a:r>
          </a:p>
          <a:p>
            <a:r>
              <a:rPr lang="en-US" b="1" dirty="0"/>
              <a:t>There are 2 forms of agnosia based on causes - Apperceptive and Associative:</a:t>
            </a:r>
            <a:endParaRPr lang="en-US" dirty="0"/>
          </a:p>
          <a:p>
            <a:r>
              <a:rPr lang="en-US" b="1" dirty="0"/>
              <a:t>Apperceptive agnosia</a:t>
            </a:r>
            <a:r>
              <a:rPr lang="en-US" dirty="0"/>
              <a:t>: It is a failure in recognizing objects despite having normal vision.</a:t>
            </a:r>
          </a:p>
          <a:p>
            <a:r>
              <a:rPr lang="en-US" b="1" dirty="0"/>
              <a:t>Associative agnosia:</a:t>
            </a:r>
            <a:r>
              <a:rPr lang="en-US" dirty="0"/>
              <a:t> It is a failure in recognition despite seeing their basic features, like shape and size.</a:t>
            </a:r>
          </a:p>
          <a:p>
            <a:r>
              <a:rPr lang="en-US" dirty="0"/>
              <a:t>Associative agnosia patients can typically draw, match or copy objects.</a:t>
            </a:r>
          </a:p>
          <a:p>
            <a:endParaRPr lang="en-US" dirty="0"/>
          </a:p>
          <a:p>
            <a:r>
              <a:rPr lang="en-US" b="1" dirty="0"/>
              <a:t>There are 3 main types of agnosia based on the type of sensation involved:</a:t>
            </a:r>
            <a:endParaRPr lang="en-US" dirty="0"/>
          </a:p>
          <a:p>
            <a:r>
              <a:rPr lang="en-US" b="1" dirty="0"/>
              <a:t>Visual agnosia:</a:t>
            </a:r>
            <a:r>
              <a:rPr lang="en-US" dirty="0"/>
              <a:t> Patient experiences difficulty in recognizing familiar faces and objects.</a:t>
            </a:r>
          </a:p>
          <a:p>
            <a:r>
              <a:rPr lang="en-US" b="1" dirty="0"/>
              <a:t>Auditory agnosia</a:t>
            </a:r>
            <a:r>
              <a:rPr lang="en-US" dirty="0"/>
              <a:t>: Patient is unable to recognize sounds, such as people’s voice.</a:t>
            </a:r>
          </a:p>
          <a:p>
            <a:r>
              <a:rPr lang="en-US" b="1" dirty="0"/>
              <a:t>Tactile agnosia</a:t>
            </a:r>
            <a:r>
              <a:rPr lang="en-US" dirty="0"/>
              <a:t>: Patient is unable to recognize objects by touch without using the sense of sight.</a:t>
            </a:r>
          </a:p>
          <a:p>
            <a:pPr marL="0" indent="0">
              <a:buNone/>
            </a:pPr>
            <a:endParaRPr lang="en-US" dirty="0"/>
          </a:p>
        </p:txBody>
      </p:sp>
    </p:spTree>
    <p:extLst>
      <p:ext uri="{BB962C8B-B14F-4D97-AF65-F5344CB8AC3E}">
        <p14:creationId xmlns:p14="http://schemas.microsoft.com/office/powerpoint/2010/main" val="16508490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637AE6-9576-0106-092E-3440A2B3AFDB}"/>
              </a:ext>
            </a:extLst>
          </p:cNvPr>
          <p:cNvSpPr>
            <a:spLocks noGrp="1"/>
          </p:cNvSpPr>
          <p:nvPr>
            <p:ph idx="1"/>
          </p:nvPr>
        </p:nvSpPr>
        <p:spPr>
          <a:xfrm>
            <a:off x="214489" y="0"/>
            <a:ext cx="11864622" cy="6265333"/>
          </a:xfrm>
        </p:spPr>
        <p:txBody>
          <a:bodyPr/>
          <a:lstStyle/>
          <a:p>
            <a:pPr marL="0" indent="0" algn="ctr">
              <a:buNone/>
            </a:pPr>
            <a:endParaRPr lang="en-US" sz="3200" b="1" dirty="0"/>
          </a:p>
          <a:p>
            <a:pPr marL="0" indent="0" algn="ctr">
              <a:buNone/>
            </a:pPr>
            <a:r>
              <a:rPr lang="en-US" sz="3200" b="1" dirty="0"/>
              <a:t>Other Types of agnosia:</a:t>
            </a:r>
            <a:endParaRPr lang="en-US" sz="3200" dirty="0"/>
          </a:p>
          <a:p>
            <a:r>
              <a:rPr lang="en-US" b="1" dirty="0"/>
              <a:t>Olfactory agnosia:</a:t>
            </a:r>
            <a:r>
              <a:rPr lang="en-US" dirty="0"/>
              <a:t> It affects patients ability to recognize smells.</a:t>
            </a:r>
          </a:p>
          <a:p>
            <a:pPr marL="0" indent="0">
              <a:buNone/>
            </a:pPr>
            <a:endParaRPr lang="en-US" dirty="0"/>
          </a:p>
          <a:p>
            <a:r>
              <a:rPr lang="en-US" b="1" dirty="0"/>
              <a:t>Gustatory agnosia:</a:t>
            </a:r>
            <a:r>
              <a:rPr lang="en-US" dirty="0"/>
              <a:t> It affects patients ability to understand taste.</a:t>
            </a:r>
          </a:p>
          <a:p>
            <a:endParaRPr lang="en-US" b="1" dirty="0"/>
          </a:p>
          <a:p>
            <a:r>
              <a:rPr lang="en-US" b="1" dirty="0" err="1"/>
              <a:t>Asomato</a:t>
            </a:r>
            <a:r>
              <a:rPr lang="en-US" b="1" dirty="0"/>
              <a:t> agnosia:</a:t>
            </a:r>
            <a:r>
              <a:rPr lang="en-US" dirty="0"/>
              <a:t> It is characterized as loss of recognition or awareness of part of the body schemes. </a:t>
            </a:r>
          </a:p>
          <a:p>
            <a:r>
              <a:rPr lang="en-US" dirty="0"/>
              <a:t>Most often, only one half of the body (usually the left) is affected which is called as </a:t>
            </a:r>
            <a:r>
              <a:rPr lang="en-US" dirty="0" err="1"/>
              <a:t>hemiasomatognosia</a:t>
            </a:r>
            <a:r>
              <a:rPr lang="en-US" dirty="0"/>
              <a:t>.</a:t>
            </a:r>
          </a:p>
          <a:p>
            <a:pPr marL="0" indent="0">
              <a:buNone/>
            </a:pPr>
            <a:endParaRPr lang="en-US" dirty="0"/>
          </a:p>
        </p:txBody>
      </p:sp>
    </p:spTree>
    <p:extLst>
      <p:ext uri="{BB962C8B-B14F-4D97-AF65-F5344CB8AC3E}">
        <p14:creationId xmlns:p14="http://schemas.microsoft.com/office/powerpoint/2010/main" val="17024412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7CD7ED1-B26C-108D-B2F9-8C7E77E7D481}"/>
              </a:ext>
            </a:extLst>
          </p:cNvPr>
          <p:cNvSpPr>
            <a:spLocks noGrp="1"/>
          </p:cNvSpPr>
          <p:nvPr>
            <p:ph idx="1"/>
          </p:nvPr>
        </p:nvSpPr>
        <p:spPr>
          <a:xfrm>
            <a:off x="225779" y="0"/>
            <a:ext cx="11650132" cy="6186311"/>
          </a:xfrm>
        </p:spPr>
        <p:txBody>
          <a:bodyPr>
            <a:normAutofit fontScale="92500" lnSpcReduction="20000"/>
          </a:bodyPr>
          <a:lstStyle/>
          <a:p>
            <a:pPr marL="0" indent="0" algn="ctr">
              <a:buNone/>
            </a:pPr>
            <a:r>
              <a:rPr lang="en-US" sz="2600" dirty="0"/>
              <a:t>Visual Agnosia</a:t>
            </a:r>
          </a:p>
          <a:p>
            <a:r>
              <a:rPr lang="en-US" dirty="0"/>
              <a:t>Visual agnosia refers to an impairment in recognizing visually presented objects, despite otherwise normal visual field, acuity, color vision, brightness discrimination, language, and memory,. Patients can recognize objects using other sensory modalities.</a:t>
            </a:r>
          </a:p>
          <a:p>
            <a:br>
              <a:rPr lang="en-US" dirty="0"/>
            </a:br>
            <a:r>
              <a:rPr lang="en-US" b="1" dirty="0"/>
              <a:t>Visual agnosia is further divided in 2 subtypes:</a:t>
            </a:r>
            <a:endParaRPr lang="en-US" dirty="0"/>
          </a:p>
          <a:p>
            <a:r>
              <a:rPr lang="en-US" b="1" dirty="0"/>
              <a:t>Apperceptive visual agnosia:</a:t>
            </a:r>
            <a:r>
              <a:rPr lang="en-US" dirty="0"/>
              <a:t> an abnormality in visual perception and discriminative process.</a:t>
            </a:r>
          </a:p>
          <a:p>
            <a:r>
              <a:rPr lang="en-US" dirty="0"/>
              <a:t> These people are unable to recognize objects, draw, or copy a figure. </a:t>
            </a:r>
          </a:p>
          <a:p>
            <a:r>
              <a:rPr lang="en-US" dirty="0"/>
              <a:t>They cannot perceive correct forms of the object, although knowledge of the object is intact. </a:t>
            </a:r>
          </a:p>
          <a:p>
            <a:r>
              <a:rPr lang="en-US" dirty="0"/>
              <a:t>It is typically associated with lesions to the parietal, occipital cortex.</a:t>
            </a:r>
          </a:p>
          <a:p>
            <a:r>
              <a:rPr lang="en-US" b="1" dirty="0"/>
              <a:t>Associative visual agnosia:</a:t>
            </a:r>
            <a:r>
              <a:rPr lang="en-US" dirty="0"/>
              <a:t> difficulty with understanding the meaning of what they are seeing. </a:t>
            </a:r>
          </a:p>
          <a:p>
            <a:r>
              <a:rPr lang="en-US" dirty="0"/>
              <a:t>They can draw or copy but do not know what they have drawn. </a:t>
            </a:r>
          </a:p>
          <a:p>
            <a:r>
              <a:rPr lang="en-US" dirty="0"/>
              <a:t>They are unable to link the fully perceived visual stimulus to prior experience to help them recognize the stimulus. It is usually associated with damage to the bilateral inferior occipitotemporal cortex.</a:t>
            </a:r>
          </a:p>
          <a:p>
            <a:br>
              <a:rPr lang="en-US" dirty="0"/>
            </a:br>
            <a:endParaRPr lang="en-US" dirty="0"/>
          </a:p>
          <a:p>
            <a:pPr marL="0" indent="0">
              <a:buNone/>
            </a:pPr>
            <a:endParaRPr lang="en-US" dirty="0"/>
          </a:p>
        </p:txBody>
      </p:sp>
    </p:spTree>
    <p:extLst>
      <p:ext uri="{BB962C8B-B14F-4D97-AF65-F5344CB8AC3E}">
        <p14:creationId xmlns:p14="http://schemas.microsoft.com/office/powerpoint/2010/main" val="42340598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9BB2064-1020-2560-AC3F-76F61E0FF82C}"/>
              </a:ext>
            </a:extLst>
          </p:cNvPr>
          <p:cNvSpPr>
            <a:spLocks noGrp="1"/>
          </p:cNvSpPr>
          <p:nvPr>
            <p:ph idx="1"/>
          </p:nvPr>
        </p:nvSpPr>
        <p:spPr>
          <a:xfrm>
            <a:off x="282222" y="0"/>
            <a:ext cx="11785599" cy="6016978"/>
          </a:xfrm>
        </p:spPr>
        <p:txBody>
          <a:bodyPr/>
          <a:lstStyle/>
          <a:p>
            <a:pPr marL="0" indent="0" algn="ctr">
              <a:buNone/>
            </a:pPr>
            <a:r>
              <a:rPr lang="en-US" sz="2400" dirty="0"/>
              <a:t>Types of Visual Agnosia</a:t>
            </a:r>
          </a:p>
          <a:p>
            <a:pPr marL="0" indent="0" algn="ctr">
              <a:buNone/>
            </a:pPr>
            <a:endParaRPr lang="en-US" sz="3200" dirty="0"/>
          </a:p>
          <a:p>
            <a:r>
              <a:rPr lang="en-US" b="1" dirty="0"/>
              <a:t>1. Prosopagnosia</a:t>
            </a:r>
            <a:r>
              <a:rPr lang="en-US" dirty="0"/>
              <a:t> is the inability to recognize familiar faces. </a:t>
            </a:r>
          </a:p>
          <a:p>
            <a:r>
              <a:rPr lang="en-US" dirty="0"/>
              <a:t>Patients can often identify other aspects like gender, hair, emotions. </a:t>
            </a:r>
          </a:p>
          <a:p>
            <a:r>
              <a:rPr lang="en-US" dirty="0"/>
              <a:t>Prosopagnosia results from damage to fusiform face area (located in the inferior temporal cortex in fusiform gyrus).</a:t>
            </a:r>
          </a:p>
          <a:p>
            <a:pPr marL="0" indent="0">
              <a:buNone/>
            </a:pPr>
            <a:endParaRPr lang="en-US" dirty="0"/>
          </a:p>
          <a:p>
            <a:pPr marL="0" indent="0">
              <a:buNone/>
            </a:pPr>
            <a:r>
              <a:rPr lang="en-US" b="1" dirty="0"/>
              <a:t>2. Simultanagnosia</a:t>
            </a:r>
            <a:r>
              <a:rPr lang="en-US" dirty="0"/>
              <a:t> is the inability to recognize and sort out objects when they appear together, but they can recognize them when they appear alone. </a:t>
            </a:r>
          </a:p>
          <a:p>
            <a:pPr marL="0" indent="0">
              <a:buNone/>
            </a:pPr>
            <a:r>
              <a:rPr lang="en-US" dirty="0"/>
              <a:t>Patients are unable to perceive the overall meaning of a picture or multiple things together, although they can describe isolated elements. </a:t>
            </a:r>
          </a:p>
          <a:p>
            <a:pPr marL="0" indent="0">
              <a:buNone/>
            </a:pPr>
            <a:endParaRPr lang="en-US" dirty="0"/>
          </a:p>
        </p:txBody>
      </p:sp>
    </p:spTree>
    <p:extLst>
      <p:ext uri="{BB962C8B-B14F-4D97-AF65-F5344CB8AC3E}">
        <p14:creationId xmlns:p14="http://schemas.microsoft.com/office/powerpoint/2010/main" val="18326993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D3EE864-FB19-2995-03D6-82F5F7381D4C}"/>
              </a:ext>
            </a:extLst>
          </p:cNvPr>
          <p:cNvSpPr>
            <a:spLocks noGrp="1"/>
          </p:cNvSpPr>
          <p:nvPr>
            <p:ph idx="1"/>
          </p:nvPr>
        </p:nvSpPr>
        <p:spPr>
          <a:xfrm>
            <a:off x="327378" y="259644"/>
            <a:ext cx="11503377" cy="5206701"/>
          </a:xfrm>
        </p:spPr>
        <p:txBody>
          <a:bodyPr>
            <a:normAutofit fontScale="92500" lnSpcReduction="20000"/>
          </a:bodyPr>
          <a:lstStyle/>
          <a:p>
            <a:r>
              <a:rPr lang="en-US" b="1" dirty="0"/>
              <a:t>3. Color agnosia</a:t>
            </a:r>
            <a:r>
              <a:rPr lang="en-US" dirty="0"/>
              <a:t> is the inability to identify and distinguish colors, despite intact basic color vision and brightness discrimination mechanisms. </a:t>
            </a:r>
          </a:p>
          <a:p>
            <a:endParaRPr lang="en-US" dirty="0"/>
          </a:p>
          <a:p>
            <a:pPr lvl="1"/>
            <a:r>
              <a:rPr lang="en-US" dirty="0"/>
              <a:t>Usually, it occurs following lesion in the left occipitotemporal region of the brain.</a:t>
            </a:r>
          </a:p>
          <a:p>
            <a:endParaRPr lang="en-US" b="1" dirty="0"/>
          </a:p>
          <a:p>
            <a:r>
              <a:rPr lang="en-US" b="1" dirty="0"/>
              <a:t>4. Topographical agnosia</a:t>
            </a:r>
            <a:r>
              <a:rPr lang="en-US" dirty="0"/>
              <a:t> is the inability to orient to surroundings because of the inability to interpret the spatial information. </a:t>
            </a:r>
          </a:p>
          <a:p>
            <a:pPr lvl="1"/>
            <a:r>
              <a:rPr lang="en-US" dirty="0"/>
              <a:t>These patients have a good memory of the layout and specifics of the places well known to them, but they are unable to navigate their way through. </a:t>
            </a:r>
          </a:p>
          <a:p>
            <a:pPr lvl="1"/>
            <a:r>
              <a:rPr lang="en-US" dirty="0"/>
              <a:t>It is associated with a lesion in the right posterior cingulate area of the brain.</a:t>
            </a:r>
          </a:p>
          <a:p>
            <a:r>
              <a:rPr lang="en-US" b="1" dirty="0"/>
              <a:t>5. Finger agnosia</a:t>
            </a:r>
            <a:r>
              <a:rPr lang="en-US" dirty="0"/>
              <a:t> is a difficulty in naming and differentiating among the fingers of either hand as well the hand of others. </a:t>
            </a:r>
          </a:p>
          <a:p>
            <a:pPr lvl="1"/>
            <a:r>
              <a:rPr lang="en-US" dirty="0"/>
              <a:t>It does not refer to the inability to identify a finger as a finger. </a:t>
            </a:r>
          </a:p>
          <a:p>
            <a:r>
              <a:rPr lang="en-US" b="1" dirty="0"/>
              <a:t>6. </a:t>
            </a:r>
            <a:r>
              <a:rPr lang="en-US" b="1" dirty="0" err="1"/>
              <a:t>Akinetopsia</a:t>
            </a:r>
            <a:r>
              <a:rPr lang="en-US" dirty="0"/>
              <a:t> refers to the inability to perceive motion.</a:t>
            </a:r>
          </a:p>
          <a:p>
            <a:endParaRPr lang="en-US" dirty="0"/>
          </a:p>
        </p:txBody>
      </p:sp>
    </p:spTree>
    <p:extLst>
      <p:ext uri="{BB962C8B-B14F-4D97-AF65-F5344CB8AC3E}">
        <p14:creationId xmlns:p14="http://schemas.microsoft.com/office/powerpoint/2010/main" val="28710548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1F440BD-C03F-029C-0700-3A961FE0E998}"/>
              </a:ext>
            </a:extLst>
          </p:cNvPr>
          <p:cNvSpPr>
            <a:spLocks noGrp="1"/>
          </p:cNvSpPr>
          <p:nvPr>
            <p:ph idx="1"/>
          </p:nvPr>
        </p:nvSpPr>
        <p:spPr>
          <a:xfrm>
            <a:off x="248357" y="191912"/>
            <a:ext cx="11706576" cy="5847644"/>
          </a:xfrm>
        </p:spPr>
        <p:txBody>
          <a:bodyPr>
            <a:normAutofit lnSpcReduction="10000"/>
          </a:bodyPr>
          <a:lstStyle/>
          <a:p>
            <a:pPr marL="0" indent="0" algn="ctr">
              <a:buNone/>
            </a:pPr>
            <a:r>
              <a:rPr lang="en-US" sz="3200" dirty="0"/>
              <a:t>Auditory Agnosia</a:t>
            </a:r>
          </a:p>
          <a:p>
            <a:r>
              <a:rPr lang="en-US" dirty="0"/>
              <a:t>It is an inability to recognize sounds despite intact hearing. </a:t>
            </a:r>
          </a:p>
          <a:p>
            <a:r>
              <a:rPr lang="en-US" dirty="0"/>
              <a:t>It is typically associated with right side temporal lesions.</a:t>
            </a:r>
          </a:p>
          <a:p>
            <a:r>
              <a:rPr lang="en-US" b="1" dirty="0"/>
              <a:t>Types of Auditory Agnosia:</a:t>
            </a:r>
            <a:endParaRPr lang="en-US" dirty="0"/>
          </a:p>
          <a:p>
            <a:r>
              <a:rPr lang="en-US" b="1" dirty="0" err="1"/>
              <a:t>Phonagnosia</a:t>
            </a:r>
            <a:r>
              <a:rPr lang="en-US" dirty="0"/>
              <a:t> is the inability to recognize familiar voices. They can recognize words spoken by others. It is caused by damage to certain parts of the sound association region.</a:t>
            </a:r>
          </a:p>
          <a:p>
            <a:r>
              <a:rPr lang="en-US" b="1" dirty="0"/>
              <a:t>Verbal auditory agnosia or pure word deafness</a:t>
            </a:r>
            <a:r>
              <a:rPr lang="en-US" dirty="0"/>
              <a:t> is the inability to comprehend spoken words but can read, write, and speak in a relatively normal manner.</a:t>
            </a:r>
          </a:p>
          <a:p>
            <a:r>
              <a:rPr lang="en-US" b="1" dirty="0"/>
              <a:t>Nonverbal auditory agnosia</a:t>
            </a:r>
            <a:r>
              <a:rPr lang="en-US" dirty="0"/>
              <a:t> is the inability to comprehend nonverbal sounds and noises, with sparing of speech comprehension.</a:t>
            </a:r>
          </a:p>
          <a:p>
            <a:r>
              <a:rPr lang="en-US" b="1" dirty="0"/>
              <a:t>Amusia</a:t>
            </a:r>
            <a:r>
              <a:rPr lang="en-US" dirty="0"/>
              <a:t> is the inability to recognize the music. </a:t>
            </a:r>
          </a:p>
          <a:p>
            <a:r>
              <a:rPr lang="en-US" dirty="0"/>
              <a:t>They are unable to comprehend that certain types of sounds represent music and therefore cannot distinguish music from other sounds.</a:t>
            </a:r>
          </a:p>
          <a:p>
            <a:pPr marL="0" indent="0">
              <a:buNone/>
            </a:pPr>
            <a:endParaRPr lang="en-US" dirty="0"/>
          </a:p>
        </p:txBody>
      </p:sp>
    </p:spTree>
    <p:extLst>
      <p:ext uri="{BB962C8B-B14F-4D97-AF65-F5344CB8AC3E}">
        <p14:creationId xmlns:p14="http://schemas.microsoft.com/office/powerpoint/2010/main" val="19841248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9A53487-23C4-2006-F837-4DDA8C041D21}"/>
              </a:ext>
            </a:extLst>
          </p:cNvPr>
          <p:cNvSpPr>
            <a:spLocks noGrp="1"/>
          </p:cNvSpPr>
          <p:nvPr>
            <p:ph idx="1"/>
          </p:nvPr>
        </p:nvSpPr>
        <p:spPr>
          <a:xfrm>
            <a:off x="259644" y="0"/>
            <a:ext cx="11751733" cy="5904089"/>
          </a:xfrm>
        </p:spPr>
        <p:txBody>
          <a:bodyPr>
            <a:normAutofit/>
          </a:bodyPr>
          <a:lstStyle/>
          <a:p>
            <a:pPr marL="0" indent="0" algn="ctr">
              <a:buNone/>
            </a:pPr>
            <a:endParaRPr lang="en-US" sz="3200" dirty="0"/>
          </a:p>
          <a:p>
            <a:pPr marL="0" indent="0" algn="ctr">
              <a:buNone/>
            </a:pPr>
            <a:r>
              <a:rPr lang="en-US" sz="3200" dirty="0"/>
              <a:t>Tactile Agnosia</a:t>
            </a:r>
          </a:p>
          <a:p>
            <a:r>
              <a:rPr lang="en-US" dirty="0"/>
              <a:t>Tactile agnosia refers to the inability to recognize objects by touch. They can name objects visually.</a:t>
            </a:r>
          </a:p>
          <a:p>
            <a:endParaRPr lang="en-US" dirty="0"/>
          </a:p>
          <a:p>
            <a:r>
              <a:rPr lang="en-US" b="1" dirty="0"/>
              <a:t>Astereognosis</a:t>
            </a:r>
            <a:r>
              <a:rPr lang="en-US" dirty="0"/>
              <a:t> is the inability to identify the size and shape of objects by touch, for example, a triangle or square. </a:t>
            </a:r>
          </a:p>
          <a:p>
            <a:r>
              <a:rPr lang="en-US" dirty="0"/>
              <a:t>It is also known as "Somatosensory agnosia".</a:t>
            </a:r>
          </a:p>
          <a:p>
            <a:r>
              <a:rPr lang="en-US" dirty="0"/>
              <a:t> Astereognosis may also be defined as the impairment of recognition of the objects by somatosensory discrimination of the size, texture, weight, and shape of the objects, in the absence of any major somatosensory deficit.</a:t>
            </a:r>
          </a:p>
          <a:p>
            <a:r>
              <a:rPr lang="en-US" dirty="0"/>
              <a:t> So damage in parietal lobes can lead to </a:t>
            </a:r>
            <a:r>
              <a:rPr lang="en-US" dirty="0" err="1"/>
              <a:t>asterognosis</a:t>
            </a:r>
            <a:r>
              <a:rPr lang="en-US" dirty="0"/>
              <a:t>. </a:t>
            </a:r>
          </a:p>
          <a:p>
            <a:pPr marL="0" indent="0">
              <a:buNone/>
            </a:pPr>
            <a:endParaRPr lang="en-US" dirty="0"/>
          </a:p>
        </p:txBody>
      </p:sp>
    </p:spTree>
    <p:extLst>
      <p:ext uri="{BB962C8B-B14F-4D97-AF65-F5344CB8AC3E}">
        <p14:creationId xmlns:p14="http://schemas.microsoft.com/office/powerpoint/2010/main" val="1855295003"/>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81</TotalTime>
  <Words>1518</Words>
  <Application>Microsoft Macintosh PowerPoint</Application>
  <PresentationFormat>Widescreen</PresentationFormat>
  <Paragraphs>105</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Gill Sans MT</vt:lpstr>
      <vt:lpstr>Gallery</vt:lpstr>
      <vt:lpstr>Agnosia  Etiology,  Types  and  treatment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Elijah Levy</dc:creator>
  <cp:lastModifiedBy>Eli Levy</cp:lastModifiedBy>
  <cp:revision>8</cp:revision>
  <dcterms:created xsi:type="dcterms:W3CDTF">2025-10-16T03:51:55Z</dcterms:created>
  <dcterms:modified xsi:type="dcterms:W3CDTF">2025-10-17T03:13:26Z</dcterms:modified>
</cp:coreProperties>
</file>