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0" r:id="rId4"/>
    <p:sldId id="261" r:id="rId5"/>
    <p:sldId id="258"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5"/>
    <p:restoredTop sz="94663"/>
  </p:normalViewPr>
  <p:slideViewPr>
    <p:cSldViewPr snapToGrid="0" snapToObjects="1">
      <p:cViewPr varScale="1">
        <p:scale>
          <a:sx n="117" d="100"/>
          <a:sy n="117" d="100"/>
        </p:scale>
        <p:origin x="200" y="3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40FC349-BF90-5D44-8BF2-7F2F60500B46}" type="datetimeFigureOut">
              <a:rPr lang="en-US" smtClean="0"/>
              <a:t>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361319886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0FC349-BF90-5D44-8BF2-7F2F60500B46}" type="datetimeFigureOut">
              <a:rPr lang="en-US" smtClean="0"/>
              <a:t>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262576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0FC349-BF90-5D44-8BF2-7F2F60500B46}" type="datetimeFigureOut">
              <a:rPr lang="en-US" smtClean="0"/>
              <a:t>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1446696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0FC349-BF90-5D44-8BF2-7F2F60500B46}" type="datetimeFigureOut">
              <a:rPr lang="en-US" smtClean="0"/>
              <a:t>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22833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840FC349-BF90-5D44-8BF2-7F2F60500B46}" type="datetimeFigureOut">
              <a:rPr lang="en-US" smtClean="0"/>
              <a:t>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216880748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40FC349-BF90-5D44-8BF2-7F2F60500B46}" type="datetimeFigureOut">
              <a:rPr lang="en-US" smtClean="0"/>
              <a:t>8/20/20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3658422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40FC349-BF90-5D44-8BF2-7F2F60500B46}" type="datetimeFigureOut">
              <a:rPr lang="en-US" smtClean="0"/>
              <a:t>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A091BC-65BC-5B46-836E-712788CC5FB5}"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970312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0FC349-BF90-5D44-8BF2-7F2F60500B46}" type="datetimeFigureOut">
              <a:rPr lang="en-US" smtClean="0"/>
              <a:t>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232134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0FC349-BF90-5D44-8BF2-7F2F60500B46}" type="datetimeFigureOut">
              <a:rPr lang="en-US" smtClean="0"/>
              <a:t>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2325131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840FC349-BF90-5D44-8BF2-7F2F60500B46}" type="datetimeFigureOut">
              <a:rPr lang="en-US" smtClean="0"/>
              <a:t>8/20/20</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3749896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40FC349-BF90-5D44-8BF2-7F2F60500B46}" type="datetimeFigureOut">
              <a:rPr lang="en-US" smtClean="0"/>
              <a:t>8/20/20</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F7A091BC-65BC-5B46-836E-712788CC5FB5}" type="slidenum">
              <a:rPr lang="en-US" smtClean="0"/>
              <a:t>‹#›</a:t>
            </a:fld>
            <a:endParaRPr lang="en-US"/>
          </a:p>
        </p:txBody>
      </p:sp>
    </p:spTree>
    <p:extLst>
      <p:ext uri="{BB962C8B-B14F-4D97-AF65-F5344CB8AC3E}">
        <p14:creationId xmlns:p14="http://schemas.microsoft.com/office/powerpoint/2010/main" val="3486232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40FC349-BF90-5D44-8BF2-7F2F60500B46}" type="datetimeFigureOut">
              <a:rPr lang="en-US" smtClean="0"/>
              <a:t>8/20/20</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F7A091BC-65BC-5B46-836E-712788CC5FB5}" type="slidenum">
              <a:rPr lang="en-US" smtClean="0"/>
              <a:t>‹#›</a:t>
            </a:fld>
            <a:endParaRPr lang="en-US"/>
          </a:p>
        </p:txBody>
      </p:sp>
    </p:spTree>
    <p:extLst>
      <p:ext uri="{BB962C8B-B14F-4D97-AF65-F5344CB8AC3E}">
        <p14:creationId xmlns:p14="http://schemas.microsoft.com/office/powerpoint/2010/main" val="3476715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1B831-B06D-2A47-A6C2-EEA782FE7B5B}"/>
              </a:ext>
            </a:extLst>
          </p:cNvPr>
          <p:cNvSpPr>
            <a:spLocks noGrp="1"/>
          </p:cNvSpPr>
          <p:nvPr>
            <p:ph type="ctrTitle"/>
          </p:nvPr>
        </p:nvSpPr>
        <p:spPr/>
        <p:txBody>
          <a:bodyPr/>
          <a:lstStyle/>
          <a:p>
            <a:r>
              <a:rPr lang="en-US" dirty="0"/>
              <a:t>Phobias</a:t>
            </a:r>
          </a:p>
        </p:txBody>
      </p:sp>
    </p:spTree>
    <p:extLst>
      <p:ext uri="{BB962C8B-B14F-4D97-AF65-F5344CB8AC3E}">
        <p14:creationId xmlns:p14="http://schemas.microsoft.com/office/powerpoint/2010/main" val="3606002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8816C9-F08F-034F-A0B0-8909817C75E3}"/>
              </a:ext>
            </a:extLst>
          </p:cNvPr>
          <p:cNvSpPr>
            <a:spLocks noGrp="1"/>
          </p:cNvSpPr>
          <p:nvPr>
            <p:ph idx="1"/>
          </p:nvPr>
        </p:nvSpPr>
        <p:spPr>
          <a:xfrm>
            <a:off x="315686" y="304800"/>
            <a:ext cx="11495314" cy="6215743"/>
          </a:xfrm>
        </p:spPr>
        <p:txBody>
          <a:bodyPr/>
          <a:lstStyle/>
          <a:p>
            <a:pPr marL="0" indent="0" algn="just">
              <a:buNone/>
            </a:pPr>
            <a:r>
              <a:rPr lang="en-US" dirty="0">
                <a:latin typeface="Avenir Book"/>
                <a:cs typeface="Avenir Book"/>
              </a:rPr>
              <a:t>Many people experience specific phobias, intense, irrational fears of certain things or situations–dogs, closed-in places, heights, escalators, tunnels, highway driving, water, flying, and injuries involving blood are a few of the more common ones.</a:t>
            </a:r>
          </a:p>
          <a:p>
            <a:pPr marL="0" indent="0" algn="just">
              <a:buNone/>
            </a:pPr>
            <a:endParaRPr lang="en-US" dirty="0">
              <a:latin typeface="Avenir Book"/>
              <a:cs typeface="Avenir Book"/>
            </a:endParaRPr>
          </a:p>
          <a:p>
            <a:pPr marL="0" indent="0" algn="just">
              <a:buNone/>
            </a:pPr>
            <a:r>
              <a:rPr lang="en-US" dirty="0">
                <a:latin typeface="Avenir Book"/>
                <a:cs typeface="Avenir Book"/>
              </a:rPr>
              <a:t>Phobias aren’t just extreme fear; they are irrational fear. You may be able to ski the world’s tallest mountains with ease but have panic going to the 10</a:t>
            </a:r>
            <a:r>
              <a:rPr lang="en-US" baseline="30000" dirty="0">
                <a:latin typeface="Avenir Book"/>
                <a:cs typeface="Avenir Book"/>
              </a:rPr>
              <a:t>th</a:t>
            </a:r>
            <a:r>
              <a:rPr lang="en-US" dirty="0">
                <a:latin typeface="Avenir Book"/>
                <a:cs typeface="Avenir Book"/>
              </a:rPr>
              <a:t> floor of a  building.</a:t>
            </a:r>
          </a:p>
          <a:p>
            <a:pPr marL="0" indent="0" algn="just">
              <a:buNone/>
            </a:pPr>
            <a:endParaRPr lang="en-US" dirty="0">
              <a:latin typeface="Avenir Book"/>
              <a:cs typeface="Avenir Book"/>
            </a:endParaRPr>
          </a:p>
          <a:p>
            <a:pPr marL="0" indent="0" algn="just">
              <a:buNone/>
            </a:pPr>
            <a:r>
              <a:rPr lang="en-US" dirty="0">
                <a:latin typeface="Avenir Book"/>
                <a:cs typeface="Avenir Book"/>
              </a:rPr>
              <a:t>Adults with phobias realize their fears are irrational yet they continue to fear the object or situation that produces the panic attack or severe anxiety.</a:t>
            </a:r>
          </a:p>
          <a:p>
            <a:pPr marL="0" indent="0">
              <a:buNone/>
            </a:pPr>
            <a:endParaRPr lang="en-US" dirty="0"/>
          </a:p>
        </p:txBody>
      </p:sp>
    </p:spTree>
    <p:extLst>
      <p:ext uri="{BB962C8B-B14F-4D97-AF65-F5344CB8AC3E}">
        <p14:creationId xmlns:p14="http://schemas.microsoft.com/office/powerpoint/2010/main" val="4052737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AAEDAB-6C6E-CB47-BB5F-F400CE935B57}"/>
              </a:ext>
            </a:extLst>
          </p:cNvPr>
          <p:cNvSpPr>
            <a:spLocks noGrp="1"/>
          </p:cNvSpPr>
          <p:nvPr>
            <p:ph idx="1"/>
          </p:nvPr>
        </p:nvSpPr>
        <p:spPr>
          <a:xfrm>
            <a:off x="283029" y="272143"/>
            <a:ext cx="11680371" cy="6335486"/>
          </a:xfrm>
        </p:spPr>
        <p:txBody>
          <a:bodyPr/>
          <a:lstStyle/>
          <a:p>
            <a:endParaRPr lang="en-US" sz="2400" b="1" dirty="0"/>
          </a:p>
          <a:p>
            <a:r>
              <a:rPr lang="en-US" sz="2400" b="1" dirty="0" err="1"/>
              <a:t>Dentophobia</a:t>
            </a:r>
            <a:r>
              <a:rPr lang="en-US" sz="2400" b="1" dirty="0"/>
              <a:t>: </a:t>
            </a:r>
            <a:r>
              <a:rPr lang="en-US" sz="2400" dirty="0" err="1"/>
              <a:t>Dentophobia</a:t>
            </a:r>
            <a:r>
              <a:rPr lang="en-US" sz="2400" dirty="0"/>
              <a:t> is a fear of the dentist or dental procedures. This phobia generally develops after an unpleasant experience at a dentist’s office. It can be harmful if it prevents you from obtaining needed dental care.</a:t>
            </a:r>
          </a:p>
          <a:p>
            <a:r>
              <a:rPr lang="en-US" sz="2400" b="1" dirty="0"/>
              <a:t>Hemophobia:</a:t>
            </a:r>
            <a:r>
              <a:rPr lang="en-US" sz="2400" dirty="0"/>
              <a:t> This is a phobia of blood or injury. A person with hemophobia may faint when they come in contact with their own blood or another person’s blood.</a:t>
            </a:r>
          </a:p>
          <a:p>
            <a:r>
              <a:rPr lang="en-US" sz="2400" b="1" dirty="0"/>
              <a:t>Arachnophobia:</a:t>
            </a:r>
            <a:r>
              <a:rPr lang="en-US" sz="2400" dirty="0"/>
              <a:t> This means fear of spiders.</a:t>
            </a:r>
          </a:p>
          <a:p>
            <a:r>
              <a:rPr lang="en-US" sz="2400" b="1" dirty="0" err="1"/>
              <a:t>Cynophobia</a:t>
            </a:r>
            <a:r>
              <a:rPr lang="en-US" sz="2400" b="1" dirty="0"/>
              <a:t>:</a:t>
            </a:r>
            <a:r>
              <a:rPr lang="en-US" sz="2400" dirty="0"/>
              <a:t> This is a fear of dogs.</a:t>
            </a:r>
          </a:p>
          <a:p>
            <a:r>
              <a:rPr lang="en-US" sz="2400" b="1" dirty="0"/>
              <a:t>Ophidiophobia:</a:t>
            </a:r>
            <a:r>
              <a:rPr lang="en-US" sz="2400" dirty="0"/>
              <a:t> People with this phobia fear snakes.</a:t>
            </a:r>
          </a:p>
          <a:p>
            <a:r>
              <a:rPr lang="en-US" sz="2400" b="1" dirty="0"/>
              <a:t>Nyctophobia</a:t>
            </a:r>
            <a:r>
              <a:rPr lang="en-US" sz="2400" dirty="0"/>
              <a:t>: This phobia is a fear of the nighttime or darkness. It almost always begins as a typical childhood fear. When it progresses past adolescence, it’s considered a phobia.</a:t>
            </a:r>
          </a:p>
          <a:p>
            <a:pPr marL="0" indent="0">
              <a:buNone/>
            </a:pPr>
            <a:endParaRPr lang="en-US" dirty="0"/>
          </a:p>
        </p:txBody>
      </p:sp>
    </p:spTree>
    <p:extLst>
      <p:ext uri="{BB962C8B-B14F-4D97-AF65-F5344CB8AC3E}">
        <p14:creationId xmlns:p14="http://schemas.microsoft.com/office/powerpoint/2010/main" val="4154516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6ACE08-3A8E-6B4B-A42E-33B3E6D1A5FB}"/>
              </a:ext>
            </a:extLst>
          </p:cNvPr>
          <p:cNvSpPr>
            <a:spLocks noGrp="1"/>
          </p:cNvSpPr>
          <p:nvPr>
            <p:ph idx="1"/>
          </p:nvPr>
        </p:nvSpPr>
        <p:spPr>
          <a:xfrm>
            <a:off x="163286" y="185057"/>
            <a:ext cx="11190514" cy="5991906"/>
          </a:xfrm>
        </p:spPr>
        <p:txBody>
          <a:bodyPr>
            <a:normAutofit fontScale="92500" lnSpcReduction="10000"/>
          </a:bodyPr>
          <a:lstStyle/>
          <a:p>
            <a:r>
              <a:rPr lang="en-US" sz="2600" dirty="0"/>
              <a:t>Many people dislike certain situations or objects, but to be a true phobia, the fear must interfere with daily life. Here are a few more of the most common ones:</a:t>
            </a:r>
          </a:p>
          <a:p>
            <a:r>
              <a:rPr lang="en-US" sz="2600" b="1" dirty="0" err="1"/>
              <a:t>Glossophobia</a:t>
            </a:r>
            <a:r>
              <a:rPr lang="en-US" sz="2600" b="1" dirty="0"/>
              <a:t>:</a:t>
            </a:r>
            <a:r>
              <a:rPr lang="en-US" sz="2600" dirty="0"/>
              <a:t> This is known as performance anxiety, or the fear of speaking in front of an audience. People with this phobia have severe physical symptoms when they even think about being in front of a group of people.</a:t>
            </a:r>
          </a:p>
          <a:p>
            <a:r>
              <a:rPr lang="en-US" sz="2600" b="1" dirty="0"/>
              <a:t>Acrophobia: </a:t>
            </a:r>
            <a:r>
              <a:rPr lang="en-US" sz="2600" dirty="0"/>
              <a:t>This is the fear of heights. People with this phobia avoid mountains, bridges, or the higher floors of buildings. Symptoms include vertigo, dizziness or sweating and feeling as if they’ll lose consciousness.</a:t>
            </a:r>
          </a:p>
          <a:p>
            <a:r>
              <a:rPr lang="en-US" sz="2600" b="1" dirty="0"/>
              <a:t>Claustrophobia:</a:t>
            </a:r>
            <a:r>
              <a:rPr lang="en-US" sz="2600" dirty="0"/>
              <a:t> This is a fear of enclosed or tight spaces. Severe claustrophobia can be especially disabling if it prevents you from riding in cars or elevators. </a:t>
            </a:r>
          </a:p>
          <a:p>
            <a:r>
              <a:rPr lang="en-US" sz="2600" b="1" dirty="0"/>
              <a:t>Aviophobia: </a:t>
            </a:r>
            <a:r>
              <a:rPr lang="en-US" sz="2600" dirty="0"/>
              <a:t>This is also known as the fear of flying.</a:t>
            </a:r>
          </a:p>
          <a:p>
            <a:pPr marL="0" indent="0">
              <a:buNone/>
            </a:pPr>
            <a:endParaRPr lang="en-US" dirty="0"/>
          </a:p>
        </p:txBody>
      </p:sp>
    </p:spTree>
    <p:extLst>
      <p:ext uri="{BB962C8B-B14F-4D97-AF65-F5344CB8AC3E}">
        <p14:creationId xmlns:p14="http://schemas.microsoft.com/office/powerpoint/2010/main" val="1013780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EFC2D5-2794-1140-8F1E-0C28B2089132}"/>
              </a:ext>
            </a:extLst>
          </p:cNvPr>
          <p:cNvSpPr>
            <a:spLocks noGrp="1"/>
          </p:cNvSpPr>
          <p:nvPr>
            <p:ph idx="1"/>
          </p:nvPr>
        </p:nvSpPr>
        <p:spPr>
          <a:xfrm>
            <a:off x="272143" y="337456"/>
            <a:ext cx="11571514" cy="6215743"/>
          </a:xfrm>
        </p:spPr>
        <p:txBody>
          <a:bodyPr>
            <a:normAutofit/>
          </a:bodyPr>
          <a:lstStyle/>
          <a:p>
            <a:pPr marL="0" indent="0" algn="just">
              <a:buNone/>
            </a:pPr>
            <a:r>
              <a:rPr lang="en-US" sz="2200" dirty="0">
                <a:latin typeface="Avenir Book"/>
                <a:cs typeface="Avenir Book"/>
              </a:rPr>
              <a:t>Specific Symptoms of Specific Phobias</a:t>
            </a:r>
          </a:p>
          <a:p>
            <a:pPr marL="0" indent="0" algn="just">
              <a:buNone/>
            </a:pPr>
            <a:endParaRPr lang="en-US" sz="2200" dirty="0">
              <a:latin typeface="Avenir Book"/>
              <a:cs typeface="Avenir Book"/>
            </a:endParaRPr>
          </a:p>
          <a:p>
            <a:pPr marL="0" indent="0" algn="just">
              <a:buNone/>
            </a:pPr>
            <a:r>
              <a:rPr lang="en-US" sz="2200" dirty="0">
                <a:latin typeface="Avenir Book"/>
                <a:cs typeface="Avenir Book"/>
              </a:rPr>
              <a:t>Marked and persistent fear that is excessive or unreasonable, cued by the presence or anticipation of a specific object or situation (e.g., flying, heights, animals, receiving an injection, seeing blood).</a:t>
            </a:r>
          </a:p>
          <a:p>
            <a:pPr marL="0" indent="0" algn="just">
              <a:buNone/>
            </a:pPr>
            <a:endParaRPr lang="en-US" sz="2200" dirty="0">
              <a:latin typeface="Avenir Book"/>
              <a:cs typeface="Avenir Book"/>
            </a:endParaRPr>
          </a:p>
          <a:p>
            <a:pPr marL="0" indent="0" algn="just">
              <a:buNone/>
            </a:pPr>
            <a:r>
              <a:rPr lang="en-US" sz="2200" dirty="0">
                <a:latin typeface="Avenir Book"/>
                <a:cs typeface="Avenir Book"/>
              </a:rPr>
              <a:t>The fear is persistent, typically lasting at least 6 months.</a:t>
            </a:r>
          </a:p>
          <a:p>
            <a:pPr marL="0" indent="0" algn="just">
              <a:buNone/>
            </a:pPr>
            <a:endParaRPr lang="en-US" sz="2200" dirty="0">
              <a:latin typeface="Avenir Book"/>
              <a:cs typeface="Avenir Book"/>
            </a:endParaRPr>
          </a:p>
          <a:p>
            <a:pPr marL="0" indent="0" algn="just">
              <a:buNone/>
            </a:pPr>
            <a:r>
              <a:rPr lang="en-US" sz="2200" dirty="0">
                <a:latin typeface="Avenir Book"/>
                <a:cs typeface="Avenir Book"/>
              </a:rPr>
              <a:t>Exposure to the phobic stimulus almost invariably provokes an immediate anxiety response.</a:t>
            </a:r>
          </a:p>
          <a:p>
            <a:pPr marL="0" indent="0" algn="just">
              <a:buNone/>
            </a:pPr>
            <a:endParaRPr lang="en-US" sz="2200" dirty="0">
              <a:latin typeface="Avenir Book"/>
              <a:cs typeface="Avenir Book"/>
            </a:endParaRPr>
          </a:p>
          <a:p>
            <a:pPr marL="0" indent="0" algn="just">
              <a:buNone/>
            </a:pPr>
            <a:r>
              <a:rPr lang="en-US" sz="2200" dirty="0">
                <a:latin typeface="Avenir Book"/>
                <a:cs typeface="Avenir Book"/>
              </a:rPr>
              <a:t>The fear or anxiety is out of proportion to the actual danger posed by the specific object or situation and is not a typical response in the person’s social or cultural context. </a:t>
            </a:r>
          </a:p>
          <a:p>
            <a:pPr marL="0" indent="0" algn="just">
              <a:buNone/>
            </a:pPr>
            <a:endParaRPr lang="en-US" sz="2200" dirty="0">
              <a:latin typeface="Avenir Book"/>
              <a:cs typeface="Avenir Book"/>
            </a:endParaRPr>
          </a:p>
          <a:p>
            <a:pPr marL="0" indent="0" algn="just">
              <a:buNone/>
            </a:pPr>
            <a:r>
              <a:rPr lang="en-US" sz="2200" dirty="0">
                <a:latin typeface="Avenir Book"/>
                <a:cs typeface="Avenir Book"/>
              </a:rPr>
              <a:t>Most adults will recognize that their fear is excessive or unreasonable and are bothered by the fact that they have this fear.</a:t>
            </a:r>
          </a:p>
          <a:p>
            <a:pPr marL="0" indent="0">
              <a:buNone/>
            </a:pPr>
            <a:endParaRPr lang="en-US" dirty="0"/>
          </a:p>
        </p:txBody>
      </p:sp>
    </p:spTree>
    <p:extLst>
      <p:ext uri="{BB962C8B-B14F-4D97-AF65-F5344CB8AC3E}">
        <p14:creationId xmlns:p14="http://schemas.microsoft.com/office/powerpoint/2010/main" val="4076474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ABDCB2-E9F3-CF48-B81E-1A7A0A70C3F7}"/>
              </a:ext>
            </a:extLst>
          </p:cNvPr>
          <p:cNvSpPr>
            <a:spLocks noGrp="1"/>
          </p:cNvSpPr>
          <p:nvPr>
            <p:ph idx="1"/>
          </p:nvPr>
        </p:nvSpPr>
        <p:spPr>
          <a:xfrm>
            <a:off x="838200" y="304800"/>
            <a:ext cx="10515600" cy="5872163"/>
          </a:xfrm>
        </p:spPr>
        <p:txBody>
          <a:bodyPr>
            <a:normAutofit/>
          </a:bodyPr>
          <a:lstStyle/>
          <a:p>
            <a:pPr marL="0" indent="0" algn="just">
              <a:buNone/>
            </a:pPr>
            <a:r>
              <a:rPr lang="en-US" dirty="0">
                <a:latin typeface="Avenir Book"/>
                <a:cs typeface="Avenir Book"/>
              </a:rPr>
              <a:t>The phobic situation or situations are avoided or else are endured with intense anxiety or distress.</a:t>
            </a:r>
          </a:p>
          <a:p>
            <a:pPr marL="0" indent="0" algn="just">
              <a:buNone/>
            </a:pPr>
            <a:endParaRPr lang="en-US" dirty="0">
              <a:latin typeface="Avenir Book"/>
              <a:cs typeface="Avenir Book"/>
            </a:endParaRPr>
          </a:p>
          <a:p>
            <a:pPr marL="0" indent="0" algn="just">
              <a:buNone/>
            </a:pPr>
            <a:r>
              <a:rPr lang="en-US" dirty="0">
                <a:latin typeface="Avenir Book"/>
                <a:cs typeface="Avenir Book"/>
              </a:rPr>
              <a:t>The avoidance, anxious anticipation, or distress in the feared situation(s) interferes significantly with the person’s normal routine, occupational (or academic) functioning, or social activities or relationships, or there is marked distress about having the phobia.</a:t>
            </a:r>
          </a:p>
          <a:p>
            <a:pPr marL="0" indent="0" algn="just">
              <a:buNone/>
            </a:pPr>
            <a:endParaRPr lang="en-US" dirty="0">
              <a:latin typeface="Avenir Book"/>
              <a:cs typeface="Avenir Book"/>
            </a:endParaRPr>
          </a:p>
          <a:p>
            <a:pPr marL="0" indent="0" algn="just">
              <a:buNone/>
            </a:pPr>
            <a:r>
              <a:rPr lang="en-US" dirty="0">
                <a:latin typeface="Avenir Book"/>
                <a:cs typeface="Avenir Book"/>
              </a:rPr>
              <a:t>The anxiety, panic attacks or phobic avoidance associated with the specific object or situation are not better accounted for by another mental disorder</a:t>
            </a:r>
            <a:r>
              <a:rPr lang="en-US" dirty="0"/>
              <a:t>.</a:t>
            </a:r>
          </a:p>
          <a:p>
            <a:pPr marL="0" indent="0">
              <a:buNone/>
            </a:pPr>
            <a:endParaRPr lang="en-US" dirty="0"/>
          </a:p>
        </p:txBody>
      </p:sp>
    </p:spTree>
    <p:extLst>
      <p:ext uri="{BB962C8B-B14F-4D97-AF65-F5344CB8AC3E}">
        <p14:creationId xmlns:p14="http://schemas.microsoft.com/office/powerpoint/2010/main" val="3954117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{1C74673F-8973-784E-B4B1-4D8E32C2F29C}tf10001120</Template>
  <TotalTime>6219</TotalTime>
  <Words>611</Words>
  <Application>Microsoft Macintosh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Avenir Book</vt:lpstr>
      <vt:lpstr>Gill Sans MT</vt:lpstr>
      <vt:lpstr>Parcel</vt:lpstr>
      <vt:lpstr>Phobias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Phobias</dc:title>
  <dc:creator>Levy, Elijah</dc:creator>
  <cp:lastModifiedBy>Levy, Elijah</cp:lastModifiedBy>
  <cp:revision>3</cp:revision>
  <dcterms:created xsi:type="dcterms:W3CDTF">2020-08-21T05:38:58Z</dcterms:created>
  <dcterms:modified xsi:type="dcterms:W3CDTF">2020-08-25T13:17:59Z</dcterms:modified>
</cp:coreProperties>
</file>