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0" r:id="rId4"/>
    <p:sldId id="259"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p:restoredTop sz="94663"/>
  </p:normalViewPr>
  <p:slideViewPr>
    <p:cSldViewPr snapToGrid="0" snapToObjects="1">
      <p:cViewPr varScale="1">
        <p:scale>
          <a:sx n="117" d="100"/>
          <a:sy n="117" d="100"/>
        </p:scale>
        <p:origin x="2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318596-444C-1649-A2F5-D9E058685A97}" type="datetimeFigureOut">
              <a:rPr lang="en-US" smtClean="0"/>
              <a:t>4/9/21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CA2DBD-EC9C-6544-A684-134C26440F2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588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318596-444C-1649-A2F5-D9E058685A97}" type="datetimeFigureOut">
              <a:rPr lang="en-US" smtClean="0"/>
              <a:t>4/9/21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A2DBD-EC9C-6544-A684-134C26440F2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924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318596-444C-1649-A2F5-D9E058685A97}" type="datetimeFigureOut">
              <a:rPr lang="en-US" smtClean="0"/>
              <a:t>4/9/21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A2DBD-EC9C-6544-A684-134C26440F2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38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318596-444C-1649-A2F5-D9E058685A97}" type="datetimeFigureOut">
              <a:rPr lang="en-US" smtClean="0"/>
              <a:t>4/9/21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A2DBD-EC9C-6544-A684-134C26440F2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5670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318596-444C-1649-A2F5-D9E058685A97}" type="datetimeFigureOut">
              <a:rPr lang="en-US" smtClean="0"/>
              <a:t>4/9/21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A2DBD-EC9C-6544-A684-134C26440F2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0310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318596-444C-1649-A2F5-D9E058685A97}" type="datetimeFigureOut">
              <a:rPr lang="en-US" smtClean="0"/>
              <a:t>4/9/21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A2DBD-EC9C-6544-A684-134C26440F2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1362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318596-444C-1649-A2F5-D9E058685A97}" type="datetimeFigureOut">
              <a:rPr lang="en-US" smtClean="0"/>
              <a:t>4/9/21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CA2DBD-EC9C-6544-A684-134C26440F2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65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318596-444C-1649-A2F5-D9E058685A97}" type="datetimeFigureOut">
              <a:rPr lang="en-US" smtClean="0"/>
              <a:t>4/9/21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CA2DBD-EC9C-6544-A684-134C26440F2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2934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18596-444C-1649-A2F5-D9E058685A97}" type="datetimeFigureOut">
              <a:rPr lang="en-US" smtClean="0"/>
              <a:t>4/9/21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CA2DBD-EC9C-6544-A684-134C26440F27}" type="slidenum">
              <a:rPr lang="en-US" smtClean="0"/>
              <a:t>‹#›</a:t>
            </a:fld>
            <a:endParaRPr lang="en-US"/>
          </a:p>
        </p:txBody>
      </p:sp>
    </p:spTree>
    <p:extLst>
      <p:ext uri="{BB962C8B-B14F-4D97-AF65-F5344CB8AC3E}">
        <p14:creationId xmlns:p14="http://schemas.microsoft.com/office/powerpoint/2010/main" val="1499457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318596-444C-1649-A2F5-D9E058685A97}" type="datetimeFigureOut">
              <a:rPr lang="en-US" smtClean="0"/>
              <a:t>4/9/21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A2DBD-EC9C-6544-A684-134C26440F2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874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D318596-444C-1649-A2F5-D9E058685A97}" type="datetimeFigureOut">
              <a:rPr lang="en-US" smtClean="0"/>
              <a:t>4/9/21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CA2DBD-EC9C-6544-A684-134C26440F2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4138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D318596-444C-1649-A2F5-D9E058685A97}" type="datetimeFigureOut">
              <a:rPr lang="en-US" smtClean="0"/>
              <a:t>4/9/21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CA2DBD-EC9C-6544-A684-134C26440F2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7625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3A86A-5B27-CE41-9B1C-B8A1C7EDCF8D}"/>
              </a:ext>
            </a:extLst>
          </p:cNvPr>
          <p:cNvSpPr>
            <a:spLocks noGrp="1"/>
          </p:cNvSpPr>
          <p:nvPr>
            <p:ph type="ctrTitle"/>
          </p:nvPr>
        </p:nvSpPr>
        <p:spPr>
          <a:xfrm>
            <a:off x="457201" y="130629"/>
            <a:ext cx="10597652" cy="3167742"/>
          </a:xfrm>
        </p:spPr>
        <p:txBody>
          <a:bodyPr>
            <a:normAutofit/>
          </a:bodyPr>
          <a:lstStyle/>
          <a:p>
            <a:r>
              <a:rPr lang="en-US" sz="4000" dirty="0"/>
              <a:t>Complementary and Alternative</a:t>
            </a:r>
            <a:br>
              <a:rPr lang="en-US" sz="4000" dirty="0"/>
            </a:br>
            <a:br>
              <a:rPr lang="en-US" sz="4000" dirty="0"/>
            </a:br>
            <a:r>
              <a:rPr lang="en-US" sz="4000" dirty="0"/>
              <a:t> Approaches to Treating Anxiety and</a:t>
            </a:r>
            <a:br>
              <a:rPr lang="en-US" sz="4000" dirty="0"/>
            </a:br>
            <a:br>
              <a:rPr lang="en-US" sz="4000" dirty="0"/>
            </a:br>
            <a:r>
              <a:rPr lang="en-US" sz="4000" dirty="0"/>
              <a:t> Depressive Disorders</a:t>
            </a:r>
          </a:p>
        </p:txBody>
      </p:sp>
    </p:spTree>
    <p:extLst>
      <p:ext uri="{BB962C8B-B14F-4D97-AF65-F5344CB8AC3E}">
        <p14:creationId xmlns:p14="http://schemas.microsoft.com/office/powerpoint/2010/main" val="372837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7D154-CF20-AC45-A95E-679749877B70}"/>
              </a:ext>
            </a:extLst>
          </p:cNvPr>
          <p:cNvSpPr>
            <a:spLocks noGrp="1"/>
          </p:cNvSpPr>
          <p:nvPr>
            <p:ph idx="1"/>
          </p:nvPr>
        </p:nvSpPr>
        <p:spPr>
          <a:xfrm>
            <a:off x="152401" y="206829"/>
            <a:ext cx="11843656" cy="5714999"/>
          </a:xfrm>
        </p:spPr>
        <p:txBody>
          <a:bodyPr>
            <a:normAutofit lnSpcReduction="10000"/>
          </a:bodyPr>
          <a:lstStyle/>
          <a:p>
            <a:r>
              <a:rPr lang="en-US" dirty="0">
                <a:latin typeface="Avenir Book" panose="02000503020000020003" pitchFamily="2" charset="0"/>
              </a:rPr>
              <a:t>The following complementary and integrative health care practices may be used to treat anxiety and depressive disorders.</a:t>
            </a:r>
          </a:p>
          <a:p>
            <a:pPr marL="0" lvl="0" indent="0">
              <a:buNone/>
            </a:pPr>
            <a:endParaRPr lang="en-US" b="1" dirty="0">
              <a:latin typeface="Avenir Book" panose="02000503020000020003" pitchFamily="2" charset="0"/>
            </a:endParaRPr>
          </a:p>
          <a:p>
            <a:pPr marL="0" indent="0">
              <a:buNone/>
            </a:pPr>
            <a:r>
              <a:rPr lang="en-US" b="1" dirty="0">
                <a:latin typeface="Avenir Book" panose="02000503020000020003" pitchFamily="2" charset="0"/>
              </a:rPr>
              <a:t>Mindfulness Meditation</a:t>
            </a:r>
          </a:p>
          <a:p>
            <a:pPr>
              <a:buFont typeface="Wingdings" pitchFamily="2" charset="2"/>
              <a:buChar char="§"/>
            </a:pPr>
            <a:r>
              <a:rPr lang="en-US" dirty="0">
                <a:latin typeface="Avenir Book" panose="02000503020000020003" pitchFamily="2" charset="0"/>
              </a:rPr>
              <a:t>Meditation is a practice that involves consciously exerting control over breathing and attending nonjudgmentally to the present moment. It produces multiple physiological and chemical effects such as decreased heart rate, blood pressure, and cortisol (stress hormone) levels.</a:t>
            </a:r>
          </a:p>
          <a:p>
            <a:pPr>
              <a:buFont typeface="Wingdings" pitchFamily="2" charset="2"/>
              <a:buChar char="§"/>
            </a:pPr>
            <a:r>
              <a:rPr lang="en-US" dirty="0">
                <a:latin typeface="Avenir Book" panose="02000503020000020003" pitchFamily="2" charset="0"/>
              </a:rPr>
              <a:t>Evidence:</a:t>
            </a:r>
          </a:p>
          <a:p>
            <a:pPr>
              <a:buFont typeface="Wingdings" pitchFamily="2" charset="2"/>
              <a:buChar char="§"/>
            </a:pPr>
            <a:r>
              <a:rPr lang="en-US" dirty="0">
                <a:latin typeface="Avenir Book" panose="02000503020000020003" pitchFamily="2" charset="0"/>
              </a:rPr>
              <a:t>A meta-analysis of mindfulness based approaches found they significantly reduce depressive symptoms and concluded that they are a promising approach for treating people suffering from clinical depression.</a:t>
            </a:r>
          </a:p>
          <a:p>
            <a:pPr>
              <a:buFont typeface="Wingdings" pitchFamily="2" charset="2"/>
              <a:buChar char="§"/>
            </a:pPr>
            <a:r>
              <a:rPr lang="en-US" dirty="0">
                <a:latin typeface="Avenir Book" panose="02000503020000020003" pitchFamily="2" charset="0"/>
              </a:rPr>
              <a:t>A meta-analysis and systematic review looking at mindfulness-based cognitive therapy for depression found that those who had had three or more episodes of depression saw a significant reduction in recurrence of episodes.</a:t>
            </a:r>
          </a:p>
          <a:p>
            <a:endParaRPr lang="en-US" dirty="0"/>
          </a:p>
        </p:txBody>
      </p:sp>
    </p:spTree>
    <p:extLst>
      <p:ext uri="{BB962C8B-B14F-4D97-AF65-F5344CB8AC3E}">
        <p14:creationId xmlns:p14="http://schemas.microsoft.com/office/powerpoint/2010/main" val="127363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B17622-08AD-C44E-A528-1512855E6928}"/>
              </a:ext>
            </a:extLst>
          </p:cNvPr>
          <p:cNvSpPr>
            <a:spLocks noGrp="1"/>
          </p:cNvSpPr>
          <p:nvPr>
            <p:ph idx="1"/>
          </p:nvPr>
        </p:nvSpPr>
        <p:spPr>
          <a:xfrm>
            <a:off x="185057" y="195944"/>
            <a:ext cx="11832772" cy="5595256"/>
          </a:xfrm>
        </p:spPr>
        <p:txBody>
          <a:bodyPr/>
          <a:lstStyle/>
          <a:p>
            <a:pPr marL="0" indent="0">
              <a:buNone/>
            </a:pPr>
            <a:r>
              <a:rPr lang="en-US" b="1" dirty="0">
                <a:latin typeface="Avenir Book" panose="02000503020000020003" pitchFamily="2" charset="0"/>
              </a:rPr>
              <a:t>Herbs and Supplements </a:t>
            </a:r>
          </a:p>
          <a:p>
            <a:pPr marL="0" indent="0">
              <a:buNone/>
            </a:pPr>
            <a:r>
              <a:rPr lang="en-US" dirty="0">
                <a:latin typeface="Avenir Book" panose="02000503020000020003" pitchFamily="2" charset="0"/>
              </a:rPr>
              <a:t>Herbs and supplements involve taking a plant or pill, usually orally, to either maintain or improve an individual’s health. The most commonly used herbs and supplements used to treat depression are:</a:t>
            </a:r>
          </a:p>
          <a:p>
            <a:pPr marL="0" indent="0">
              <a:buNone/>
            </a:pPr>
            <a:endParaRPr lang="en-US" dirty="0">
              <a:latin typeface="Avenir Book" panose="02000503020000020003" pitchFamily="2" charset="0"/>
            </a:endParaRPr>
          </a:p>
          <a:p>
            <a:pPr>
              <a:buFont typeface="Wingdings" pitchFamily="2" charset="2"/>
              <a:buChar char="§"/>
            </a:pPr>
            <a:r>
              <a:rPr lang="en-US" dirty="0">
                <a:latin typeface="Avenir Book" panose="02000503020000020003" pitchFamily="2" charset="0"/>
              </a:rPr>
              <a:t>John’s wort</a:t>
            </a:r>
          </a:p>
          <a:p>
            <a:pPr>
              <a:buFont typeface="Wingdings" pitchFamily="2" charset="2"/>
              <a:buChar char="§"/>
            </a:pPr>
            <a:r>
              <a:rPr lang="en-US" dirty="0">
                <a:latin typeface="Avenir Book" panose="02000503020000020003" pitchFamily="2" charset="0"/>
              </a:rPr>
              <a:t>Saffron</a:t>
            </a:r>
          </a:p>
          <a:p>
            <a:pPr>
              <a:buFont typeface="Wingdings" pitchFamily="2" charset="2"/>
              <a:buChar char="§"/>
            </a:pPr>
            <a:r>
              <a:rPr lang="en-US" dirty="0">
                <a:latin typeface="Avenir Book" panose="02000503020000020003" pitchFamily="2" charset="0"/>
              </a:rPr>
              <a:t>Omega-3 fatty acid (fish oil)</a:t>
            </a:r>
          </a:p>
          <a:p>
            <a:pPr>
              <a:buFont typeface="Wingdings" pitchFamily="2" charset="2"/>
              <a:buChar char="§"/>
            </a:pPr>
            <a:r>
              <a:rPr lang="en-US" dirty="0">
                <a:latin typeface="Avenir Book" panose="02000503020000020003" pitchFamily="2" charset="0"/>
              </a:rPr>
              <a:t>MSM (</a:t>
            </a:r>
            <a:r>
              <a:rPr lang="en-US" dirty="0" err="1">
                <a:latin typeface="Avenir Book" panose="02000503020000020003" pitchFamily="2" charset="0"/>
              </a:rPr>
              <a:t>Methylsulfonylmethane</a:t>
            </a:r>
            <a:r>
              <a:rPr lang="en-US" dirty="0">
                <a:latin typeface="Avenir Book" panose="02000503020000020003" pitchFamily="2" charset="0"/>
              </a:rPr>
              <a:t>)</a:t>
            </a:r>
          </a:p>
          <a:p>
            <a:pPr>
              <a:buFont typeface="Wingdings" pitchFamily="2" charset="2"/>
              <a:buChar char="§"/>
            </a:pPr>
            <a:r>
              <a:rPr lang="en-US" dirty="0">
                <a:latin typeface="Avenir Book" panose="02000503020000020003" pitchFamily="2" charset="0"/>
              </a:rPr>
              <a:t>5-HT (5-hydroxytryptophan)</a:t>
            </a:r>
          </a:p>
          <a:p>
            <a:pPr>
              <a:buFont typeface="Wingdings" pitchFamily="2" charset="2"/>
              <a:buChar char="§"/>
            </a:pPr>
            <a:r>
              <a:rPr lang="en-US" dirty="0">
                <a:latin typeface="Avenir Book" panose="02000503020000020003" pitchFamily="2" charset="0"/>
              </a:rPr>
              <a:t>SAMe (S-adenosyl methionine)</a:t>
            </a:r>
          </a:p>
          <a:p>
            <a:pPr marL="0" indent="0">
              <a:buNone/>
            </a:pPr>
            <a:endParaRPr lang="en-US" dirty="0"/>
          </a:p>
        </p:txBody>
      </p:sp>
    </p:spTree>
    <p:extLst>
      <p:ext uri="{BB962C8B-B14F-4D97-AF65-F5344CB8AC3E}">
        <p14:creationId xmlns:p14="http://schemas.microsoft.com/office/powerpoint/2010/main" val="10543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E4C06D-1E95-9144-A50B-B5A7B346983E}"/>
              </a:ext>
            </a:extLst>
          </p:cNvPr>
          <p:cNvSpPr>
            <a:spLocks noGrp="1"/>
          </p:cNvSpPr>
          <p:nvPr>
            <p:ph idx="1"/>
          </p:nvPr>
        </p:nvSpPr>
        <p:spPr>
          <a:xfrm>
            <a:off x="228601" y="185057"/>
            <a:ext cx="11549742" cy="5649685"/>
          </a:xfrm>
        </p:spPr>
        <p:txBody>
          <a:bodyPr>
            <a:normAutofit lnSpcReduction="10000"/>
          </a:bodyPr>
          <a:lstStyle/>
          <a:p>
            <a:pPr marL="0" indent="0">
              <a:buNone/>
            </a:pPr>
            <a:r>
              <a:rPr lang="en-US" b="1" dirty="0">
                <a:latin typeface="Avenir Book" panose="02000503020000020003" pitchFamily="2" charset="0"/>
              </a:rPr>
              <a:t>Yoga </a:t>
            </a:r>
          </a:p>
          <a:p>
            <a:pPr>
              <a:buFont typeface="Wingdings" pitchFamily="2" charset="2"/>
              <a:buChar char="§"/>
            </a:pPr>
            <a:r>
              <a:rPr lang="en-US" dirty="0">
                <a:latin typeface="Avenir Book" panose="02000503020000020003" pitchFamily="2" charset="0"/>
              </a:rPr>
              <a:t>Yoga, which combines physical postures, breathing exercises, meditation, and a distinct philosophy, is one of the top ten practices of CAM</a:t>
            </a:r>
            <a:endParaRPr lang="en-US" b="1" dirty="0">
              <a:latin typeface="Avenir Book" panose="02000503020000020003" pitchFamily="2" charset="0"/>
            </a:endParaRPr>
          </a:p>
          <a:p>
            <a:pPr>
              <a:buFont typeface="Wingdings" pitchFamily="2" charset="2"/>
              <a:buChar char="§"/>
            </a:pPr>
            <a:r>
              <a:rPr lang="en-US" dirty="0">
                <a:latin typeface="Avenir Book" panose="02000503020000020003" pitchFamily="2" charset="0"/>
              </a:rPr>
              <a:t>Numerous studies attest to the benefits of yoga, a centuries-old mind-body practice, on a wide range of health-related conditions—particularly stress, mental health (including depression), and pain management.</a:t>
            </a:r>
          </a:p>
          <a:p>
            <a:pPr>
              <a:buFont typeface="Wingdings" pitchFamily="2" charset="2"/>
              <a:buChar char="§"/>
            </a:pPr>
            <a:r>
              <a:rPr lang="en-US" dirty="0">
                <a:latin typeface="Avenir Book" panose="02000503020000020003" pitchFamily="2" charset="0"/>
              </a:rPr>
              <a:t>Evidence:</a:t>
            </a:r>
          </a:p>
          <a:p>
            <a:pPr>
              <a:buFont typeface="Wingdings" pitchFamily="2" charset="2"/>
              <a:buChar char="§"/>
            </a:pPr>
            <a:r>
              <a:rPr lang="en-US" dirty="0">
                <a:latin typeface="Avenir Book" panose="02000503020000020003" pitchFamily="2" charset="0"/>
              </a:rPr>
              <a:t>A randomized control study including 38 adults with mild to moderate depression found that an eight-week hatha yoga intervention clinically reduced depression symptoms.</a:t>
            </a:r>
          </a:p>
          <a:p>
            <a:pPr>
              <a:buFont typeface="Wingdings" pitchFamily="2" charset="2"/>
              <a:buChar char="§"/>
            </a:pPr>
            <a:r>
              <a:rPr lang="en-US" dirty="0">
                <a:latin typeface="Avenir Book" panose="02000503020000020003" pitchFamily="2" charset="0"/>
              </a:rPr>
              <a:t>A systematic review of randomized control trials looking at yoga interventions for depression found that yoga improved depressive symptoms as much as taking an antidepressant drug.</a:t>
            </a:r>
          </a:p>
          <a:p>
            <a:pPr>
              <a:buFont typeface="Wingdings" pitchFamily="2" charset="2"/>
              <a:buChar char="§"/>
            </a:pPr>
            <a:r>
              <a:rPr lang="en-US" dirty="0">
                <a:latin typeface="Avenir Book" panose="02000503020000020003" pitchFamily="2" charset="0"/>
              </a:rPr>
              <a:t>A twelve week mindfulness based yoga intervention for women with depression found that in comparison to those who participated in a walking group, those in the yoga group reported significantly lower levels of rumination (a frequent symptom of depression).</a:t>
            </a:r>
          </a:p>
          <a:p>
            <a:endParaRPr lang="en-US" dirty="0"/>
          </a:p>
        </p:txBody>
      </p:sp>
    </p:spTree>
    <p:extLst>
      <p:ext uri="{BB962C8B-B14F-4D97-AF65-F5344CB8AC3E}">
        <p14:creationId xmlns:p14="http://schemas.microsoft.com/office/powerpoint/2010/main" val="428383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C99680-4684-2A40-AA22-92CF1B5B8A9F}"/>
              </a:ext>
            </a:extLst>
          </p:cNvPr>
          <p:cNvSpPr>
            <a:spLocks noGrp="1"/>
          </p:cNvSpPr>
          <p:nvPr>
            <p:ph idx="1"/>
          </p:nvPr>
        </p:nvSpPr>
        <p:spPr>
          <a:xfrm>
            <a:off x="163287" y="272143"/>
            <a:ext cx="11908970" cy="5617027"/>
          </a:xfrm>
        </p:spPr>
        <p:txBody>
          <a:bodyPr>
            <a:normAutofit fontScale="92500" lnSpcReduction="10000"/>
          </a:bodyPr>
          <a:lstStyle/>
          <a:p>
            <a:pPr marL="0" indent="0">
              <a:buNone/>
            </a:pPr>
            <a:r>
              <a:rPr lang="en-US" b="1" dirty="0">
                <a:latin typeface="Avenir Book" panose="02000503020000020003" pitchFamily="2" charset="0"/>
              </a:rPr>
              <a:t>Acupuncture</a:t>
            </a:r>
          </a:p>
          <a:p>
            <a:pPr marL="0" indent="0">
              <a:buNone/>
            </a:pPr>
            <a:br>
              <a:rPr lang="en-US" dirty="0">
                <a:latin typeface="Avenir Book" panose="02000503020000020003" pitchFamily="2" charset="0"/>
              </a:rPr>
            </a:br>
            <a:r>
              <a:rPr lang="en-US" dirty="0">
                <a:latin typeface="Avenir Book" panose="02000503020000020003" pitchFamily="2" charset="0"/>
              </a:rPr>
              <a:t>Evidence for the use of acupuncture — the Chinese practice of inserting needles into the body at specific points to manipulates the body's flow of energy — to treat anxiety disorders is becoming stronger.</a:t>
            </a:r>
          </a:p>
          <a:p>
            <a:pPr marL="0" indent="0">
              <a:buNone/>
            </a:pPr>
            <a:r>
              <a:rPr lang="en-US" dirty="0">
                <a:latin typeface="Avenir Book" panose="02000503020000020003" pitchFamily="2" charset="0"/>
              </a:rPr>
              <a:t>Acupuncture is a practice in which a trained specialist called an acupuncturist stimulates specific points on the skin called acupoints, usually with a needle. Stimulating acupoints increases the release of chemicals like endorphins (naturally-produced pain reducers) in the body and brain. These chemicals may directly impact how a person experiences pain.</a:t>
            </a:r>
          </a:p>
          <a:p>
            <a:pPr>
              <a:buFont typeface="Wingdings" pitchFamily="2" charset="2"/>
              <a:buChar char="§"/>
            </a:pPr>
            <a:r>
              <a:rPr lang="en-US" dirty="0">
                <a:latin typeface="Avenir Book" panose="02000503020000020003" pitchFamily="2" charset="0"/>
              </a:rPr>
              <a:t>Evidence:</a:t>
            </a:r>
          </a:p>
          <a:p>
            <a:pPr>
              <a:buFont typeface="Wingdings" pitchFamily="2" charset="2"/>
              <a:buChar char="§"/>
            </a:pPr>
            <a:r>
              <a:rPr lang="en-US" dirty="0">
                <a:latin typeface="Avenir Book" panose="02000503020000020003" pitchFamily="2" charset="0"/>
              </a:rPr>
              <a:t>A meta-analysis of the use of acupuncture in conjunction with antidepressants for treating depression found that the combination was more effective than the use of antidepressants alone.</a:t>
            </a:r>
          </a:p>
          <a:p>
            <a:pPr>
              <a:buFont typeface="Wingdings" pitchFamily="2" charset="2"/>
              <a:buChar char="§"/>
            </a:pPr>
            <a:r>
              <a:rPr lang="en-US" dirty="0">
                <a:latin typeface="Avenir Book" panose="02000503020000020003" pitchFamily="2" charset="0"/>
              </a:rPr>
              <a:t>A randomized, single-blind, placebo-controlled study looked at the impact of a twelve-week acupuncture intervention on the quality of life of patients with depression. The study found that those in the acupuncture group had significant improvement in eight quality of life domains including physical function, pain, energy, social and emotional function, and mental health.</a:t>
            </a:r>
          </a:p>
          <a:p>
            <a:pPr marL="0" indent="0">
              <a:buNone/>
            </a:pPr>
            <a:endParaRPr lang="en-US" dirty="0"/>
          </a:p>
        </p:txBody>
      </p:sp>
    </p:spTree>
    <p:extLst>
      <p:ext uri="{BB962C8B-B14F-4D97-AF65-F5344CB8AC3E}">
        <p14:creationId xmlns:p14="http://schemas.microsoft.com/office/powerpoint/2010/main" val="337824743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{3C8E642D-D306-4343-B3C4-7017EC7F5FFA}tf10001119</Template>
  <TotalTime>25</TotalTime>
  <Words>545</Words>
  <Application>Microsoft Macintosh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Book</vt:lpstr>
      <vt:lpstr>Gill Sans MT</vt:lpstr>
      <vt:lpstr>Wingdings</vt:lpstr>
      <vt:lpstr>Gallery</vt:lpstr>
      <vt:lpstr>Complementary and Alternative   Approaches to Treating Anxiety and   Depressive Disorders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Complementary and Alternative   Approaches to Treating Anxiety and   Depressive Disorders</dc:title>
  <dc:creator>Levy, Elijah</dc:creator>
  <cp:lastModifiedBy>Levy, Elijah</cp:lastModifiedBy>
  <cp:revision>7</cp:revision>
  <dcterms:created xsi:type="dcterms:W3CDTF">2020-08-20T01:03:01Z</dcterms:created>
  <dcterms:modified xsi:type="dcterms:W3CDTF">2021-04-09T15:00:38Z</dcterms:modified>
</cp:coreProperties>
</file>