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65" r:id="rId4"/>
    <p:sldId id="258" r:id="rId5"/>
    <p:sldId id="271" r:id="rId6"/>
    <p:sldId id="273" r:id="rId7"/>
    <p:sldId id="282" r:id="rId8"/>
    <p:sldId id="281" r:id="rId9"/>
    <p:sldId id="266" r:id="rId10"/>
    <p:sldId id="286" r:id="rId11"/>
    <p:sldId id="283" r:id="rId12"/>
    <p:sldId id="267" r:id="rId13"/>
    <p:sldId id="272" r:id="rId14"/>
    <p:sldId id="268" r:id="rId15"/>
    <p:sldId id="269" r:id="rId16"/>
    <p:sldId id="270" r:id="rId17"/>
    <p:sldId id="259" r:id="rId18"/>
    <p:sldId id="260" r:id="rId19"/>
    <p:sldId id="275" r:id="rId20"/>
    <p:sldId id="261" r:id="rId21"/>
    <p:sldId id="285" r:id="rId22"/>
    <p:sldId id="276" r:id="rId23"/>
    <p:sldId id="277" r:id="rId24"/>
    <p:sldId id="278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7"/>
    <p:restoredTop sz="94663"/>
  </p:normalViewPr>
  <p:slideViewPr>
    <p:cSldViewPr snapToGrid="0" snapToObjects="1">
      <p:cViewPr varScale="1">
        <p:scale>
          <a:sx n="95" d="100"/>
          <a:sy n="95" d="100"/>
        </p:scale>
        <p:origin x="10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8" d="100"/>
        <a:sy n="11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10/25/20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10/25/20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10/25/20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10/25/20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10/25/20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10/25/20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10/25/20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10/25/20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10/25/20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D3296-39A8-8C43-B196-690DF7BE13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930158"/>
            <a:ext cx="8991600" cy="3265324"/>
          </a:xfrm>
        </p:spPr>
        <p:txBody>
          <a:bodyPr>
            <a:normAutofit/>
          </a:bodyPr>
          <a:lstStyle/>
          <a:p>
            <a:r>
              <a:rPr lang="en-US" sz="2800" dirty="0"/>
              <a:t>Adolescent substance use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current Trends, risk factors, warning signs and effects of chronic use on brain development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F3F335-5DA7-7A49-ADDE-91437BA73E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694479"/>
            <a:ext cx="6801612" cy="54218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8802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BF9F0-622B-1548-BAA8-EDE6DB6EF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494" y="322729"/>
            <a:ext cx="11712388" cy="6320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The DSM-V recognizes substance related disorders resulting from the use of ten separate classes of drugs: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1. alcohol </a:t>
            </a:r>
          </a:p>
          <a:p>
            <a:pPr marL="0" indent="0">
              <a:buNone/>
            </a:pPr>
            <a:r>
              <a:rPr lang="en-US" sz="2000" dirty="0"/>
              <a:t>2. caffeine </a:t>
            </a:r>
          </a:p>
          <a:p>
            <a:pPr marL="0" indent="0">
              <a:buNone/>
            </a:pPr>
            <a:r>
              <a:rPr lang="en-US" sz="2000" dirty="0"/>
              <a:t>3. cannabis </a:t>
            </a:r>
          </a:p>
          <a:p>
            <a:pPr marL="0" indent="0">
              <a:buNone/>
            </a:pPr>
            <a:r>
              <a:rPr lang="en-US" sz="2000" dirty="0"/>
              <a:t>4. hallucinogens, phencyclidine other hallucinogens such as LSD </a:t>
            </a:r>
          </a:p>
          <a:p>
            <a:pPr marL="0" indent="0">
              <a:buNone/>
            </a:pPr>
            <a:r>
              <a:rPr lang="en-US" sz="2000" dirty="0"/>
              <a:t>5. inhalants </a:t>
            </a:r>
          </a:p>
          <a:p>
            <a:pPr marL="0" indent="0">
              <a:buNone/>
            </a:pPr>
            <a:r>
              <a:rPr lang="en-US" sz="2000" dirty="0"/>
              <a:t>6. opioids </a:t>
            </a:r>
          </a:p>
          <a:p>
            <a:pPr marL="0" indent="0">
              <a:buNone/>
            </a:pPr>
            <a:r>
              <a:rPr lang="en-US" sz="2000" dirty="0"/>
              <a:t>7. sedatives </a:t>
            </a:r>
          </a:p>
          <a:p>
            <a:pPr marL="0" indent="0">
              <a:buNone/>
            </a:pPr>
            <a:r>
              <a:rPr lang="en-US" sz="2000" dirty="0"/>
              <a:t>8. hypnotics </a:t>
            </a:r>
          </a:p>
          <a:p>
            <a:pPr marL="0" indent="0">
              <a:buNone/>
            </a:pPr>
            <a:r>
              <a:rPr lang="en-US" sz="2000" dirty="0"/>
              <a:t>9. anxiolytics </a:t>
            </a:r>
          </a:p>
          <a:p>
            <a:pPr marL="0" indent="0">
              <a:buNone/>
            </a:pPr>
            <a:r>
              <a:rPr lang="en-US" sz="2000" dirty="0"/>
              <a:t>10. stimulants (including amphetamine-type substances, cocaine, and other stimulants), tobacco</a:t>
            </a:r>
          </a:p>
          <a:p>
            <a:pPr marL="0" indent="0">
              <a:buNone/>
            </a:pPr>
            <a:r>
              <a:rPr lang="en-US" sz="2000" dirty="0"/>
              <a:t>11. other or unknown substances</a:t>
            </a:r>
          </a:p>
        </p:txBody>
      </p:sp>
    </p:spTree>
    <p:extLst>
      <p:ext uri="{BB962C8B-B14F-4D97-AF65-F5344CB8AC3E}">
        <p14:creationId xmlns:p14="http://schemas.microsoft.com/office/powerpoint/2010/main" val="2640370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D92E4-551B-7A46-A5C5-738C0D144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965" y="470648"/>
            <a:ext cx="11483788" cy="6010834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>
                <a:solidFill>
                  <a:srgbClr val="FF0000"/>
                </a:solidFill>
              </a:rPr>
              <a:t>Societal and Media Influences</a:t>
            </a:r>
          </a:p>
          <a:p>
            <a:pPr marL="0" indent="0" algn="ctr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228600" lvl="1" indent="0">
              <a:buNone/>
            </a:pPr>
            <a:r>
              <a:rPr lang="en-US" sz="2400" dirty="0"/>
              <a:t>Society and the media portray drinking as acceptable or even fashionable. </a:t>
            </a:r>
          </a:p>
          <a:p>
            <a:pPr marL="228600" lvl="1" indent="0">
              <a:buNone/>
            </a:pPr>
            <a:r>
              <a:rPr lang="en-US" sz="2400" dirty="0"/>
              <a:t>Despite these influences, parents can make a difference by conveying clear expectations to their adolescent regarding drinking, setting limits consistently, and monitoring. </a:t>
            </a:r>
          </a:p>
          <a:p>
            <a:pPr marL="228600" lvl="1" indent="0">
              <a:buNone/>
            </a:pPr>
            <a:r>
              <a:rPr lang="en-US" sz="2400" dirty="0"/>
              <a:t>Adolescents whose family members drink excessively may think this behavior is acceptable. </a:t>
            </a:r>
          </a:p>
          <a:p>
            <a:pPr marL="228600" lvl="1" indent="0">
              <a:buNone/>
            </a:pPr>
            <a:r>
              <a:rPr lang="en-US" sz="2400" dirty="0"/>
              <a:t>Some adolescents who try alcohol go on to develop an alcohol use disorder.</a:t>
            </a:r>
          </a:p>
          <a:p>
            <a:pPr marL="228600" lvl="1" indent="0">
              <a:buNone/>
            </a:pPr>
            <a:r>
              <a:rPr lang="en-US" sz="2400" dirty="0"/>
              <a:t>Risk factors for developing a disorder include starting drinking at a young age and genetics. </a:t>
            </a:r>
          </a:p>
          <a:p>
            <a:pPr marL="228600" lvl="1" indent="0">
              <a:buNone/>
            </a:pPr>
            <a:r>
              <a:rPr lang="en-US" sz="2400" dirty="0"/>
              <a:t>Adolescents who have a family member with an alcohol use disorder should be made aware of their increased risk.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173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02D8E-BC23-AC46-8333-AF4727154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524" y="401664"/>
            <a:ext cx="7729728" cy="433802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Tobacco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42966-210D-C341-98D4-BA515FDF1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729" y="820271"/>
            <a:ext cx="11591365" cy="5715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/>
              <a:t>The majority of adults who smoke cigarettes began smoking during adolescence.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In 2017, about 8.8% of high school students reported current cigarette use (smoked in the previous 30 days), down from 27.5% in 1991.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Only about 2% of high school students report smoking every day.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In the United States, more than 2,000 people begin smoking every day.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Of these new smokers, 31% are under age 16 and more than 50% are under age 18. If adolescents do not try cigarettes before age 19, they are very unlikely to become smokers as adults.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405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9000F-43AE-A745-81D5-D5E839FB9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98209"/>
            <a:ext cx="7729728" cy="48759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Tobacco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B74A9-D74C-A54C-9570-A3D0FBDA2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281" y="1048872"/>
            <a:ext cx="11564471" cy="547295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400" dirty="0">
                <a:solidFill>
                  <a:schemeClr val="tx1"/>
                </a:solidFill>
              </a:rPr>
              <a:t>The single strongest risk factor for adolescent smoking includes:</a:t>
            </a:r>
          </a:p>
          <a:p>
            <a:endParaRPr lang="en-US" sz="2400" dirty="0"/>
          </a:p>
          <a:p>
            <a:pPr lvl="1"/>
            <a:r>
              <a:rPr lang="en-US" sz="2400" dirty="0"/>
              <a:t>Having parents who smoke</a:t>
            </a:r>
          </a:p>
          <a:p>
            <a:pPr lvl="1"/>
            <a:r>
              <a:rPr lang="en-US" sz="2400" dirty="0"/>
              <a:t>Other risk factors often associated with starting smoking during childhood include</a:t>
            </a:r>
          </a:p>
          <a:p>
            <a:pPr lvl="2"/>
            <a:r>
              <a:rPr lang="en-US" sz="2400" dirty="0"/>
              <a:t>Peers and role models (such as celebrities) who smoke</a:t>
            </a:r>
          </a:p>
          <a:p>
            <a:pPr lvl="2"/>
            <a:r>
              <a:rPr lang="en-US" sz="2400" dirty="0"/>
              <a:t>Poor school performance</a:t>
            </a:r>
          </a:p>
          <a:p>
            <a:pPr lvl="2"/>
            <a:r>
              <a:rPr lang="en-US" sz="2400" dirty="0"/>
              <a:t>Other high-risk behavior (such as excessive dieting, particularly among girls; physical fighting and drunk driving, particularly among boys; or use of alcohol or other drugs)</a:t>
            </a:r>
          </a:p>
          <a:p>
            <a:pPr lvl="2"/>
            <a:r>
              <a:rPr lang="en-US" sz="2400" dirty="0"/>
              <a:t>Poor problem-solving abilities</a:t>
            </a:r>
          </a:p>
          <a:p>
            <a:pPr lvl="2"/>
            <a:r>
              <a:rPr lang="en-US" sz="2400" dirty="0"/>
              <a:t>Availability of cigarettes</a:t>
            </a:r>
          </a:p>
          <a:p>
            <a:pPr lvl="2"/>
            <a:r>
              <a:rPr lang="en-US" sz="2400" dirty="0"/>
              <a:t>Low self-esteem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668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520B4-F817-3745-8AF5-9C476CC02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78892"/>
            <a:ext cx="7729728" cy="447249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Electronic cigarettes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76982-639F-5A47-BB48-56DB2C3D5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495" y="941294"/>
            <a:ext cx="11725834" cy="5795682"/>
          </a:xfrm>
        </p:spPr>
        <p:txBody>
          <a:bodyPr>
            <a:normAutofit/>
          </a:bodyPr>
          <a:lstStyle/>
          <a:p>
            <a:pPr marL="228600" lvl="1" indent="0">
              <a:buNone/>
            </a:pPr>
            <a:endParaRPr lang="en-US" sz="1800" dirty="0"/>
          </a:p>
          <a:p>
            <a:pPr marL="228600" lvl="1" indent="0">
              <a:buNone/>
            </a:pPr>
            <a:r>
              <a:rPr lang="en-US" sz="2400" dirty="0"/>
              <a:t>Electronic cigarettes (e-cigarettes, e-cigs, vapes) have also been increasing significantly in popularity and may be mislabeled as safe alternatives to cigarettes. </a:t>
            </a:r>
          </a:p>
          <a:p>
            <a:pPr marL="228600" lvl="1" indent="0">
              <a:buNone/>
            </a:pPr>
            <a:r>
              <a:rPr lang="en-US" sz="2400" dirty="0"/>
              <a:t>E-cigarettes contain liquid </a:t>
            </a:r>
            <a:r>
              <a:rPr lang="en-US" sz="2400" u="sng" dirty="0"/>
              <a:t>nicotine</a:t>
            </a:r>
            <a:r>
              <a:rPr lang="en-US" sz="2400" dirty="0"/>
              <a:t>, which is the highly addictive part of tobacco. </a:t>
            </a:r>
          </a:p>
          <a:p>
            <a:pPr marL="228600" lvl="1" indent="0">
              <a:buNone/>
            </a:pPr>
            <a:r>
              <a:rPr lang="en-US" sz="2400" dirty="0"/>
              <a:t>However, </a:t>
            </a:r>
            <a:r>
              <a:rPr lang="en-US" sz="2400" u="sng" dirty="0"/>
              <a:t>nicotine</a:t>
            </a:r>
            <a:r>
              <a:rPr lang="en-US" sz="2400" dirty="0"/>
              <a:t> is highly addictive, and </a:t>
            </a:r>
            <a:r>
              <a:rPr lang="en-US" sz="2400" u="sng" dirty="0"/>
              <a:t>nicotine</a:t>
            </a:r>
            <a:r>
              <a:rPr lang="en-US" sz="2400" dirty="0"/>
              <a:t> toxicity is possible. </a:t>
            </a:r>
          </a:p>
          <a:p>
            <a:pPr marL="228600" lvl="1" indent="0">
              <a:buNone/>
            </a:pPr>
            <a:r>
              <a:rPr lang="en-US" sz="2400" dirty="0"/>
              <a:t>E-cigarettes are increasingly the initial form of exposure for adolescents to </a:t>
            </a:r>
            <a:r>
              <a:rPr lang="en-US" sz="2400" u="sng" dirty="0"/>
              <a:t>nicotine</a:t>
            </a:r>
            <a:r>
              <a:rPr lang="en-US" sz="2400" dirty="0"/>
              <a:t>, but their effect on the rate of adult smoking is unclear. </a:t>
            </a:r>
          </a:p>
          <a:p>
            <a:pPr marL="228600" lvl="1" indent="0">
              <a:buNone/>
            </a:pPr>
            <a:r>
              <a:rPr lang="en-US" sz="2400" dirty="0"/>
              <a:t>According to studies sponsored by the National Institutes of Health (NIH), current e-cigarette use (</a:t>
            </a:r>
            <a:r>
              <a:rPr lang="en-US" sz="2400" u="sng" dirty="0"/>
              <a:t>nicotine</a:t>
            </a:r>
            <a:r>
              <a:rPr lang="en-US" sz="2400" dirty="0"/>
              <a:t> vaping, not counting other substances) among middle and high school students increased markedly from 4.5% in 2013 to about 21.6% in 2018. </a:t>
            </a:r>
          </a:p>
          <a:p>
            <a:pPr marL="228600" lvl="1" indent="0">
              <a:buNone/>
            </a:pPr>
            <a:r>
              <a:rPr lang="en-US" sz="2400" dirty="0"/>
              <a:t>About 42% of high school students have tried e-cigarettes.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176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CDF07-9941-1D47-9207-5F331E116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3560" y="206681"/>
            <a:ext cx="7729728" cy="447249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Other substances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65B49-AC4C-9946-A414-02894B17E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11131"/>
            <a:ext cx="11066929" cy="55401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Use of other substances among adolescents remains a serious problem. </a:t>
            </a:r>
          </a:p>
          <a:p>
            <a:pPr marL="0" indent="0">
              <a:buNone/>
            </a:pPr>
            <a:r>
              <a:rPr lang="en-US" dirty="0"/>
              <a:t>The CDC reported that, in 2017, 19.8% of high school students were current marijuana users (which is below the peak rate of 25.3% in 1995). </a:t>
            </a:r>
          </a:p>
          <a:p>
            <a:pPr marL="0" indent="0">
              <a:buNone/>
            </a:pPr>
            <a:r>
              <a:rPr lang="en-US" dirty="0"/>
              <a:t>About 35.6% reported having used marijuana one or more times in their life. </a:t>
            </a:r>
          </a:p>
          <a:p>
            <a:pPr marL="228600" lvl="1" indent="0">
              <a:buNone/>
            </a:pPr>
            <a:r>
              <a:rPr lang="en-US" dirty="0"/>
              <a:t>In one survey, the following percentages of high school students reported using illicit substances one or more times in their life:</a:t>
            </a:r>
          </a:p>
          <a:p>
            <a:pPr marL="228600" lvl="1" indent="0">
              <a:buNone/>
            </a:pPr>
            <a:r>
              <a:rPr lang="en-US" dirty="0"/>
              <a:t>Prescription drugs (taken without a prescription): 14.0%</a:t>
            </a:r>
          </a:p>
          <a:p>
            <a:pPr marL="228600" lvl="1" indent="0">
              <a:buNone/>
            </a:pPr>
            <a:r>
              <a:rPr lang="en-US" dirty="0"/>
              <a:t>Inhalants (for example, glue, aerosols): 6.2%</a:t>
            </a:r>
          </a:p>
          <a:p>
            <a:pPr marL="228600" lvl="1" indent="0">
              <a:buNone/>
            </a:pPr>
            <a:r>
              <a:rPr lang="en-US" dirty="0"/>
              <a:t>Hallucinogens</a:t>
            </a:r>
            <a:r>
              <a:rPr lang="en-US" u="sng" dirty="0"/>
              <a:t> </a:t>
            </a:r>
            <a:r>
              <a:rPr lang="en-US" dirty="0"/>
              <a:t>(for example, LSD, PCP mescaline, mushrooms): 6.6%</a:t>
            </a:r>
          </a:p>
          <a:p>
            <a:pPr marL="228600" lvl="1" indent="0">
              <a:buNone/>
            </a:pPr>
            <a:r>
              <a:rPr lang="en-US" dirty="0"/>
              <a:t>Cocaine 4.8%</a:t>
            </a:r>
          </a:p>
          <a:p>
            <a:pPr marL="228600" lvl="1" indent="0">
              <a:buNone/>
            </a:pPr>
            <a:r>
              <a:rPr lang="en-US" dirty="0"/>
              <a:t>Anabolic Steroids (taken by mouth or injected into a muscle): 2.9%</a:t>
            </a:r>
          </a:p>
          <a:p>
            <a:pPr marL="228600" lvl="1" indent="0">
              <a:buNone/>
            </a:pPr>
            <a:r>
              <a:rPr lang="en-US" dirty="0"/>
              <a:t>Methamphetamines (nonprescription): 2.5%</a:t>
            </a:r>
          </a:p>
          <a:p>
            <a:pPr marL="228600" lvl="1" indent="0">
              <a:buNone/>
            </a:pPr>
            <a:r>
              <a:rPr lang="en-US" dirty="0"/>
              <a:t>Heroin:  1.7%</a:t>
            </a:r>
            <a:endParaRPr lang="en-US" dirty="0">
              <a:solidFill>
                <a:schemeClr val="tx1"/>
              </a:solidFill>
            </a:endParaRPr>
          </a:p>
          <a:p>
            <a:pPr marL="22860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tx1"/>
                </a:solidFill>
              </a:rPr>
              <a:t>Prescription drugs that are particularly abused include opioid (narcotic) pain relievers, antianxiety drugs, and stimulants (such as methylphenidate and similar drugs used for attention deficit disorder.   </a:t>
            </a:r>
          </a:p>
        </p:txBody>
      </p:sp>
    </p:spTree>
    <p:extLst>
      <p:ext uri="{BB962C8B-B14F-4D97-AF65-F5344CB8AC3E}">
        <p14:creationId xmlns:p14="http://schemas.microsoft.com/office/powerpoint/2010/main" val="15553318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69D77-B5A3-7E4E-A0CA-64AF30B8C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84763"/>
            <a:ext cx="7729728" cy="50103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Other drugs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C1B2F-83F1-0047-B112-E417EA97C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094" y="900953"/>
            <a:ext cx="11295530" cy="54057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Nonprescription, over-the-counter (OTC) drugs that are particularly abused include cough and cold drugs that contain dextromethorphan ( a cough medicine which at high doses can produce psychedelic symptoms like mania and hallucinations; can slow breathing, seizures, coma and death) </a:t>
            </a:r>
            <a:endParaRPr lang="en-US" sz="2400" u="sng" dirty="0"/>
          </a:p>
          <a:p>
            <a:pPr marL="0" indent="0">
              <a:buNone/>
            </a:pPr>
            <a:endParaRPr lang="en-US" sz="2400" u="sng" dirty="0"/>
          </a:p>
          <a:p>
            <a:pPr marL="228600" lvl="1" indent="0">
              <a:buNone/>
            </a:pPr>
            <a:r>
              <a:rPr lang="en-US" sz="2400" dirty="0"/>
              <a:t>These drugs are now misused by adolescents more than any other substance other than alcohol and marijuana. </a:t>
            </a:r>
          </a:p>
          <a:p>
            <a:pPr marL="228600" lvl="1" indent="0">
              <a:buNone/>
            </a:pPr>
            <a:r>
              <a:rPr lang="en-US" sz="2400" dirty="0"/>
              <a:t>Even young adolescents may try drugs, with some reporting drug use as early as age 12. </a:t>
            </a:r>
          </a:p>
          <a:p>
            <a:pPr marL="228600" lvl="1" indent="0">
              <a:buNone/>
            </a:pPr>
            <a:r>
              <a:rPr lang="en-US" sz="2400" dirty="0"/>
              <a:t>Many adolescents who experiment with OTC, prescription, and other substances go on to develop substance use disorders.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76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A98EF-A31B-E440-8142-C2FBFA263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25104"/>
            <a:ext cx="7729728" cy="568273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The adolescent brain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78D8E-FC74-4348-9D4B-936C359E5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047" y="1102660"/>
            <a:ext cx="11712388" cy="5530236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2400" dirty="0"/>
              <a:t>The teenage years are a critical window of vulnerability to substance use disorders, because the brain is still developing and malleable (a property known as neuroplasticity) and some brain areas are less mature than others. </a:t>
            </a:r>
          </a:p>
          <a:p>
            <a:pPr marL="0" indent="0" fontAlgn="base">
              <a:buNone/>
            </a:pPr>
            <a:r>
              <a:rPr lang="en-US" sz="2400" dirty="0"/>
              <a:t>What remains incompletely developed during the teen years are the prefrontal cortex and its connections to other brain regions. </a:t>
            </a:r>
          </a:p>
          <a:p>
            <a:pPr marL="0" indent="0" fontAlgn="base">
              <a:buNone/>
            </a:pPr>
            <a:r>
              <a:rPr lang="en-US" sz="2400" dirty="0"/>
              <a:t>The prefrontal cortex is responsible for assessing situations, making rational decisions, and controlling our emotions and impulses; typically this circuitry is not mature until a person is in his or her mid-20s.</a:t>
            </a:r>
          </a:p>
          <a:p>
            <a:pPr marL="0" indent="0" fontAlgn="base">
              <a:buNone/>
            </a:pPr>
            <a:r>
              <a:rPr lang="en-US" sz="2400" dirty="0"/>
              <a:t>The adolescent brain is often likened to a car with a fully functioning gas pedal (the reward system) but weak brakes (the prefrontal cortex). </a:t>
            </a:r>
          </a:p>
          <a:p>
            <a:pPr marL="0" indent="0" fontAlgn="base">
              <a:buNone/>
            </a:pPr>
            <a:r>
              <a:rPr lang="en-US" sz="2400" dirty="0"/>
              <a:t>This affects their ability to weigh risks accurately and make sound decisions, including decisions about using drugs.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6797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05254-46C0-204A-A2EC-93355667F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05786"/>
            <a:ext cx="7729728" cy="622061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Consequences of chronic drug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D0C1D-3F05-7347-93C4-B6AFD5BCD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071" y="1129553"/>
            <a:ext cx="11510682" cy="5422661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en-US" dirty="0"/>
              <a:t>Most teens do not escalate from trying drugs to developing an addiction or other substance use disorder.</a:t>
            </a:r>
          </a:p>
          <a:p>
            <a:pPr marL="0" indent="0" algn="ctr" fontAlgn="base">
              <a:buNone/>
            </a:pPr>
            <a:r>
              <a:rPr lang="en-US" dirty="0"/>
              <a:t>Drug use can be part of a pattern of risky behavior including unsafe sex, driving while intoxicated, or other hazardous, unsupervised activities. </a:t>
            </a:r>
            <a:endParaRPr lang="en-US" dirty="0">
              <a:solidFill>
                <a:schemeClr val="tx1"/>
              </a:solidFill>
            </a:endParaRPr>
          </a:p>
          <a:p>
            <a:pPr marL="0" indent="0" algn="ctr" fontAlgn="base">
              <a:buNone/>
            </a:pPr>
            <a:r>
              <a:rPr lang="en-US" dirty="0">
                <a:solidFill>
                  <a:schemeClr val="tx1"/>
                </a:solidFill>
              </a:rPr>
              <a:t>In cases when a teen does develop a pattern of repeated use, it can pose serious social and health risks, including:</a:t>
            </a:r>
          </a:p>
          <a:p>
            <a:pPr marL="0" indent="0" algn="ctr" fontAlgn="base">
              <a:buNone/>
            </a:pPr>
            <a:endParaRPr lang="en-US" dirty="0"/>
          </a:p>
          <a:p>
            <a:pPr lvl="1" fontAlgn="base"/>
            <a:r>
              <a:rPr lang="en-US" sz="1800" dirty="0"/>
              <a:t>School failure</a:t>
            </a:r>
          </a:p>
          <a:p>
            <a:pPr lvl="1" fontAlgn="base"/>
            <a:r>
              <a:rPr lang="en-US" sz="1800" dirty="0"/>
              <a:t>Problems with family and other relationships</a:t>
            </a:r>
          </a:p>
          <a:p>
            <a:pPr lvl="1" fontAlgn="base"/>
            <a:r>
              <a:rPr lang="en-US" sz="1800" dirty="0"/>
              <a:t>Loss of interest in normal healthy activities</a:t>
            </a:r>
          </a:p>
          <a:p>
            <a:pPr lvl="1" fontAlgn="base"/>
            <a:r>
              <a:rPr lang="en-US" sz="1800" dirty="0"/>
              <a:t>Impaired memory</a:t>
            </a:r>
          </a:p>
          <a:p>
            <a:pPr lvl="1" fontAlgn="base"/>
            <a:r>
              <a:rPr lang="en-US" sz="1800" dirty="0"/>
              <a:t>Increased risk of contracting an infectious disease (like HIV or hepatitis C) via risky sexual behavior or sharing contaminated injection equipment</a:t>
            </a:r>
          </a:p>
          <a:p>
            <a:pPr lvl="1" fontAlgn="base"/>
            <a:r>
              <a:rPr lang="en-US" sz="1800" dirty="0"/>
              <a:t>Mental health problems—including substance use disorders of varying severity</a:t>
            </a:r>
          </a:p>
          <a:p>
            <a:pPr lvl="1" fontAlgn="base"/>
            <a:r>
              <a:rPr lang="en-US" sz="1800" dirty="0"/>
              <a:t>Risk of overdose death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4381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8EE17-FA6E-9F4D-9176-40EE7D3CE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7095" y="319233"/>
            <a:ext cx="8616158" cy="541379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Consequences of chronic drug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5AF86-07F4-0042-8225-5E8AE1E56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859" y="1277471"/>
            <a:ext cx="11403106" cy="5136775"/>
          </a:xfrm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When substance use disorders occur in adolescence, they affect key developmental and social transitions, and they can interfere with normal brain maturation. </a:t>
            </a:r>
          </a:p>
          <a:p>
            <a:endParaRPr lang="en-US" sz="2000" dirty="0"/>
          </a:p>
          <a:p>
            <a:r>
              <a:rPr lang="en-US" sz="2000" dirty="0"/>
              <a:t>Chronic marijuana use in adolescence, for example, has been shown to lead to a loss of IQ that is not recovered even if the individual quits using in adulthood.</a:t>
            </a:r>
            <a:endParaRPr lang="en-US" sz="2000" baseline="30000" dirty="0"/>
          </a:p>
          <a:p>
            <a:endParaRPr lang="en-US" sz="2000" baseline="30000" dirty="0"/>
          </a:p>
          <a:p>
            <a:r>
              <a:rPr lang="en-US" sz="2000" dirty="0"/>
              <a:t>Impaired memory, abstraction and other executive functions (frontal lobe) caused by drug use can derail a young person’s social and educational development.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154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0A8B9-04FE-4848-ABFF-D491F68B4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38551"/>
            <a:ext cx="7729728" cy="58172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Data and trends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3F165-C41F-F848-A094-B38D98147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941" y="1008529"/>
            <a:ext cx="11658600" cy="56109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/>
              <a:t>Adolescent substance use and misuse are serious issues that contribute to significant medical, psychological, and legal consequences later in life. </a:t>
            </a:r>
          </a:p>
          <a:p>
            <a:pPr marL="0" indent="0">
              <a:buNone/>
            </a:pPr>
            <a:r>
              <a:rPr lang="en-US" sz="2000" dirty="0"/>
              <a:t>In 2015, nearly half (48.9%) of U.S. high school seniors admitted to using an illicit drug (not counting alcohol or tobacco) in their lifetime.</a:t>
            </a:r>
            <a:endParaRPr lang="en-US" sz="2000" baseline="30000" dirty="0"/>
          </a:p>
          <a:p>
            <a:pPr marL="0" indent="0">
              <a:buNone/>
            </a:pPr>
            <a:r>
              <a:rPr lang="en-US" sz="2000" dirty="0"/>
              <a:t>For many years, the illicit drug most commonly used by adolescents has been marijuana, and its rates of use among adolescents have increased significantly since 1991. </a:t>
            </a:r>
          </a:p>
          <a:p>
            <a:pPr marL="0" indent="0">
              <a:buNone/>
            </a:pPr>
            <a:r>
              <a:rPr lang="en-US" sz="2000" dirty="0"/>
              <a:t>About 21% of eighth grade students reported that they had consumed alcohol</a:t>
            </a:r>
          </a:p>
          <a:p>
            <a:pPr marL="0" indent="0">
              <a:buNone/>
            </a:pPr>
            <a:r>
              <a:rPr lang="en-US" sz="2000" dirty="0"/>
              <a:t>About 8% reported that they had been intoxicated</a:t>
            </a:r>
          </a:p>
          <a:p>
            <a:pPr marL="0" indent="0">
              <a:buNone/>
            </a:pPr>
            <a:r>
              <a:rPr lang="en-US" sz="2000" dirty="0"/>
              <a:t>These numbers skyrocket to 58% for twelfth grade students. </a:t>
            </a:r>
          </a:p>
          <a:p>
            <a:pPr marL="0" indent="0">
              <a:buNone/>
            </a:pPr>
            <a:r>
              <a:rPr lang="en-US" sz="2000" dirty="0"/>
              <a:t>Cigarette smoking has steadily declined across all ages since 2010</a:t>
            </a:r>
          </a:p>
          <a:p>
            <a:pPr marL="0" indent="0">
              <a:buNone/>
            </a:pPr>
            <a:r>
              <a:rPr lang="en-US" sz="2000" dirty="0"/>
              <a:t> E-cigarettes have become more popular than any other tobacco product, and those who use them cite experimentation and "because they taste good" </a:t>
            </a:r>
            <a:endParaRPr lang="en-US" sz="2000" baseline="300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538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7E250-BD5B-2D47-9620-A4CF6E3A1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9" y="319233"/>
            <a:ext cx="10448366" cy="58172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drug use can progress to addiction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899F5-2F0A-364E-A636-35B50B9E7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047" y="1196788"/>
            <a:ext cx="11712388" cy="5499847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br>
              <a:rPr lang="en-US" sz="2400" dirty="0"/>
            </a:br>
            <a:r>
              <a:rPr lang="en-US" sz="2400" dirty="0"/>
              <a:t>Different drugs affect the brain differently, but a common factor is that they all raise the level of the chemical </a:t>
            </a:r>
            <a:r>
              <a:rPr lang="en-US" sz="2400" i="1" dirty="0"/>
              <a:t>dopamine</a:t>
            </a:r>
            <a:r>
              <a:rPr lang="en-US" sz="2400" dirty="0"/>
              <a:t> in brain circuits that control reward and pleasure.</a:t>
            </a:r>
          </a:p>
          <a:p>
            <a:pPr marL="0" indent="0" fontAlgn="base">
              <a:buNone/>
            </a:pPr>
            <a:r>
              <a:rPr lang="en-US" sz="2400" dirty="0"/>
              <a:t>The brain is wired to encourage life-sustaining and healthy activities through the release of dopamine. </a:t>
            </a:r>
          </a:p>
          <a:p>
            <a:pPr marL="0" indent="0" fontAlgn="base">
              <a:buNone/>
            </a:pPr>
            <a:r>
              <a:rPr lang="en-US" sz="2400" dirty="0"/>
              <a:t>Everyday rewards during adolescence—such as being with friends, listening to music, playing sports, and all the other highly motivating experiences for teenagers—cause the release of this chemical in moderate amounts. </a:t>
            </a:r>
          </a:p>
          <a:p>
            <a:pPr marL="0" indent="0" fontAlgn="base">
              <a:buNone/>
            </a:pPr>
            <a:r>
              <a:rPr lang="en-US" sz="2400" dirty="0"/>
              <a:t>This reinforces behaviors that contribute to learning, health, well-being, and the strengthening of social bonds.</a:t>
            </a:r>
          </a:p>
          <a:p>
            <a:pPr marL="0" indent="0" algn="ctr" fontAlgn="base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0326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37F02-B257-C447-8A94-18F8F1C38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706" y="295836"/>
            <a:ext cx="11766176" cy="62394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chemeClr val="tx1"/>
                </a:solidFill>
              </a:rPr>
              <a:t>Drugs, unfortunately, are able to hijack this process. </a:t>
            </a:r>
          </a:p>
          <a:p>
            <a:pPr marL="0" indent="0" algn="ctr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This creates an especially strong drive to repeat the experience.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The immature brain, already struggling with balancing impulse and self-control, is more likely to take drugs again without adequately considering the consequences. 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If the experience is repeated, the brain reinforces the neural links between pleasure and drug-taking, making the association stronger and stronger.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1023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A3875-0A7E-2746-8CB6-3AC860C8C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30974"/>
            <a:ext cx="7729728" cy="71619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Treatment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0BE4E-A843-814C-971E-4A71DEDD4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835" y="1008529"/>
            <a:ext cx="11896165" cy="57184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Substance abuse programs for youth </a:t>
            </a:r>
            <a:r>
              <a:rPr lang="en-US" sz="2400" dirty="0"/>
              <a:t>are broken down into a few main categories: detox, withdrawal and medical treatment and therapy.</a:t>
            </a:r>
          </a:p>
          <a:p>
            <a:pPr marL="0" indent="0">
              <a:buNone/>
            </a:pPr>
            <a:r>
              <a:rPr lang="en-US" sz="2400" dirty="0"/>
              <a:t>The first step of substance abuse treatment is detox, or when the substance is cleared from the body. </a:t>
            </a:r>
          </a:p>
          <a:p>
            <a:pPr marL="0" indent="0">
              <a:buNone/>
            </a:pPr>
            <a:r>
              <a:rPr lang="en-US" sz="2400" dirty="0"/>
              <a:t>Detox is usually followed by symptoms of withdrawal which might require medical care. </a:t>
            </a:r>
          </a:p>
          <a:p>
            <a:pPr marL="0" indent="0">
              <a:buNone/>
            </a:pPr>
            <a:r>
              <a:rPr lang="en-US" sz="2400" dirty="0"/>
              <a:t>In cases of alcohol abuse, for example, medical staff must be on hand in case of seizures, tremors or dehydration.</a:t>
            </a:r>
          </a:p>
          <a:p>
            <a:pPr marL="0" indent="0">
              <a:buNone/>
            </a:pPr>
            <a:r>
              <a:rPr lang="en-US" sz="2400" dirty="0"/>
              <a:t>After initial treatment, substance abuse treatment plans focus on long-term treatment which usually involves different types of therapy.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chemeClr val="tx1"/>
                </a:solidFill>
              </a:rPr>
              <a:t>Detox</a:t>
            </a:r>
          </a:p>
          <a:p>
            <a:pPr marL="0" indent="0">
              <a:buNone/>
            </a:pPr>
            <a:r>
              <a:rPr lang="en-US" sz="2000" dirty="0"/>
              <a:t>Drug detox is the period of time that it takes for a drug to leave the body. </a:t>
            </a:r>
          </a:p>
          <a:p>
            <a:pPr marL="0" indent="0">
              <a:buNone/>
            </a:pPr>
            <a:r>
              <a:rPr lang="en-US" sz="2000" dirty="0"/>
              <a:t>Most drugs clear the system within a few days. Some, like marijuana, can take up to a week. </a:t>
            </a:r>
          </a:p>
          <a:p>
            <a:pPr marL="0" indent="0">
              <a:buNone/>
            </a:pPr>
            <a:r>
              <a:rPr lang="en-US" sz="2000" dirty="0"/>
              <a:t>Others, like heroin, will completely metabolize within 30-60 minutes.</a:t>
            </a:r>
          </a:p>
        </p:txBody>
      </p:sp>
    </p:spTree>
    <p:extLst>
      <p:ext uri="{BB962C8B-B14F-4D97-AF65-F5344CB8AC3E}">
        <p14:creationId xmlns:p14="http://schemas.microsoft.com/office/powerpoint/2010/main" val="16284631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0DA56-E1B4-AD4F-AD99-3D52EEC34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38551"/>
            <a:ext cx="7729728" cy="635508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C19D-DDF0-424B-8C8D-03DF3AEF7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812" y="1035424"/>
            <a:ext cx="11887199" cy="5822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Therapy</a:t>
            </a:r>
          </a:p>
          <a:p>
            <a:pPr lvl="1"/>
            <a:r>
              <a:rPr lang="en-US" sz="1800" dirty="0"/>
              <a:t>Substance abuse therapies revolve around talk therapy and teen drug counseling. </a:t>
            </a:r>
          </a:p>
          <a:p>
            <a:pPr lvl="1"/>
            <a:r>
              <a:rPr lang="en-US" sz="1800" dirty="0"/>
              <a:t>Whether a teen is placed into inpatient or outpatient rehab, the program will offer several different forms of substance abuse therapy, which may be offered as both one-on-one or group settings.</a:t>
            </a:r>
          </a:p>
          <a:p>
            <a:pPr marL="0" indent="0">
              <a:buNone/>
            </a:pPr>
            <a:r>
              <a:rPr lang="en-US" dirty="0"/>
              <a:t>Cognitive Behavioral Therapy</a:t>
            </a:r>
          </a:p>
          <a:p>
            <a:pPr lvl="1"/>
            <a:r>
              <a:rPr lang="en-US" sz="1800" dirty="0"/>
              <a:t>Cognitive behavioral therapy (CBT) for addiction is a treatment option that uncovers thoughts driving a teenager’s addiction and work towards reshaping these thought patterns. </a:t>
            </a:r>
          </a:p>
          <a:p>
            <a:pPr lvl="1"/>
            <a:r>
              <a:rPr lang="en-US" sz="1800" dirty="0"/>
              <a:t>Essentially, CBT is based on the idea that thoughts cause behaviors and the way we perceive, interpret and assign meaning to our environment.</a:t>
            </a:r>
          </a:p>
          <a:p>
            <a:pPr lvl="1"/>
            <a:r>
              <a:rPr lang="en-US" sz="1800" dirty="0"/>
              <a:t>An example line of questioning in CBT might be:</a:t>
            </a:r>
          </a:p>
          <a:p>
            <a:pPr lvl="1"/>
            <a:r>
              <a:rPr lang="en-US" sz="1800" dirty="0"/>
              <a:t>Why do you use marijuana?</a:t>
            </a:r>
          </a:p>
          <a:p>
            <a:pPr lvl="1"/>
            <a:r>
              <a:rPr lang="en-US" sz="1800" dirty="0"/>
              <a:t>If you smoke marijuana to relieve your anxiety, does it always help or can it sometimes make it worse?</a:t>
            </a:r>
          </a:p>
          <a:p>
            <a:pPr lvl="1"/>
            <a:r>
              <a:rPr lang="en-US" sz="1800" dirty="0"/>
              <a:t>Are there activities besides smoking marijuana that help relieve your anxiety?</a:t>
            </a:r>
          </a:p>
          <a:p>
            <a:pPr lvl="1"/>
            <a:r>
              <a:rPr lang="en-US" sz="1800" dirty="0"/>
              <a:t>Teen cognitive behavioral therapy is effective, and often the first-line treatment for drug addiction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7694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013E9-1E9B-3845-B3ED-5C1309492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3689" y="251998"/>
            <a:ext cx="2434993" cy="474143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70525-D105-B34B-A268-EC25E459C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471" y="1021976"/>
            <a:ext cx="11712387" cy="55840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Family Based Therapy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r>
              <a:rPr lang="en-US" sz="2400" dirty="0"/>
              <a:t>Family-based therapy emphasizes the role of family members in a young person’s substance abuse.</a:t>
            </a:r>
          </a:p>
          <a:p>
            <a:pPr lvl="1"/>
            <a:r>
              <a:rPr lang="en-US" sz="2400" dirty="0"/>
              <a:t>Sessions of family therapy bring in family members and address issues like poor family communication, cohesiveness and problem-solving. </a:t>
            </a:r>
          </a:p>
          <a:p>
            <a:pPr lvl="1"/>
            <a:r>
              <a:rPr lang="en-US" sz="2400" dirty="0"/>
              <a:t>Family can be any person that plays a supportive long-term role, regardless of blood relation.</a:t>
            </a:r>
          </a:p>
          <a:p>
            <a:pPr lvl="1"/>
            <a:r>
              <a:rPr lang="en-US" sz="2400" dirty="0"/>
              <a:t>Family therapy for addiction centers on the premise that family members deliver a profound and long-lasting influence on development.</a:t>
            </a:r>
          </a:p>
          <a:p>
            <a:pPr lvl="1"/>
            <a:r>
              <a:rPr lang="en-US" sz="2400" dirty="0"/>
              <a:t>Family members model both good and bad behaviors that develop into habits later in life.</a:t>
            </a:r>
          </a:p>
          <a:p>
            <a:pPr lvl="1"/>
            <a:r>
              <a:rPr lang="en-US" sz="2400" dirty="0"/>
              <a:t>For example, in the case of alcohol abuse treatment family therapy may bring up the role of alcohol in the household.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379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B6022-62D3-6541-8F3E-2E90307DA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95834"/>
            <a:ext cx="7729728" cy="608614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Data and trends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8A327-CD31-374A-B4A8-5CC469F7E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753" y="1143000"/>
            <a:ext cx="11551023" cy="54191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In modern Western society, substance use is an easy way for adolescents to satisfy the normal developmental need to take risks and seek thrills.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Substance use is common as adolescents get older, and about 70% of adolescents will try alcohol before high school graduation.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Substance use among adolescents ranges from experimentation to severe substance use disorders.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All substance use, even experimental use, puts adolescents at risk of short-term problems, such as accidents, fights, unwise or unwanted sexual activity, and overdose.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Adolescents are vulnerable to the effects of substance use and are at increased risk of developing long-term consequences, such as mental health disorders, underachievement in school, and a substance use disorder.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FF0000"/>
                </a:solidFill>
              </a:rPr>
              <a:t>Characteristics positively correlated with drug and alcohol abuse: 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poor impulse control, parents with a history of alcoholism and drug abuse, high levels of family conflict, lack of and/or inconsistent parental discipline, a history of academic failure and a history of antisocial and aggressive behavior.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842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98CD2-0DF3-6941-94A8-D457979B7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7136" y="278597"/>
            <a:ext cx="2287076" cy="624622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34062-657D-904B-BF87-A8CD5A8BD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259" y="1132114"/>
            <a:ext cx="11779623" cy="5425223"/>
          </a:xfrm>
        </p:spPr>
        <p:txBody>
          <a:bodyPr>
            <a:normAutofit fontScale="92500" lnSpcReduction="20000"/>
          </a:bodyPr>
          <a:lstStyle/>
          <a:p>
            <a:pPr marL="0" indent="0" algn="ctr" fontAlgn="base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 fontAlgn="base">
              <a:buNone/>
            </a:pPr>
            <a:r>
              <a:rPr lang="en-US" sz="2000" dirty="0">
                <a:solidFill>
                  <a:schemeClr val="tx1"/>
                </a:solidFill>
              </a:rPr>
              <a:t>People are most likely to begin abusing drugs including tobacco, alcohol, and illegal and prescription drugs during adolescence and young adulthood.</a:t>
            </a:r>
          </a:p>
          <a:p>
            <a:pPr marL="0" indent="0" algn="ctr" fontAlgn="base">
              <a:buNone/>
            </a:pPr>
            <a:endParaRPr lang="en-US" sz="2000" baseline="30000" dirty="0">
              <a:solidFill>
                <a:schemeClr val="tx1"/>
              </a:solidFill>
            </a:endParaRPr>
          </a:p>
          <a:p>
            <a:pPr marL="0" indent="0" algn="ctr" fontAlgn="base">
              <a:buNone/>
            </a:pPr>
            <a:r>
              <a:rPr lang="en-US" sz="2000" dirty="0">
                <a:solidFill>
                  <a:schemeClr val="tx1"/>
                </a:solidFill>
              </a:rPr>
              <a:t>Adolescents are “biologically wired” to seek new experiences and take risks, as well as to carve out their own identity. </a:t>
            </a:r>
          </a:p>
          <a:p>
            <a:pPr marL="0" indent="0" algn="ctr" fontAlgn="base">
              <a:buNone/>
            </a:pPr>
            <a:r>
              <a:rPr lang="en-US" sz="2000" dirty="0">
                <a:solidFill>
                  <a:schemeClr val="tx1"/>
                </a:solidFill>
              </a:rPr>
              <a:t>Trying drugs fulfills normal developmental drives.</a:t>
            </a:r>
          </a:p>
          <a:p>
            <a:pPr marL="228600" lvl="1" indent="0" algn="ctr" fontAlgn="base">
              <a:buNone/>
            </a:pPr>
            <a:endParaRPr lang="en-US" sz="2000" baseline="30000" dirty="0">
              <a:solidFill>
                <a:schemeClr val="tx1"/>
              </a:solidFill>
            </a:endParaRPr>
          </a:p>
          <a:p>
            <a:pPr marL="228600" lvl="1" indent="0" fontAlgn="base">
              <a:buNone/>
            </a:pPr>
            <a:br>
              <a:rPr lang="en-US" sz="2000" dirty="0"/>
            </a:br>
            <a:r>
              <a:rPr lang="en-US" sz="2000" dirty="0"/>
              <a:t>By the time they are seniors, almost 70 percent of high school students will have tried alcohol, half will have taken an illegal drug.</a:t>
            </a:r>
          </a:p>
          <a:p>
            <a:pPr marL="228600" lvl="1" indent="0" fontAlgn="base">
              <a:buNone/>
            </a:pPr>
            <a:r>
              <a:rPr lang="en-US" sz="2000" dirty="0"/>
              <a:t>Nearly 40 percent will have smoked a cigarette, and more than 20 percent will have used a prescription drug for a nonmedical purpose.</a:t>
            </a:r>
            <a:endParaRPr lang="en-US" sz="2000" baseline="30000" dirty="0">
              <a:solidFill>
                <a:srgbClr val="FF0000"/>
              </a:solidFill>
            </a:endParaRPr>
          </a:p>
          <a:p>
            <a:pPr marL="228600" lvl="1" indent="0" algn="ctr" fontAlgn="base">
              <a:buNone/>
            </a:pPr>
            <a:r>
              <a:rPr lang="en-US" sz="2000" dirty="0">
                <a:solidFill>
                  <a:srgbClr val="FF0000"/>
                </a:solidFill>
              </a:rPr>
              <a:t>There are many reasons adolescents use these substances including:</a:t>
            </a:r>
          </a:p>
          <a:p>
            <a:pPr marL="457200" lvl="2" indent="0" algn="ctr" fontAlgn="base">
              <a:buNone/>
            </a:pPr>
            <a:r>
              <a:rPr lang="en-US" sz="2000" dirty="0"/>
              <a:t>The desire for new experiences</a:t>
            </a:r>
          </a:p>
          <a:p>
            <a:pPr marL="457200" lvl="2" indent="0" algn="ctr" fontAlgn="base">
              <a:buNone/>
            </a:pPr>
            <a:r>
              <a:rPr lang="en-US" sz="2000" dirty="0"/>
              <a:t>An attempt to deal with problems or perform better in school </a:t>
            </a:r>
          </a:p>
          <a:p>
            <a:pPr marL="457200" lvl="2" indent="0" algn="ctr" fontAlgn="base">
              <a:buNone/>
            </a:pPr>
            <a:r>
              <a:rPr lang="en-US" sz="2000" dirty="0"/>
              <a:t>Peer pressure</a:t>
            </a:r>
          </a:p>
        </p:txBody>
      </p:sp>
    </p:spTree>
    <p:extLst>
      <p:ext uri="{BB962C8B-B14F-4D97-AF65-F5344CB8AC3E}">
        <p14:creationId xmlns:p14="http://schemas.microsoft.com/office/powerpoint/2010/main" val="2175511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B5944-BD6A-8740-9F4B-D0D4DCC16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3560" y="238551"/>
            <a:ext cx="7729728" cy="447249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Risk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FECD4-CA0E-3D47-9C37-2E65DCAFE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176" y="1021976"/>
            <a:ext cx="11551024" cy="5597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There are several factors that are related to adolescent risk for initiating or continuing to abuse drugs. </a:t>
            </a:r>
          </a:p>
          <a:p>
            <a:pPr marL="228600" lvl="1" indent="0" algn="ctr">
              <a:buNone/>
            </a:pPr>
            <a:r>
              <a:rPr lang="en-US" sz="2000" dirty="0">
                <a:solidFill>
                  <a:srgbClr val="FF0000"/>
                </a:solidFill>
              </a:rPr>
              <a:t>These factors include:</a:t>
            </a:r>
          </a:p>
          <a:p>
            <a:pPr marL="228600" lvl="1" indent="0">
              <a:buNone/>
            </a:pPr>
            <a:endParaRPr lang="en-US" sz="2000" dirty="0"/>
          </a:p>
          <a:p>
            <a:pPr marL="228600" lvl="1" indent="0">
              <a:buNone/>
            </a:pPr>
            <a:r>
              <a:rPr lang="en-US" sz="2000" dirty="0"/>
              <a:t>Exposure to drugs 			Socioeconomic Status	</a:t>
            </a:r>
          </a:p>
          <a:p>
            <a:pPr marL="228600" lvl="1" indent="0">
              <a:buNone/>
            </a:pPr>
            <a:r>
              <a:rPr lang="en-US" sz="2000" dirty="0"/>
              <a:t>Socio-economic status 			Quality of Parenting</a:t>
            </a:r>
          </a:p>
          <a:p>
            <a:pPr marL="228600" lvl="1" indent="0">
              <a:buNone/>
            </a:pPr>
            <a:r>
              <a:rPr lang="en-US" sz="2000" dirty="0"/>
              <a:t> Peer Group Influence			Biological/inherent predisposition towards drug addiction</a:t>
            </a:r>
            <a:endParaRPr lang="en-US" sz="2000" baseline="30000" dirty="0"/>
          </a:p>
          <a:p>
            <a:pPr marL="0" indent="0" algn="ctr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rgbClr val="FF0000"/>
                </a:solidFill>
              </a:rPr>
              <a:t>Adverse Childhood Events</a:t>
            </a:r>
          </a:p>
          <a:p>
            <a:pPr marL="0" indent="0">
              <a:buNone/>
            </a:pPr>
            <a:endParaRPr lang="en-US" sz="2000" dirty="0"/>
          </a:p>
          <a:p>
            <a:pPr marL="228600" lvl="1" indent="0">
              <a:buNone/>
            </a:pPr>
            <a:r>
              <a:rPr lang="en-US" sz="2000" dirty="0"/>
              <a:t>Adverse childhood events include:			Abuse (physical, emotional, sexual)</a:t>
            </a:r>
          </a:p>
          <a:p>
            <a:pPr marL="228600" lvl="1" indent="0">
              <a:buNone/>
            </a:pPr>
            <a:r>
              <a:rPr lang="en-US" sz="2000" dirty="0"/>
              <a:t>Neglect (physical or emotional) 				Growing up with household substance abuse </a:t>
            </a:r>
          </a:p>
          <a:p>
            <a:pPr marL="228600" lvl="1" indent="0">
              <a:buNone/>
            </a:pPr>
            <a:r>
              <a:rPr lang="en-US" sz="2000" dirty="0"/>
              <a:t>Criminality of household members			Mental illness among household members</a:t>
            </a:r>
          </a:p>
        </p:txBody>
      </p:sp>
    </p:spTree>
    <p:extLst>
      <p:ext uri="{BB962C8B-B14F-4D97-AF65-F5344CB8AC3E}">
        <p14:creationId xmlns:p14="http://schemas.microsoft.com/office/powerpoint/2010/main" val="3856225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27BD1-E2AA-D04B-872B-B48E2B8E8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671" y="211657"/>
            <a:ext cx="10058400" cy="689296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Factors influencing adolescent substance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DC729-EC64-B74A-AB34-35B147641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835" y="1156447"/>
            <a:ext cx="11564471" cy="5489895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>
                <a:solidFill>
                  <a:srgbClr val="FF0000"/>
                </a:solidFill>
              </a:rPr>
              <a:t>Many factors influence whether an adolescent tries drugs including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000" dirty="0"/>
              <a:t> </a:t>
            </a:r>
          </a:p>
          <a:p>
            <a:pPr marL="228600" lvl="1" indent="0">
              <a:buNone/>
            </a:pPr>
            <a:r>
              <a:rPr lang="en-US" sz="2400" dirty="0"/>
              <a:t>The availability of drugs within the neighborhood, community, and school and whether the adolescent’s friends are using them. </a:t>
            </a:r>
          </a:p>
          <a:p>
            <a:pPr marL="228600" lvl="1" indent="0">
              <a:buNone/>
            </a:pPr>
            <a:endParaRPr lang="en-US" sz="2400" dirty="0"/>
          </a:p>
          <a:p>
            <a:pPr marL="228600" lvl="1" indent="0">
              <a:buNone/>
            </a:pPr>
            <a:r>
              <a:rPr lang="en-US" sz="2400" dirty="0"/>
              <a:t>The family environment is also important:  violence, physical or emotional abuse, mental illness, or drug use in the household increase the likelihood an adolescent will use drugs. </a:t>
            </a:r>
          </a:p>
          <a:p>
            <a:pPr marL="228600" lvl="1" indent="0">
              <a:buNone/>
            </a:pPr>
            <a:endParaRPr lang="en-US" sz="2400" dirty="0"/>
          </a:p>
          <a:p>
            <a:pPr marL="228600" lvl="1" indent="0">
              <a:buNone/>
            </a:pPr>
            <a:r>
              <a:rPr lang="en-US" sz="2400" dirty="0"/>
              <a:t>An adolescent’s inherited genetic vulnerability; personality traits like poor impulse control or a high need for excitement</a:t>
            </a:r>
          </a:p>
          <a:p>
            <a:pPr marL="228600" lvl="1" indent="0">
              <a:buNone/>
            </a:pPr>
            <a:endParaRPr lang="en-US" sz="2400" dirty="0"/>
          </a:p>
          <a:p>
            <a:pPr marL="228600" lvl="1" indent="0">
              <a:buNone/>
            </a:pPr>
            <a:r>
              <a:rPr lang="en-US" sz="2400" dirty="0"/>
              <a:t>Mental health conditions such as depression, anxiety, or ADHD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255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944D0-2FD7-3147-8937-A6C42785F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05787"/>
            <a:ext cx="7729728" cy="595167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Warning signs of teen drug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05F1D-D13A-A84D-99D5-C7A61388D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283" y="1102659"/>
            <a:ext cx="11672046" cy="562087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Skipping class; declining grades; suddenly getting into trouble at school</a:t>
            </a:r>
          </a:p>
          <a:p>
            <a:endParaRPr lang="en-US" sz="2400" dirty="0"/>
          </a:p>
          <a:p>
            <a:r>
              <a:rPr lang="en-US" sz="2400" dirty="0"/>
              <a:t>Missing medications, prescriptions, money or valuables</a:t>
            </a:r>
          </a:p>
          <a:p>
            <a:r>
              <a:rPr lang="en-US" sz="2400" dirty="0"/>
              <a:t>Acting uncharacteristically isolated, withdrawn, angry, or depressed</a:t>
            </a:r>
          </a:p>
          <a:p>
            <a:endParaRPr lang="en-US" sz="2400" dirty="0"/>
          </a:p>
          <a:p>
            <a:r>
              <a:rPr lang="en-US" sz="2400" dirty="0"/>
              <a:t>Sudden mood changes or repeated health complaints, constant fatigue</a:t>
            </a:r>
          </a:p>
          <a:p>
            <a:endParaRPr lang="en-US" sz="2400" dirty="0"/>
          </a:p>
          <a:p>
            <a:r>
              <a:rPr lang="en-US" sz="2400" dirty="0"/>
              <a:t>Dropping one group of friends for another; being secretive about the new peer group</a:t>
            </a:r>
          </a:p>
          <a:p>
            <a:endParaRPr lang="en-US" sz="2400" dirty="0"/>
          </a:p>
          <a:p>
            <a:r>
              <a:rPr lang="en-US" sz="2400" dirty="0"/>
              <a:t>Loss of interest in old hobbies; lying about new interests and activities</a:t>
            </a:r>
          </a:p>
          <a:p>
            <a:endParaRPr lang="en-US" sz="2400" dirty="0"/>
          </a:p>
          <a:p>
            <a:r>
              <a:rPr lang="en-US" sz="2400" dirty="0"/>
              <a:t>Demanding more privacy; locking doors; avoiding eye contact; sneaking around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635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7CBEC-6DF5-BC4E-A341-F7F3F6E54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8836" y="228600"/>
            <a:ext cx="9076764" cy="779930"/>
          </a:xfrm>
        </p:spPr>
        <p:txBody>
          <a:bodyPr>
            <a:normAutofit fontScale="90000"/>
          </a:bodyPr>
          <a:lstStyle/>
          <a:p>
            <a:r>
              <a:rPr lang="en-US" sz="2700" dirty="0">
                <a:solidFill>
                  <a:srgbClr val="FF0000"/>
                </a:solidFill>
              </a:rPr>
              <a:t>Warning signs of commonly abused drugs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E3D32-48FD-1840-A050-78ED9C0FE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282" y="1304365"/>
            <a:ext cx="11443447" cy="532503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/>
          </a:p>
          <a:p>
            <a:r>
              <a:rPr lang="en-US" sz="2000" dirty="0"/>
              <a:t>Marijuana: Glassy, red eyes; loud talking, inappropriate laughter followed by sleepiness; loss of interest, motivation; weight gain or loss.</a:t>
            </a:r>
          </a:p>
          <a:p>
            <a:r>
              <a:rPr lang="en-US" sz="2000" dirty="0"/>
              <a:t>Stimulants (including amphetamines, cocaine, crystal meth): Dilated pupils; hyperactivity; euphoria; irritability; anxiety; excessive talking followed by depression or excessive sleeping at odd times; may go long periods of time without eating or sleeping; weight loss; dry mouth and nose.</a:t>
            </a:r>
          </a:p>
          <a:p>
            <a:r>
              <a:rPr lang="en-US" sz="2000" dirty="0"/>
              <a:t>Inhalants (glues, aerosols, vapors): Watery eyes; impaired vision, memory and thought; secretions from the nose or rashes around the nose and mouth; headaches and nausea; appearance of intoxication; drowsiness; poor muscle control; changes in appetite; anxiety; irritability; lots of cans/aerosols in the trash.</a:t>
            </a:r>
          </a:p>
          <a:p>
            <a:r>
              <a:rPr lang="en-US" sz="2000" dirty="0"/>
              <a:t>Hallucinogens (LSD, PCP): Dilated pupils; bizarre and irrational behavior including paranoia, aggression, hallucinations; mood swings; detachment from people; absorption with self or other objects, slurred speech; confusion.</a:t>
            </a:r>
          </a:p>
          <a:p>
            <a:r>
              <a:rPr lang="en-US" sz="2000" dirty="0"/>
              <a:t>Heroin: Contracted pupils; no response of pupils to light; needle marks; sleeping at unusual times; sweating; vomiting; coughing, sniffling; twitching; loss of appetite.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944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703C5-A82C-5647-A6C0-729E9C9F1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40299"/>
            <a:ext cx="7729728" cy="433802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Alcohol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C1151-51D6-4844-A1BB-6E85A67A0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624" y="941293"/>
            <a:ext cx="11308976" cy="5676407"/>
          </a:xfrm>
        </p:spPr>
        <p:txBody>
          <a:bodyPr>
            <a:normAutofit/>
          </a:bodyPr>
          <a:lstStyle/>
          <a:p>
            <a:pPr marL="228600" lvl="1" indent="0">
              <a:buNone/>
            </a:pPr>
            <a:r>
              <a:rPr lang="en-US" sz="2400" dirty="0"/>
              <a:t>Alcohol is the substance most often used by adolescents. </a:t>
            </a:r>
          </a:p>
          <a:p>
            <a:pPr marL="228600" lvl="1" indent="0">
              <a:buNone/>
            </a:pPr>
            <a:r>
              <a:rPr lang="en-US" sz="2400" dirty="0"/>
              <a:t>About 70% of 12th graders report having tried alcohol, although only 55% say they have ever been drunk.</a:t>
            </a:r>
          </a:p>
          <a:p>
            <a:pPr marL="228600" lvl="1" indent="0">
              <a:buNone/>
            </a:pPr>
            <a:r>
              <a:rPr lang="en-US" sz="2400" dirty="0"/>
              <a:t> About 50% of 12th graders have consumed alcohol. </a:t>
            </a:r>
          </a:p>
          <a:p>
            <a:pPr marL="228600" lvl="1" indent="0">
              <a:buNone/>
            </a:pPr>
            <a:r>
              <a:rPr lang="en-US" sz="2400" dirty="0"/>
              <a:t>Heavy alcohol use is also common, and nearly 90% of all alcohol consumed by adolescents occurs during a binge. </a:t>
            </a:r>
          </a:p>
          <a:p>
            <a:pPr marL="228600" lvl="1" indent="0">
              <a:buNone/>
            </a:pPr>
            <a:r>
              <a:rPr lang="en-US" sz="2400" dirty="0"/>
              <a:t>A binge is generally considered to be consuming more than 4 drinks within 2 hours or less. </a:t>
            </a:r>
          </a:p>
          <a:p>
            <a:pPr marL="228600" lvl="1" indent="0">
              <a:buNone/>
            </a:pPr>
            <a:r>
              <a:rPr lang="en-US" sz="2400" dirty="0"/>
              <a:t>Binges put adolescents at risk of accidents, injuries, unwise or unwanted sexual activity, and other unfortunate situations. </a:t>
            </a:r>
          </a:p>
          <a:p>
            <a:pPr marL="0" indent="0" algn="ctr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28437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1193</TotalTime>
  <Words>2879</Words>
  <Application>Microsoft Macintosh PowerPoint</Application>
  <PresentationFormat>Widescreen</PresentationFormat>
  <Paragraphs>226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Gill Sans MT</vt:lpstr>
      <vt:lpstr>Parcel</vt:lpstr>
      <vt:lpstr>Adolescent substance use  current Trends, risk factors, warning signs and effects of chronic use on brain development</vt:lpstr>
      <vt:lpstr>Data and trends</vt:lpstr>
      <vt:lpstr>Data and trends</vt:lpstr>
      <vt:lpstr>statistics</vt:lpstr>
      <vt:lpstr>Risk factors</vt:lpstr>
      <vt:lpstr>Factors influencing adolescent substance use</vt:lpstr>
      <vt:lpstr>Warning signs of teen drug use</vt:lpstr>
      <vt:lpstr>Warning signs of commonly abused drugs </vt:lpstr>
      <vt:lpstr>Alcohol use</vt:lpstr>
      <vt:lpstr>PowerPoint Presentation</vt:lpstr>
      <vt:lpstr>PowerPoint Presentation</vt:lpstr>
      <vt:lpstr>Tobacco use</vt:lpstr>
      <vt:lpstr>Tobacco use</vt:lpstr>
      <vt:lpstr>Electronic cigarettes</vt:lpstr>
      <vt:lpstr>Other substances</vt:lpstr>
      <vt:lpstr>Other drugs</vt:lpstr>
      <vt:lpstr>The adolescent brain</vt:lpstr>
      <vt:lpstr>Consequences of chronic drug use</vt:lpstr>
      <vt:lpstr>Consequences of chronic drug use</vt:lpstr>
      <vt:lpstr>How drug use can progress to addiction</vt:lpstr>
      <vt:lpstr>PowerPoint Presentation</vt:lpstr>
      <vt:lpstr>Treatment options</vt:lpstr>
      <vt:lpstr>treatment</vt:lpstr>
      <vt:lpstr>treatment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Adolescent substance use</dc:title>
  <dc:creator>Microsoft Office User</dc:creator>
  <cp:lastModifiedBy>Levy, Elijah</cp:lastModifiedBy>
  <cp:revision>38</cp:revision>
  <cp:lastPrinted>2020-09-29T03:14:09Z</cp:lastPrinted>
  <dcterms:created xsi:type="dcterms:W3CDTF">2019-09-15T19:46:51Z</dcterms:created>
  <dcterms:modified xsi:type="dcterms:W3CDTF">2020-10-25T13:04:24Z</dcterms:modified>
</cp:coreProperties>
</file>