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2"/>
    <p:restoredTop sz="94663"/>
  </p:normalViewPr>
  <p:slideViewPr>
    <p:cSldViewPr snapToGrid="0" snapToObjects="1">
      <p:cViewPr varScale="1">
        <p:scale>
          <a:sx n="117" d="100"/>
          <a:sy n="117" d="100"/>
        </p:scale>
        <p:origin x="192"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3/3/20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675340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023202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562827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588993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3/3/20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701946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06365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3/3/20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09533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208459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09239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3/3/20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70331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3/3/20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51595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3/3/20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415939893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26" r:id="rId6"/>
    <p:sldLayoutId id="2147483721" r:id="rId7"/>
    <p:sldLayoutId id="2147483722" r:id="rId8"/>
    <p:sldLayoutId id="2147483723" r:id="rId9"/>
    <p:sldLayoutId id="2147483724" r:id="rId10"/>
    <p:sldLayoutId id="2147483725" r:id="rId11"/>
  </p:sldLayoutIdLst>
  <p:hf sldNum="0" hdr="0" ftr="0" dt="0"/>
  <p:txStyles>
    <p:titleStyle>
      <a:lvl1pPr algn="l" defTabSz="914400" rtl="0" eaLnBrk="1" latinLnBrk="0" hangingPunct="1">
        <a:lnSpc>
          <a:spcPct val="90000"/>
        </a:lnSpc>
        <a:spcBef>
          <a:spcPct val="0"/>
        </a:spcBef>
        <a:buNone/>
        <a:defRPr lang="en-US" sz="4800" b="1" i="1"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7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5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addictioncenter.com/opiates/opioid-epidemi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F3D19C-6E0B-4756-A7A2-6C90ACB87938}"/>
              </a:ext>
            </a:extLst>
          </p:cNvPr>
          <p:cNvPicPr>
            <a:picLocks noChangeAspect="1"/>
          </p:cNvPicPr>
          <p:nvPr/>
        </p:nvPicPr>
        <p:blipFill rotWithShape="1">
          <a:blip r:embed="rId2"/>
          <a:srcRect l="10481" r="16075" b="-1"/>
          <a:stretch/>
        </p:blipFill>
        <p:spPr>
          <a:xfrm>
            <a:off x="4662210" y="0"/>
            <a:ext cx="7425618" cy="6857990"/>
          </a:xfrm>
          <a:prstGeom prst="rect">
            <a:avLst/>
          </a:prstGeom>
        </p:spPr>
      </p:pic>
      <p:sp>
        <p:nvSpPr>
          <p:cNvPr id="9" name="Rectangle 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62210" cy="6858000"/>
          </a:xfrm>
          <a:prstGeom prst="rect">
            <a:avLst/>
          </a:prstGeom>
          <a:solidFill>
            <a:schemeClr val="bg1">
              <a:lumMod val="75000"/>
              <a:lumOff val="25000"/>
            </a:schemeClr>
          </a:solidFill>
          <a:ln w="6350" cap="sq" cmpd="sng" algn="ctr">
            <a:noFill/>
            <a:prstDash val="solid"/>
            <a:miter lim="800000"/>
          </a:ln>
          <a:effectLst/>
        </p:spPr>
      </p:sp>
      <p:sp>
        <p:nvSpPr>
          <p:cNvPr id="11" name="Rectangle 1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977" y="164592"/>
            <a:ext cx="4334256" cy="6528816"/>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870093A6-D7C5-154E-B0DA-2F58EC6F97B2}"/>
              </a:ext>
            </a:extLst>
          </p:cNvPr>
          <p:cNvSpPr>
            <a:spLocks noGrp="1"/>
          </p:cNvSpPr>
          <p:nvPr>
            <p:ph type="ctrTitle"/>
          </p:nvPr>
        </p:nvSpPr>
        <p:spPr>
          <a:xfrm>
            <a:off x="466524" y="1340361"/>
            <a:ext cx="3833334" cy="3341700"/>
          </a:xfrm>
        </p:spPr>
        <p:txBody>
          <a:bodyPr>
            <a:normAutofit/>
          </a:bodyPr>
          <a:lstStyle/>
          <a:p>
            <a:r>
              <a:rPr lang="en-US" sz="4000" dirty="0">
                <a:solidFill>
                  <a:schemeClr val="tx1"/>
                </a:solidFill>
              </a:rPr>
              <a:t>Overdosing on Illicit </a:t>
            </a:r>
            <a:br>
              <a:rPr lang="en-US" sz="4000" dirty="0">
                <a:solidFill>
                  <a:schemeClr val="tx1"/>
                </a:solidFill>
              </a:rPr>
            </a:br>
            <a:br>
              <a:rPr lang="en-US" sz="4000" dirty="0">
                <a:solidFill>
                  <a:schemeClr val="tx1"/>
                </a:solidFill>
              </a:rPr>
            </a:br>
            <a:r>
              <a:rPr lang="en-US" sz="4000" dirty="0">
                <a:solidFill>
                  <a:schemeClr val="tx1"/>
                </a:solidFill>
              </a:rPr>
              <a:t>Substances</a:t>
            </a:r>
          </a:p>
        </p:txBody>
      </p:sp>
      <p:sp>
        <p:nvSpPr>
          <p:cNvPr id="5" name="TextBox 4">
            <a:extLst>
              <a:ext uri="{FF2B5EF4-FFF2-40B4-BE49-F238E27FC236}">
                <a16:creationId xmlns:a16="http://schemas.microsoft.com/office/drawing/2014/main" id="{769F59E6-5CB7-624B-A0BD-96A58B9A3DBC}"/>
              </a:ext>
            </a:extLst>
          </p:cNvPr>
          <p:cNvSpPr txBox="1"/>
          <p:nvPr/>
        </p:nvSpPr>
        <p:spPr>
          <a:xfrm>
            <a:off x="8850086" y="305888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5846524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0418FA-BCB7-6F41-B8D0-71C2B0EEC041}"/>
              </a:ext>
            </a:extLst>
          </p:cNvPr>
          <p:cNvSpPr>
            <a:spLocks noGrp="1"/>
          </p:cNvSpPr>
          <p:nvPr>
            <p:ph idx="1"/>
          </p:nvPr>
        </p:nvSpPr>
        <p:spPr>
          <a:xfrm>
            <a:off x="644577" y="599607"/>
            <a:ext cx="11032761" cy="5651291"/>
          </a:xfrm>
        </p:spPr>
        <p:txBody>
          <a:bodyPr>
            <a:normAutofit/>
          </a:bodyPr>
          <a:lstStyle/>
          <a:p>
            <a:pPr marL="0" indent="0">
              <a:buNone/>
            </a:pPr>
            <a:endParaRPr lang="en-US" sz="2000" dirty="0"/>
          </a:p>
          <a:p>
            <a:pPr marL="0" indent="0">
              <a:buNone/>
            </a:pPr>
            <a:r>
              <a:rPr lang="en-US" sz="2000" dirty="0"/>
              <a:t>An overdose is a biological response to when the human body receives too much of a substance or mix of substances. </a:t>
            </a:r>
          </a:p>
          <a:p>
            <a:pPr marL="0" indent="0">
              <a:buNone/>
            </a:pPr>
            <a:endParaRPr lang="en-US" sz="2000" dirty="0"/>
          </a:p>
          <a:p>
            <a:pPr marL="0" indent="0">
              <a:buNone/>
            </a:pPr>
            <a:r>
              <a:rPr lang="en-US" sz="2000" dirty="0"/>
              <a:t>An overdose can be intentional or accidental. </a:t>
            </a:r>
          </a:p>
          <a:p>
            <a:pPr marL="0" indent="0">
              <a:buNone/>
            </a:pPr>
            <a:endParaRPr lang="en-US" sz="2000" dirty="0"/>
          </a:p>
          <a:p>
            <a:pPr marL="0" indent="0">
              <a:buNone/>
            </a:pPr>
            <a:r>
              <a:rPr lang="en-US" sz="2000" dirty="0"/>
              <a:t>People can overdose on illicit drugs, alcohol, prescription medications, and many other substances. </a:t>
            </a:r>
          </a:p>
          <a:p>
            <a:pPr marL="0" indent="0">
              <a:buNone/>
            </a:pPr>
            <a:endParaRPr lang="en-US" sz="2000" dirty="0"/>
          </a:p>
          <a:p>
            <a:pPr marL="0" indent="0">
              <a:buNone/>
            </a:pPr>
            <a:r>
              <a:rPr lang="en-US" sz="2000" dirty="0"/>
              <a:t>In many cases, overdoses are fatal, although most individuals who have overdosed can be saved if medical treatment is provided quickly enough.</a:t>
            </a:r>
          </a:p>
          <a:p>
            <a:pPr marL="0" indent="0">
              <a:buNone/>
            </a:pPr>
            <a:endParaRPr lang="en-US" sz="2000" dirty="0"/>
          </a:p>
          <a:p>
            <a:pPr marL="0" indent="0">
              <a:buNone/>
            </a:pPr>
            <a:r>
              <a:rPr lang="en-US" sz="2000" dirty="0"/>
              <a:t>However, the most common cause of death during any chemical overdose is respiratory failure.</a:t>
            </a:r>
          </a:p>
        </p:txBody>
      </p:sp>
    </p:spTree>
    <p:extLst>
      <p:ext uri="{BB962C8B-B14F-4D97-AF65-F5344CB8AC3E}">
        <p14:creationId xmlns:p14="http://schemas.microsoft.com/office/powerpoint/2010/main" val="3688934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D1E358-0086-144F-B793-2A8D02C7F530}"/>
              </a:ext>
            </a:extLst>
          </p:cNvPr>
          <p:cNvSpPr>
            <a:spLocks noGrp="1"/>
          </p:cNvSpPr>
          <p:nvPr>
            <p:ph idx="1"/>
          </p:nvPr>
        </p:nvSpPr>
        <p:spPr>
          <a:xfrm>
            <a:off x="544286" y="566057"/>
            <a:ext cx="10580914" cy="5386687"/>
          </a:xfrm>
        </p:spPr>
        <p:txBody>
          <a:bodyPr/>
          <a:lstStyle/>
          <a:p>
            <a:pPr marL="0" indent="0" algn="ctr">
              <a:buNone/>
            </a:pPr>
            <a:endParaRPr lang="en-US" b="1" dirty="0"/>
          </a:p>
          <a:p>
            <a:pPr marL="0" indent="0" algn="ctr">
              <a:buNone/>
            </a:pPr>
            <a:r>
              <a:rPr lang="en-US" sz="2400" dirty="0"/>
              <a:t>Central Nervous System Depressants</a:t>
            </a:r>
          </a:p>
          <a:p>
            <a:endParaRPr lang="en-US" dirty="0"/>
          </a:p>
          <a:p>
            <a:pPr marL="0" indent="0">
              <a:buNone/>
            </a:pPr>
            <a:r>
              <a:rPr lang="en-US" sz="2400" dirty="0"/>
              <a:t>Depressants that affect the central nervous system, (CNS), include opioids, benzodiazepines and alcohol. </a:t>
            </a:r>
          </a:p>
          <a:p>
            <a:pPr marL="0" indent="0">
              <a:buNone/>
            </a:pPr>
            <a:r>
              <a:rPr lang="en-US" sz="2400" dirty="0"/>
              <a:t>Drugs that are CNS depressants will lower blood pressure and body temperature, and slow the heart rate and breathing.</a:t>
            </a:r>
          </a:p>
          <a:p>
            <a:pPr marL="0" indent="0">
              <a:buNone/>
            </a:pPr>
            <a:r>
              <a:rPr lang="en-US" sz="2400" dirty="0"/>
              <a:t>This is why these drugs cause sedative effects, which in turn results in the reduction of anxiety and increase in a calm and euphoric effect. </a:t>
            </a:r>
          </a:p>
          <a:p>
            <a:pPr marL="0" indent="0">
              <a:buNone/>
            </a:pPr>
            <a:r>
              <a:rPr lang="en-US" sz="2400" dirty="0"/>
              <a:t>When too high of dosages of depressants are used, it can lead to adverse side effects, such as respiratory failure, overdose, coma or even death.</a:t>
            </a:r>
          </a:p>
        </p:txBody>
      </p:sp>
    </p:spTree>
    <p:extLst>
      <p:ext uri="{BB962C8B-B14F-4D97-AF65-F5344CB8AC3E}">
        <p14:creationId xmlns:p14="http://schemas.microsoft.com/office/powerpoint/2010/main" val="3797259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30B82C-5C56-AE4B-A21B-897D2E441153}"/>
              </a:ext>
            </a:extLst>
          </p:cNvPr>
          <p:cNvSpPr>
            <a:spLocks noGrp="1"/>
          </p:cNvSpPr>
          <p:nvPr>
            <p:ph idx="1"/>
          </p:nvPr>
        </p:nvSpPr>
        <p:spPr>
          <a:xfrm>
            <a:off x="598714" y="566057"/>
            <a:ext cx="10994572" cy="5638800"/>
          </a:xfrm>
        </p:spPr>
        <p:txBody>
          <a:bodyPr>
            <a:normAutofit fontScale="92500" lnSpcReduction="10000"/>
          </a:bodyPr>
          <a:lstStyle/>
          <a:p>
            <a:pPr marL="0" indent="0" algn="ctr">
              <a:buNone/>
            </a:pPr>
            <a:r>
              <a:rPr lang="en-US" sz="2400" dirty="0"/>
              <a:t>Opioids</a:t>
            </a:r>
          </a:p>
          <a:p>
            <a:pPr marL="0" indent="0">
              <a:buNone/>
            </a:pPr>
            <a:endParaRPr lang="en-US" dirty="0"/>
          </a:p>
          <a:p>
            <a:pPr marL="0" indent="0">
              <a:buNone/>
            </a:pPr>
            <a:r>
              <a:rPr lang="en-US" sz="2000" dirty="0"/>
              <a:t>Opioids are one of the easiest substances to overdose on, given how they function once consumed. </a:t>
            </a:r>
          </a:p>
          <a:p>
            <a:pPr marL="0" indent="0">
              <a:buNone/>
            </a:pPr>
            <a:r>
              <a:rPr lang="en-US" sz="2000" dirty="0"/>
              <a:t>The human body has opioid receptors in several different areas, including the brain, central and peripheral nervous systems, and the gastrointestinal tract. </a:t>
            </a:r>
          </a:p>
          <a:p>
            <a:pPr marL="0" indent="0">
              <a:buNone/>
            </a:pPr>
            <a:r>
              <a:rPr lang="en-US" sz="2000" dirty="0"/>
              <a:t>When someone uses an opioid, these receptors are activated and slow the body down. </a:t>
            </a:r>
          </a:p>
          <a:p>
            <a:pPr marL="0" indent="0">
              <a:buNone/>
            </a:pPr>
            <a:r>
              <a:rPr lang="en-US" sz="2000" dirty="0"/>
              <a:t>When the body becomes overwhelmed by opioids, all of these receptors are blocked, and the it can’t perform other functions. </a:t>
            </a:r>
          </a:p>
          <a:p>
            <a:pPr marL="0" indent="0">
              <a:buNone/>
            </a:pPr>
            <a:r>
              <a:rPr lang="en-US" sz="2000" dirty="0"/>
              <a:t>This will then  lead to a high risk of overdosing, which may slow down a person’s breathing to the point of stopping it. </a:t>
            </a:r>
          </a:p>
          <a:p>
            <a:pPr marL="0" indent="0">
              <a:buNone/>
            </a:pPr>
            <a:r>
              <a:rPr lang="en-US" sz="2000" dirty="0"/>
              <a:t>Different opioids can be more or less severe. </a:t>
            </a:r>
          </a:p>
          <a:p>
            <a:pPr marL="0" indent="0">
              <a:buNone/>
            </a:pPr>
            <a:r>
              <a:rPr lang="en-US" sz="2000" dirty="0"/>
              <a:t>Where it may take a few minutes for someone who just took heroin to feel the effects of an overdose, someone who uses fentanyl will feel it within seconds. </a:t>
            </a:r>
          </a:p>
          <a:p>
            <a:pPr marL="0" indent="0">
              <a:buNone/>
            </a:pPr>
            <a:r>
              <a:rPr lang="en-US" sz="2000" dirty="0"/>
              <a:t>These powerful opioids are the reason the President of the United States declared a national </a:t>
            </a:r>
            <a:r>
              <a:rPr lang="en-US" sz="2000" u="sng" dirty="0">
                <a:hlinkClick r:id="rId2"/>
              </a:rPr>
              <a:t>opioid epidemic</a:t>
            </a:r>
            <a:r>
              <a:rPr lang="en-US" sz="2000" dirty="0"/>
              <a:t> in 2017.</a:t>
            </a:r>
          </a:p>
        </p:txBody>
      </p:sp>
    </p:spTree>
    <p:extLst>
      <p:ext uri="{BB962C8B-B14F-4D97-AF65-F5344CB8AC3E}">
        <p14:creationId xmlns:p14="http://schemas.microsoft.com/office/powerpoint/2010/main" val="686850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EE4AE4-1DCF-AC4B-A6CC-39561B2424FA}"/>
              </a:ext>
            </a:extLst>
          </p:cNvPr>
          <p:cNvSpPr>
            <a:spLocks noGrp="1"/>
          </p:cNvSpPr>
          <p:nvPr>
            <p:ph idx="1"/>
          </p:nvPr>
        </p:nvSpPr>
        <p:spPr>
          <a:xfrm>
            <a:off x="576943" y="587829"/>
            <a:ext cx="11038114" cy="5725885"/>
          </a:xfrm>
        </p:spPr>
        <p:txBody>
          <a:bodyPr>
            <a:normAutofit fontScale="85000" lnSpcReduction="10000"/>
          </a:bodyPr>
          <a:lstStyle/>
          <a:p>
            <a:pPr marL="0" indent="0" algn="ctr">
              <a:buNone/>
            </a:pPr>
            <a:r>
              <a:rPr lang="en-US" sz="2200" b="1" dirty="0"/>
              <a:t>Alcohol </a:t>
            </a:r>
          </a:p>
          <a:p>
            <a:pPr marL="0" indent="0">
              <a:buNone/>
            </a:pPr>
            <a:r>
              <a:rPr lang="en-US" sz="2000" dirty="0"/>
              <a:t>An alcohol overdose happens when you drink more alcohol than your body can safely process. </a:t>
            </a:r>
          </a:p>
          <a:p>
            <a:pPr marL="0" indent="0">
              <a:buNone/>
            </a:pPr>
            <a:r>
              <a:rPr lang="en-US" sz="2000" dirty="0"/>
              <a:t>If an individual consumes more alcohol than this in shorter time periods, the alcohol builds up in the body due to the body not being able to metabolize the alcohol fast enough, and an accumulation of alcohol spreads throughout the body. </a:t>
            </a:r>
          </a:p>
          <a:p>
            <a:pPr marL="0" indent="0">
              <a:buNone/>
            </a:pPr>
            <a:r>
              <a:rPr lang="en-US" sz="2000" dirty="0"/>
              <a:t>This may lead to an alcohol overdose, better known as alcohol poisoning.  </a:t>
            </a:r>
          </a:p>
          <a:p>
            <a:pPr marL="0" indent="0">
              <a:buNone/>
            </a:pPr>
            <a:r>
              <a:rPr lang="en-US" sz="2000" dirty="0"/>
              <a:t>.40 BAC = coma		.50 BAC </a:t>
            </a:r>
            <a:r>
              <a:rPr lang="en-US" sz="2000"/>
              <a:t>= death</a:t>
            </a:r>
            <a:endParaRPr lang="en-US" sz="2000" dirty="0"/>
          </a:p>
          <a:p>
            <a:endParaRPr lang="en-US" dirty="0"/>
          </a:p>
          <a:p>
            <a:pPr marL="0" indent="0" algn="ctr">
              <a:buNone/>
            </a:pPr>
            <a:r>
              <a:rPr lang="en-US" sz="2100" dirty="0"/>
              <a:t>Symptoms of alcohol poisoning include:</a:t>
            </a:r>
          </a:p>
          <a:p>
            <a:pPr marL="0" indent="0" algn="ctr">
              <a:buNone/>
            </a:pPr>
            <a:endParaRPr lang="en-US" dirty="0"/>
          </a:p>
          <a:p>
            <a:r>
              <a:rPr lang="en-US" sz="1900" dirty="0"/>
              <a:t>Mental confusion</a:t>
            </a:r>
          </a:p>
          <a:p>
            <a:r>
              <a:rPr lang="en-US" sz="1900" dirty="0"/>
              <a:t>Vomiting</a:t>
            </a:r>
          </a:p>
          <a:p>
            <a:r>
              <a:rPr lang="en-US" sz="1900" dirty="0"/>
              <a:t>Seizures as a result of low blood sugar</a:t>
            </a:r>
          </a:p>
          <a:p>
            <a:r>
              <a:rPr lang="en-US" sz="1900" dirty="0"/>
              <a:t>Slow breathing (fewer than 8 breaths per minute), decreased heart rate and gag reflex</a:t>
            </a:r>
          </a:p>
          <a:p>
            <a:r>
              <a:rPr lang="en-US" sz="1900" dirty="0"/>
              <a:t>Irregular breathing (10 seconds or more between breaths)</a:t>
            </a:r>
          </a:p>
          <a:p>
            <a:r>
              <a:rPr lang="en-US" sz="1900" dirty="0"/>
              <a:t>Hypothermia, bluish skin color, paleness</a:t>
            </a:r>
          </a:p>
          <a:p>
            <a:r>
              <a:rPr lang="en-US" sz="1900" dirty="0"/>
              <a:t>Cardiac arrest due to decrease in body temperature (hypothermia)</a:t>
            </a:r>
          </a:p>
          <a:p>
            <a:pPr marL="0" indent="0">
              <a:buNone/>
            </a:pPr>
            <a:endParaRPr lang="en-US" dirty="0"/>
          </a:p>
        </p:txBody>
      </p:sp>
    </p:spTree>
    <p:extLst>
      <p:ext uri="{BB962C8B-B14F-4D97-AF65-F5344CB8AC3E}">
        <p14:creationId xmlns:p14="http://schemas.microsoft.com/office/powerpoint/2010/main" val="1404165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5B47C3-8532-2545-9668-3173D87B6A1C}"/>
              </a:ext>
            </a:extLst>
          </p:cNvPr>
          <p:cNvSpPr>
            <a:spLocks noGrp="1"/>
          </p:cNvSpPr>
          <p:nvPr>
            <p:ph idx="1"/>
          </p:nvPr>
        </p:nvSpPr>
        <p:spPr>
          <a:xfrm>
            <a:off x="555171" y="576943"/>
            <a:ext cx="10570029" cy="5736771"/>
          </a:xfrm>
        </p:spPr>
        <p:txBody>
          <a:bodyPr>
            <a:normAutofit lnSpcReduction="10000"/>
          </a:bodyPr>
          <a:lstStyle/>
          <a:p>
            <a:pPr marL="0" indent="0" algn="ctr">
              <a:buNone/>
            </a:pPr>
            <a:r>
              <a:rPr lang="en-US" sz="3200" b="1" dirty="0"/>
              <a:t>Cocaine</a:t>
            </a:r>
          </a:p>
          <a:p>
            <a:endParaRPr lang="en-US" dirty="0"/>
          </a:p>
          <a:p>
            <a:endParaRPr lang="en-US" dirty="0"/>
          </a:p>
          <a:p>
            <a:pPr>
              <a:buFont typeface="Wingdings" pitchFamily="2" charset="2"/>
              <a:buChar char="§"/>
            </a:pPr>
            <a:r>
              <a:rPr lang="en-US" sz="2400" dirty="0"/>
              <a:t>There are many severe negative side effects associated with cocaine use, including extremely high heart rate and blood pressure, seizures, and a number of other symptoms that may result in untimely death.</a:t>
            </a:r>
          </a:p>
          <a:p>
            <a:pPr>
              <a:buFont typeface="Wingdings" pitchFamily="2" charset="2"/>
              <a:buChar char="§"/>
            </a:pPr>
            <a:r>
              <a:rPr lang="en-US" sz="2400" dirty="0"/>
              <a:t>As soon as cocaine enters the system, it begins to almost immediately affect the user. </a:t>
            </a:r>
          </a:p>
          <a:p>
            <a:pPr>
              <a:buFont typeface="Wingdings" pitchFamily="2" charset="2"/>
              <a:buChar char="§"/>
            </a:pPr>
            <a:r>
              <a:rPr lang="en-US" sz="2400" dirty="0"/>
              <a:t>By almost instantly blocking the recycling of dopamine in the brain, cocaine causes your brain to stop producing its own dopamine, norepinephrine, and serotonin. </a:t>
            </a:r>
          </a:p>
          <a:p>
            <a:pPr>
              <a:buFont typeface="Wingdings" pitchFamily="2" charset="2"/>
              <a:buChar char="§"/>
            </a:pPr>
            <a:r>
              <a:rPr lang="en-US" sz="2400" dirty="0"/>
              <a:t>As the sudden surge of dopamine caused by cocaine use builds up, the user quickly develops a tolerance and dependence. </a:t>
            </a:r>
          </a:p>
          <a:p>
            <a:pPr>
              <a:buFont typeface="Wingdings" pitchFamily="2" charset="2"/>
              <a:buChar char="§"/>
            </a:pPr>
            <a:r>
              <a:rPr lang="en-US" sz="2400" dirty="0"/>
              <a:t>Cocaine dependency quickly turns into addiction as soon as a user loses control over their cocaine intake, relying solely on cocaine for happiness.</a:t>
            </a:r>
          </a:p>
        </p:txBody>
      </p:sp>
    </p:spTree>
    <p:extLst>
      <p:ext uri="{BB962C8B-B14F-4D97-AF65-F5344CB8AC3E}">
        <p14:creationId xmlns:p14="http://schemas.microsoft.com/office/powerpoint/2010/main" val="2610315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5094D5-4F03-DB49-A067-41809341157C}"/>
              </a:ext>
            </a:extLst>
          </p:cNvPr>
          <p:cNvSpPr>
            <a:spLocks noGrp="1"/>
          </p:cNvSpPr>
          <p:nvPr>
            <p:ph idx="1"/>
          </p:nvPr>
        </p:nvSpPr>
        <p:spPr>
          <a:xfrm>
            <a:off x="522514" y="598713"/>
            <a:ext cx="10602686" cy="5758543"/>
          </a:xfrm>
        </p:spPr>
        <p:txBody>
          <a:bodyPr>
            <a:normAutofit fontScale="92500" lnSpcReduction="10000"/>
          </a:bodyPr>
          <a:lstStyle/>
          <a:p>
            <a:pPr marL="0" indent="0" algn="ctr">
              <a:buNone/>
            </a:pPr>
            <a:r>
              <a:rPr lang="en-US" b="1" cap="all" dirty="0"/>
              <a:t>LIFE-THREATENING EFFECTS OF OVERDOSE</a:t>
            </a:r>
          </a:p>
          <a:p>
            <a:pPr marL="0" indent="0" algn="ctr">
              <a:buNone/>
            </a:pPr>
            <a:endParaRPr lang="en-US" b="1" cap="all" dirty="0"/>
          </a:p>
          <a:p>
            <a:pPr marL="0" indent="0">
              <a:buNone/>
            </a:pPr>
            <a:r>
              <a:rPr lang="en-US" dirty="0"/>
              <a:t>Common life-threatening side effects related to cocaine abuse and overdose may include the following:</a:t>
            </a:r>
          </a:p>
          <a:p>
            <a:pPr>
              <a:buFont typeface="Wingdings" pitchFamily="2" charset="2"/>
              <a:buChar char="§"/>
            </a:pPr>
            <a:r>
              <a:rPr lang="en-US" dirty="0"/>
              <a:t>Convulsions/seizures</a:t>
            </a:r>
          </a:p>
          <a:p>
            <a:pPr>
              <a:buFont typeface="Wingdings" pitchFamily="2" charset="2"/>
              <a:buChar char="§"/>
            </a:pPr>
            <a:r>
              <a:rPr lang="en-US" dirty="0"/>
              <a:t>Tremors</a:t>
            </a:r>
          </a:p>
          <a:p>
            <a:pPr>
              <a:buFont typeface="Wingdings" pitchFamily="2" charset="2"/>
              <a:buChar char="§"/>
            </a:pPr>
            <a:r>
              <a:rPr lang="en-US" dirty="0"/>
              <a:t>Cardiac arrest</a:t>
            </a:r>
          </a:p>
          <a:p>
            <a:pPr>
              <a:buFont typeface="Wingdings" pitchFamily="2" charset="2"/>
              <a:buChar char="§"/>
            </a:pPr>
            <a:r>
              <a:rPr lang="en-US" dirty="0"/>
              <a:t>Stroke</a:t>
            </a:r>
          </a:p>
          <a:p>
            <a:pPr>
              <a:buFont typeface="Wingdings" pitchFamily="2" charset="2"/>
              <a:buChar char="§"/>
            </a:pPr>
            <a:r>
              <a:rPr lang="en-US" dirty="0"/>
              <a:t>Cardiac arrhythmias</a:t>
            </a:r>
          </a:p>
          <a:p>
            <a:endParaRPr lang="en-US" dirty="0"/>
          </a:p>
          <a:p>
            <a:pPr>
              <a:buFont typeface="Wingdings" pitchFamily="2" charset="2"/>
              <a:buChar char="§"/>
            </a:pPr>
            <a:r>
              <a:rPr lang="en-US" dirty="0"/>
              <a:t>As soon as the effects of a cocaine overdose become noticeable, there is a much higher chance of a fatality. </a:t>
            </a:r>
          </a:p>
          <a:p>
            <a:pPr>
              <a:buFont typeface="Wingdings" pitchFamily="2" charset="2"/>
              <a:buChar char="§"/>
            </a:pPr>
            <a:r>
              <a:rPr lang="en-US" dirty="0"/>
              <a:t>Many studies and medical experts suggest that cocaine overdoses are generally fatal, as major body systems are affected. </a:t>
            </a:r>
          </a:p>
          <a:p>
            <a:pPr marL="0" indent="0" algn="ctr">
              <a:buNone/>
            </a:pPr>
            <a:endParaRPr lang="en-US" dirty="0"/>
          </a:p>
          <a:p>
            <a:pPr marL="0" indent="0" algn="ctr">
              <a:buNone/>
            </a:pPr>
            <a:r>
              <a:rPr lang="en-US" dirty="0"/>
              <a:t>The following may occur during a fatal cocaine overdose:</a:t>
            </a:r>
          </a:p>
          <a:p>
            <a:pPr>
              <a:buFont typeface="Wingdings" pitchFamily="2" charset="2"/>
              <a:buChar char="§"/>
            </a:pPr>
            <a:r>
              <a:rPr lang="en-US" dirty="0"/>
              <a:t>Heart attack</a:t>
            </a:r>
          </a:p>
          <a:p>
            <a:pPr>
              <a:buFont typeface="Wingdings" pitchFamily="2" charset="2"/>
              <a:buChar char="§"/>
            </a:pPr>
            <a:r>
              <a:rPr lang="en-US" dirty="0"/>
              <a:t>Stroke</a:t>
            </a:r>
          </a:p>
          <a:p>
            <a:pPr>
              <a:buFont typeface="Wingdings" pitchFamily="2" charset="2"/>
              <a:buChar char="§"/>
            </a:pPr>
            <a:r>
              <a:rPr lang="en-US" dirty="0"/>
              <a:t>Multiple organ failures</a:t>
            </a:r>
          </a:p>
          <a:p>
            <a:endParaRPr lang="en-US" dirty="0"/>
          </a:p>
          <a:p>
            <a:endParaRPr lang="en-US" dirty="0"/>
          </a:p>
        </p:txBody>
      </p:sp>
    </p:spTree>
    <p:extLst>
      <p:ext uri="{BB962C8B-B14F-4D97-AF65-F5344CB8AC3E}">
        <p14:creationId xmlns:p14="http://schemas.microsoft.com/office/powerpoint/2010/main" val="684774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34119B-6AC0-D444-A4DA-A249B024FB86}"/>
              </a:ext>
            </a:extLst>
          </p:cNvPr>
          <p:cNvSpPr>
            <a:spLocks noGrp="1"/>
          </p:cNvSpPr>
          <p:nvPr>
            <p:ph idx="1"/>
          </p:nvPr>
        </p:nvSpPr>
        <p:spPr>
          <a:xfrm>
            <a:off x="566057" y="522513"/>
            <a:ext cx="10983686" cy="5747657"/>
          </a:xfrm>
        </p:spPr>
        <p:txBody>
          <a:bodyPr>
            <a:normAutofit fontScale="92500"/>
          </a:bodyPr>
          <a:lstStyle/>
          <a:p>
            <a:pPr>
              <a:buFont typeface="Wingdings" pitchFamily="2" charset="2"/>
              <a:buChar char="§"/>
            </a:pPr>
            <a:endParaRPr lang="en-US" dirty="0"/>
          </a:p>
          <a:p>
            <a:pPr>
              <a:buFont typeface="Wingdings" pitchFamily="2" charset="2"/>
              <a:buChar char="§"/>
            </a:pPr>
            <a:endParaRPr lang="en-US" sz="2000" dirty="0"/>
          </a:p>
          <a:p>
            <a:pPr>
              <a:buFont typeface="Wingdings" pitchFamily="2" charset="2"/>
              <a:buChar char="§"/>
            </a:pPr>
            <a:r>
              <a:rPr lang="en-US" sz="2000" dirty="0"/>
              <a:t>Rapid heart rate increases the amount of oxygen that the heart requires, which it receives through blood flow. </a:t>
            </a:r>
          </a:p>
          <a:p>
            <a:pPr>
              <a:buFont typeface="Wingdings" pitchFamily="2" charset="2"/>
              <a:buChar char="§"/>
            </a:pPr>
            <a:r>
              <a:rPr lang="en-US" sz="2000" dirty="0"/>
              <a:t>However, when blood vessels are constricted, less oxygenated blood is available to supply the heart muscle. </a:t>
            </a:r>
          </a:p>
          <a:p>
            <a:pPr>
              <a:buFont typeface="Wingdings" pitchFamily="2" charset="2"/>
              <a:buChar char="§"/>
            </a:pPr>
            <a:r>
              <a:rPr lang="en-US" sz="2000" dirty="0"/>
              <a:t>A heart attack occurs when not enough oxygen can reach the heart muscle.</a:t>
            </a:r>
          </a:p>
          <a:p>
            <a:pPr>
              <a:buFont typeface="Wingdings" pitchFamily="2" charset="2"/>
              <a:buChar char="§"/>
            </a:pPr>
            <a:endParaRPr lang="en-US" sz="2000" dirty="0"/>
          </a:p>
          <a:p>
            <a:pPr>
              <a:buFont typeface="Wingdings" pitchFamily="2" charset="2"/>
              <a:buChar char="§"/>
            </a:pPr>
            <a:r>
              <a:rPr lang="en-US" sz="2000" dirty="0"/>
              <a:t>Older adults and those with any cardiovascular disease are more susceptible to the effects of cocaine. </a:t>
            </a:r>
          </a:p>
          <a:p>
            <a:pPr>
              <a:buFont typeface="Wingdings" pitchFamily="2" charset="2"/>
              <a:buChar char="§"/>
            </a:pPr>
            <a:r>
              <a:rPr lang="en-US" sz="2000" dirty="0"/>
              <a:t>However, young people and those with no risk factors may still experience a heart attack due to cocaine use.</a:t>
            </a:r>
          </a:p>
          <a:p>
            <a:pPr>
              <a:buFont typeface="Wingdings" pitchFamily="2" charset="2"/>
              <a:buChar char="§"/>
            </a:pPr>
            <a:r>
              <a:rPr lang="en-US" sz="2000" dirty="0"/>
              <a:t>Cocaine deaths are not solely attributed to heart attacks. </a:t>
            </a:r>
          </a:p>
          <a:p>
            <a:pPr>
              <a:buFont typeface="Wingdings" pitchFamily="2" charset="2"/>
              <a:buChar char="§"/>
            </a:pPr>
            <a:r>
              <a:rPr lang="en-US" sz="2000" dirty="0"/>
              <a:t>Cocaine can cause a fatal stroke. </a:t>
            </a:r>
          </a:p>
          <a:p>
            <a:pPr>
              <a:buFont typeface="Wingdings" pitchFamily="2" charset="2"/>
              <a:buChar char="§"/>
            </a:pPr>
            <a:r>
              <a:rPr lang="en-US" sz="2000" dirty="0"/>
              <a:t>Although the exact reasons for this risk are unknown, it is partially due to the increased risk for blood clots. </a:t>
            </a:r>
          </a:p>
          <a:p>
            <a:pPr>
              <a:buFont typeface="Wingdings" pitchFamily="2" charset="2"/>
              <a:buChar char="§"/>
            </a:pPr>
            <a:r>
              <a:rPr lang="en-US" sz="2000" dirty="0"/>
              <a:t>Cocaine also lowers the seizure threshold, meaning it can make seizure more likely even if someone has not had a seizure before.</a:t>
            </a:r>
          </a:p>
          <a:p>
            <a:endParaRPr lang="en-US" dirty="0"/>
          </a:p>
        </p:txBody>
      </p:sp>
    </p:spTree>
    <p:extLst>
      <p:ext uri="{BB962C8B-B14F-4D97-AF65-F5344CB8AC3E}">
        <p14:creationId xmlns:p14="http://schemas.microsoft.com/office/powerpoint/2010/main" val="1316907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CD475F-88A6-8A4D-93E2-2D8AF7DC1491}"/>
              </a:ext>
            </a:extLst>
          </p:cNvPr>
          <p:cNvSpPr>
            <a:spLocks noGrp="1"/>
          </p:cNvSpPr>
          <p:nvPr>
            <p:ph idx="1"/>
          </p:nvPr>
        </p:nvSpPr>
        <p:spPr>
          <a:xfrm>
            <a:off x="500743" y="631371"/>
            <a:ext cx="11081657" cy="5769429"/>
          </a:xfrm>
        </p:spPr>
        <p:txBody>
          <a:bodyPr>
            <a:normAutofit/>
          </a:bodyPr>
          <a:lstStyle/>
          <a:p>
            <a:pPr>
              <a:buFont typeface="Wingdings" pitchFamily="2" charset="2"/>
              <a:buChar char="§"/>
            </a:pPr>
            <a:r>
              <a:rPr lang="en-US" sz="1800" dirty="0"/>
              <a:t>Cocaine increases the amount of a chemical called dopamine in your brain. </a:t>
            </a:r>
          </a:p>
          <a:p>
            <a:pPr>
              <a:buFont typeface="Wingdings" pitchFamily="2" charset="2"/>
              <a:buChar char="§"/>
            </a:pPr>
            <a:r>
              <a:rPr lang="en-US" sz="1800" dirty="0"/>
              <a:t>Dopamine naturally occurs in your brain. </a:t>
            </a:r>
          </a:p>
          <a:p>
            <a:pPr>
              <a:buFont typeface="Wingdings" pitchFamily="2" charset="2"/>
              <a:buChar char="§"/>
            </a:pPr>
            <a:r>
              <a:rPr lang="en-US" sz="1800" dirty="0"/>
              <a:t>Small doses of dopamine travel through your brain cells to indicate pleasure or satisfaction.</a:t>
            </a:r>
          </a:p>
          <a:p>
            <a:pPr>
              <a:buFont typeface="Wingdings" pitchFamily="2" charset="2"/>
              <a:buChar char="§"/>
            </a:pPr>
            <a:r>
              <a:rPr lang="en-US" sz="1800" dirty="0"/>
              <a:t>Over time, cocaine causes your brain to become less sensitive to dopamine. </a:t>
            </a:r>
          </a:p>
          <a:p>
            <a:pPr>
              <a:buFont typeface="Wingdings" pitchFamily="2" charset="2"/>
              <a:buChar char="§"/>
            </a:pPr>
            <a:r>
              <a:rPr lang="en-US" sz="1800" dirty="0"/>
              <a:t>That means larger amounts of cocaine are necessary to produce the same effects of a dopamine high.</a:t>
            </a:r>
          </a:p>
          <a:p>
            <a:pPr>
              <a:buFont typeface="Wingdings" pitchFamily="2" charset="2"/>
              <a:buChar char="§"/>
            </a:pPr>
            <a:r>
              <a:rPr lang="en-US" sz="1800" dirty="0"/>
              <a:t>Over time, flooding your brain with dopamine can damage the structure of the brain. </a:t>
            </a:r>
          </a:p>
          <a:p>
            <a:pPr>
              <a:buFont typeface="Wingdings" pitchFamily="2" charset="2"/>
              <a:buChar char="§"/>
            </a:pPr>
            <a:r>
              <a:rPr lang="en-US" sz="1800" dirty="0"/>
              <a:t>That’s why heavy cocaine use can lead to seizure disorders and other neurological conditions.</a:t>
            </a:r>
          </a:p>
          <a:p>
            <a:pPr>
              <a:buFont typeface="Wingdings" pitchFamily="2" charset="2"/>
              <a:buChar char="§"/>
            </a:pPr>
            <a:r>
              <a:rPr lang="en-US" sz="1800" dirty="0"/>
              <a:t>Cocaine use slows the glucose metabolism in your brain as well. That can cause the neurons in your brain to work more slowly or begin to die off.</a:t>
            </a:r>
          </a:p>
          <a:p>
            <a:pPr>
              <a:buFont typeface="Wingdings" pitchFamily="2" charset="2"/>
              <a:buChar char="§"/>
            </a:pPr>
            <a:r>
              <a:rPr lang="en-US" sz="1800" dirty="0"/>
              <a:t>Cocaine damages your brain in other ways, too. Since cocaine causes your blood vessels to narrow, your heart has to work harder to pump blood to your brain.</a:t>
            </a:r>
          </a:p>
          <a:p>
            <a:pPr>
              <a:buFont typeface="Wingdings" pitchFamily="2" charset="2"/>
              <a:buChar char="§"/>
            </a:pPr>
            <a:r>
              <a:rPr lang="en-US" sz="1800" dirty="0"/>
              <a:t>This stresses your cardiovascular system. </a:t>
            </a:r>
          </a:p>
          <a:p>
            <a:pPr>
              <a:buFont typeface="Wingdings" pitchFamily="2" charset="2"/>
              <a:buChar char="§"/>
            </a:pPr>
            <a:r>
              <a:rPr lang="en-US" sz="1800" dirty="0"/>
              <a:t>It can cause your heart rate to fall out of rhythm. </a:t>
            </a:r>
          </a:p>
          <a:p>
            <a:pPr>
              <a:buFont typeface="Wingdings" pitchFamily="2" charset="2"/>
              <a:buChar char="§"/>
            </a:pPr>
            <a:r>
              <a:rPr lang="en-US" sz="1800" dirty="0"/>
              <a:t>It can also starve your brain of the blood it needs, which kills brain cells.</a:t>
            </a:r>
          </a:p>
          <a:p>
            <a:endParaRPr lang="en-US" dirty="0"/>
          </a:p>
        </p:txBody>
      </p:sp>
    </p:spTree>
    <p:extLst>
      <p:ext uri="{BB962C8B-B14F-4D97-AF65-F5344CB8AC3E}">
        <p14:creationId xmlns:p14="http://schemas.microsoft.com/office/powerpoint/2010/main" val="25677292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LeftStep">
      <a:dk1>
        <a:srgbClr val="000000"/>
      </a:dk1>
      <a:lt1>
        <a:srgbClr val="FFFFFF"/>
      </a:lt1>
      <a:dk2>
        <a:srgbClr val="243541"/>
      </a:dk2>
      <a:lt2>
        <a:srgbClr val="E2E4E8"/>
      </a:lt2>
      <a:accent1>
        <a:srgbClr val="B09F7E"/>
      </a:accent1>
      <a:accent2>
        <a:srgbClr val="BA8D7F"/>
      </a:accent2>
      <a:accent3>
        <a:srgbClr val="C4929B"/>
      </a:accent3>
      <a:accent4>
        <a:srgbClr val="BA7FA2"/>
      </a:accent4>
      <a:accent5>
        <a:srgbClr val="C28FC2"/>
      </a:accent5>
      <a:accent6>
        <a:srgbClr val="A17FBA"/>
      </a:accent6>
      <a:hlink>
        <a:srgbClr val="6981AE"/>
      </a:hlink>
      <a:folHlink>
        <a:srgbClr val="7F7F7F"/>
      </a:folHlink>
    </a:clrScheme>
    <a:fontScheme name="Savon">
      <a:maj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222</TotalTime>
  <Words>1075</Words>
  <Application>Microsoft Macintosh PowerPoint</Application>
  <PresentationFormat>Widescreen</PresentationFormat>
  <Paragraphs>91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Garamond</vt:lpstr>
      <vt:lpstr>Goudy Old Style</vt:lpstr>
      <vt:lpstr>Wingdings</vt:lpstr>
      <vt:lpstr>SavonVTI</vt:lpstr>
      <vt:lpstr>Overdosing on Illicit   Substances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Overdosing on Illicit   and Prescription   Substances</dc:title>
  <dc:creator>Elijah Levy</dc:creator>
  <cp:lastModifiedBy>Elijah Levy</cp:lastModifiedBy>
  <cp:revision>11</cp:revision>
  <dcterms:created xsi:type="dcterms:W3CDTF">2020-03-02T04:13:38Z</dcterms:created>
  <dcterms:modified xsi:type="dcterms:W3CDTF">2020-03-04T06:06:29Z</dcterms:modified>
</cp:coreProperties>
</file>