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2" r:id="rId5"/>
    <p:sldId id="259" r:id="rId6"/>
    <p:sldId id="263" r:id="rId7"/>
    <p:sldId id="264" r:id="rId8"/>
    <p:sldId id="265" r:id="rId9"/>
    <p:sldId id="266" r:id="rId10"/>
    <p:sldId id="261" r:id="rId11"/>
    <p:sldId id="26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p:restoredTop sz="94663"/>
  </p:normalViewPr>
  <p:slideViewPr>
    <p:cSldViewPr snapToGrid="0" snapToObjects="1">
      <p:cViewPr varScale="1">
        <p:scale>
          <a:sx n="117" d="100"/>
          <a:sy n="117" d="100"/>
        </p:scale>
        <p:origin x="208" y="17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1F5359-B631-2A47-9E47-2F705DC5A045}" type="datetimeFigureOut">
              <a:rPr lang="en-US" smtClean="0"/>
              <a:t>6/9/21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012BBCB-0FED-9440-9F4E-4CE50EDC536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28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1F5359-B631-2A47-9E47-2F705DC5A045}" type="datetimeFigureOut">
              <a:rPr lang="en-US" smtClean="0"/>
              <a:t>6/9/21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2BBCB-0FED-9440-9F4E-4CE50EDC536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8544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1F5359-B631-2A47-9E47-2F705DC5A045}" type="datetimeFigureOut">
              <a:rPr lang="en-US" smtClean="0"/>
              <a:t>6/9/21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2BBCB-0FED-9440-9F4E-4CE50EDC536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78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1F5359-B631-2A47-9E47-2F705DC5A045}" type="datetimeFigureOut">
              <a:rPr lang="en-US" smtClean="0"/>
              <a:t>6/9/21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2BBCB-0FED-9440-9F4E-4CE50EDC536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30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1F5359-B631-2A47-9E47-2F705DC5A045}" type="datetimeFigureOut">
              <a:rPr lang="en-US" smtClean="0"/>
              <a:t>6/9/21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2BBCB-0FED-9440-9F4E-4CE50EDC536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7470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1F5359-B631-2A47-9E47-2F705DC5A045}" type="datetimeFigureOut">
              <a:rPr lang="en-US" smtClean="0"/>
              <a:t>6/9/21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2BBCB-0FED-9440-9F4E-4CE50EDC536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064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1F5359-B631-2A47-9E47-2F705DC5A045}" type="datetimeFigureOut">
              <a:rPr lang="en-US" smtClean="0"/>
              <a:t>6/9/21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12BBCB-0FED-9440-9F4E-4CE50EDC536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4940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1F5359-B631-2A47-9E47-2F705DC5A045}" type="datetimeFigureOut">
              <a:rPr lang="en-US" smtClean="0"/>
              <a:t>6/9/21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12BBCB-0FED-9440-9F4E-4CE50EDC536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4615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F5359-B631-2A47-9E47-2F705DC5A045}" type="datetimeFigureOut">
              <a:rPr lang="en-US" smtClean="0"/>
              <a:t>6/9/21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12BBCB-0FED-9440-9F4E-4CE50EDC5368}" type="slidenum">
              <a:rPr lang="en-US" smtClean="0"/>
              <a:t>‹#›</a:t>
            </a:fld>
            <a:endParaRPr lang="en-US"/>
          </a:p>
        </p:txBody>
      </p:sp>
    </p:spTree>
    <p:extLst>
      <p:ext uri="{BB962C8B-B14F-4D97-AF65-F5344CB8AC3E}">
        <p14:creationId xmlns:p14="http://schemas.microsoft.com/office/powerpoint/2010/main" val="36449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1F5359-B631-2A47-9E47-2F705DC5A045}" type="datetimeFigureOut">
              <a:rPr lang="en-US" smtClean="0"/>
              <a:t>6/9/21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2BBCB-0FED-9440-9F4E-4CE50EDC536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4643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11F5359-B631-2A47-9E47-2F705DC5A045}" type="datetimeFigureOut">
              <a:rPr lang="en-US" smtClean="0"/>
              <a:t>6/9/21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012BBCB-0FED-9440-9F4E-4CE50EDC536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2201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11F5359-B631-2A47-9E47-2F705DC5A045}" type="datetimeFigureOut">
              <a:rPr lang="en-US" smtClean="0"/>
              <a:t>6/9/21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012BBCB-0FED-9440-9F4E-4CE50EDC536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308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andfonline.com/doi/abs/10.1207/s15327647jcd0604_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1" name="Rectangle 6">
            <a:extLst>
              <a:ext uri="{FF2B5EF4-FFF2-40B4-BE49-F238E27FC236}">
                <a16:creationId xmlns:a16="http://schemas.microsoft.com/office/drawing/2014/main" id="{1BF0792A-0F2B-4A2E-AB38-0A4F18A3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8">
            <a:extLst>
              <a:ext uri="{FF2B5EF4-FFF2-40B4-BE49-F238E27FC236}">
                <a16:creationId xmlns:a16="http://schemas.microsoft.com/office/drawing/2014/main" id="{F57DB18D-C2F1-4C8C-8808-9C01ECE68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3" name="Group 10">
            <a:extLst>
              <a:ext uri="{FF2B5EF4-FFF2-40B4-BE49-F238E27FC236}">
                <a16:creationId xmlns:a16="http://schemas.microsoft.com/office/drawing/2014/main" id="{E5D935FA-3336-4941-9214-E250A5727F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45671" y="644327"/>
            <a:ext cx="9299965" cy="4811366"/>
            <a:chOff x="7639235" y="600024"/>
            <a:chExt cx="3898557" cy="6878929"/>
          </a:xfrm>
        </p:grpSpPr>
        <p:sp>
          <p:nvSpPr>
            <p:cNvPr id="12" name="Rectangle 11">
              <a:extLst>
                <a:ext uri="{FF2B5EF4-FFF2-40B4-BE49-F238E27FC236}">
                  <a16:creationId xmlns:a16="http://schemas.microsoft.com/office/drawing/2014/main" id="{45D9E2ED-FF90-4200-A7EE-6D41D6526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12">
              <a:extLst>
                <a:ext uri="{FF2B5EF4-FFF2-40B4-BE49-F238E27FC236}">
                  <a16:creationId xmlns:a16="http://schemas.microsoft.com/office/drawing/2014/main" id="{3A4BEB8D-68AD-4314-8A2B-F8DC85A530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0661956-E1A8-FD44-A757-77679AF638DD}"/>
              </a:ext>
            </a:extLst>
          </p:cNvPr>
          <p:cNvSpPr>
            <a:spLocks noGrp="1"/>
          </p:cNvSpPr>
          <p:nvPr>
            <p:ph type="ctrTitle"/>
          </p:nvPr>
        </p:nvSpPr>
        <p:spPr>
          <a:xfrm>
            <a:off x="2391408" y="1590734"/>
            <a:ext cx="7405874" cy="2520012"/>
          </a:xfrm>
          <a:solidFill>
            <a:schemeClr val="bg2"/>
          </a:solidFill>
        </p:spPr>
        <p:txBody>
          <a:bodyPr anchor="ctr">
            <a:normAutofit/>
          </a:bodyPr>
          <a:lstStyle/>
          <a:p>
            <a:pPr algn="ctr"/>
            <a:r>
              <a:rPr lang="en-US" sz="4000" dirty="0">
                <a:solidFill>
                  <a:schemeClr val="tx2"/>
                </a:solidFill>
              </a:rPr>
              <a:t>How does culture influence emotion?</a:t>
            </a:r>
            <a:br>
              <a:rPr lang="en-US" sz="5100" dirty="0">
                <a:solidFill>
                  <a:schemeClr val="tx2"/>
                </a:solidFill>
              </a:rPr>
            </a:br>
            <a:endParaRPr lang="en-US" sz="5100" dirty="0">
              <a:solidFill>
                <a:schemeClr val="tx2"/>
              </a:solidFill>
            </a:endParaRPr>
          </a:p>
        </p:txBody>
      </p:sp>
      <p:cxnSp>
        <p:nvCxnSpPr>
          <p:cNvPr id="25" name="Straight Connector 14">
            <a:extLst>
              <a:ext uri="{FF2B5EF4-FFF2-40B4-BE49-F238E27FC236}">
                <a16:creationId xmlns:a16="http://schemas.microsoft.com/office/drawing/2014/main" id="{87F797D1-251E-41FE-9FF8-AD487DEF28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1416139"/>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26" name="Straight Connector 16">
            <a:extLst>
              <a:ext uri="{FF2B5EF4-FFF2-40B4-BE49-F238E27FC236}">
                <a16:creationId xmlns:a16="http://schemas.microsoft.com/office/drawing/2014/main" id="{09A0CE28-0E59-4F4D-9855-8A8DCE9A8E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4285341"/>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7" name="Picture 18">
            <a:extLst>
              <a:ext uri="{FF2B5EF4-FFF2-40B4-BE49-F238E27FC236}">
                <a16:creationId xmlns:a16="http://schemas.microsoft.com/office/drawing/2014/main" id="{75CC23F7-9F20-4C4B-8608-BD4DE9728F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75580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4D4FB7-A977-C744-B259-A1BCC0C35D74}"/>
              </a:ext>
            </a:extLst>
          </p:cNvPr>
          <p:cNvSpPr>
            <a:spLocks noGrp="1"/>
          </p:cNvSpPr>
          <p:nvPr>
            <p:ph idx="1"/>
          </p:nvPr>
        </p:nvSpPr>
        <p:spPr>
          <a:xfrm>
            <a:off x="150471" y="219918"/>
            <a:ext cx="11759878" cy="6423949"/>
          </a:xfrm>
        </p:spPr>
        <p:txBody>
          <a:bodyPr>
            <a:normAutofit/>
          </a:bodyPr>
          <a:lstStyle/>
          <a:p>
            <a:pPr>
              <a:buFont typeface="Wingdings" pitchFamily="2" charset="2"/>
              <a:buChar char="§"/>
            </a:pPr>
            <a:r>
              <a:rPr lang="en-US" dirty="0">
                <a:latin typeface="Avenir Book" panose="02000503020000020003" pitchFamily="2" charset="0"/>
              </a:rPr>
              <a:t>In Japanese there is a word: </a:t>
            </a:r>
            <a:r>
              <a:rPr lang="en-US" dirty="0" err="1">
                <a:latin typeface="Avenir Book" panose="02000503020000020003" pitchFamily="2" charset="0"/>
              </a:rPr>
              <a:t>Amae</a:t>
            </a:r>
            <a:r>
              <a:rPr lang="en-US" dirty="0">
                <a:latin typeface="Avenir Book" panose="02000503020000020003" pitchFamily="2" charset="0"/>
              </a:rPr>
              <a:t> which means dependency.</a:t>
            </a:r>
          </a:p>
          <a:p>
            <a:pPr>
              <a:buFont typeface="Wingdings" pitchFamily="2" charset="2"/>
              <a:buChar char="§"/>
            </a:pPr>
            <a:r>
              <a:rPr lang="en-US" dirty="0">
                <a:latin typeface="Avenir Book" panose="02000503020000020003" pitchFamily="2" charset="0"/>
              </a:rPr>
              <a:t>In America – we like autonomy.</a:t>
            </a:r>
          </a:p>
          <a:p>
            <a:pPr>
              <a:buFont typeface="Wingdings" pitchFamily="2" charset="2"/>
              <a:buChar char="§"/>
            </a:pPr>
            <a:endParaRPr lang="en-US" dirty="0">
              <a:latin typeface="Avenir Book" panose="02000503020000020003" pitchFamily="2" charset="0"/>
            </a:endParaRPr>
          </a:p>
          <a:p>
            <a:pPr>
              <a:buFont typeface="Wingdings" pitchFamily="2" charset="2"/>
              <a:buChar char="§"/>
            </a:pPr>
            <a:r>
              <a:rPr lang="en-US" dirty="0">
                <a:latin typeface="Avenir Book" panose="02000503020000020003" pitchFamily="2" charset="0"/>
              </a:rPr>
              <a:t>In the Czech language there is a word “</a:t>
            </a:r>
            <a:r>
              <a:rPr lang="en-US" dirty="0" err="1">
                <a:latin typeface="Avenir Book" panose="02000503020000020003" pitchFamily="2" charset="0"/>
              </a:rPr>
              <a:t>Litost</a:t>
            </a:r>
            <a:r>
              <a:rPr lang="en-US" dirty="0">
                <a:latin typeface="Avenir Book" panose="02000503020000020003" pitchFamily="2" charset="0"/>
              </a:rPr>
              <a:t>” which means torment; when you have insight to know you’re not feeling well, are troubled.</a:t>
            </a:r>
          </a:p>
          <a:p>
            <a:pPr>
              <a:buFont typeface="Wingdings" pitchFamily="2" charset="2"/>
              <a:buChar char="§"/>
            </a:pPr>
            <a:r>
              <a:rPr lang="en-US" dirty="0">
                <a:latin typeface="Avenir Book" panose="02000503020000020003" pitchFamily="2" charset="0"/>
              </a:rPr>
              <a:t>For example – the Tahitians see sadness as a physical condition.</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Finally:   there are culture specific absences; no words in some cultures.</a:t>
            </a:r>
          </a:p>
          <a:p>
            <a:pPr marL="514350" indent="-514350">
              <a:buFont typeface="+mj-lt"/>
              <a:buAutoNum type="arabicParenR"/>
            </a:pPr>
            <a:r>
              <a:rPr lang="en-US" dirty="0">
                <a:latin typeface="Avenir Book" panose="02000503020000020003" pitchFamily="2" charset="0"/>
              </a:rPr>
              <a:t>Polish: they have no word for disgust</a:t>
            </a:r>
          </a:p>
          <a:p>
            <a:pPr marL="514350" indent="-514350">
              <a:buFont typeface="+mj-lt"/>
              <a:buAutoNum type="arabicParenR"/>
            </a:pPr>
            <a:r>
              <a:rPr lang="en-US" dirty="0">
                <a:latin typeface="Avenir Book" panose="02000503020000020003" pitchFamily="2" charset="0"/>
              </a:rPr>
              <a:t>Tahiti: no word for guilt or sadness</a:t>
            </a:r>
          </a:p>
          <a:p>
            <a:pPr marL="514350" indent="-514350">
              <a:buFont typeface="+mj-lt"/>
              <a:buAutoNum type="arabicParenR"/>
            </a:pPr>
            <a:r>
              <a:rPr lang="en-US" dirty="0">
                <a:latin typeface="Avenir Book" panose="02000503020000020003" pitchFamily="2" charset="0"/>
              </a:rPr>
              <a:t>Tibet: no word for emotion</a:t>
            </a:r>
          </a:p>
          <a:p>
            <a:pPr marL="514350" indent="-514350">
              <a:buFont typeface="+mj-lt"/>
              <a:buAutoNum type="arabicParenR"/>
            </a:pPr>
            <a:r>
              <a:rPr lang="en-US" dirty="0">
                <a:latin typeface="Avenir Book" panose="02000503020000020003" pitchFamily="2" charset="0"/>
              </a:rPr>
              <a:t>Indonesia: no word for embarrassment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71512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2A2B68-7947-FE40-8110-D74D700A6916}"/>
              </a:ext>
            </a:extLst>
          </p:cNvPr>
          <p:cNvSpPr>
            <a:spLocks noGrp="1"/>
          </p:cNvSpPr>
          <p:nvPr>
            <p:ph idx="1"/>
          </p:nvPr>
        </p:nvSpPr>
        <p:spPr>
          <a:xfrm>
            <a:off x="324091" y="196770"/>
            <a:ext cx="11505236" cy="6342926"/>
          </a:xfrm>
        </p:spPr>
        <p:txBody>
          <a:bodyPr>
            <a:normAutofit/>
          </a:bodyPr>
          <a:lstStyle/>
          <a:p>
            <a:pPr marL="0" indent="0">
              <a:buNone/>
            </a:pPr>
            <a:endParaRPr lang="en-US" sz="2000" dirty="0">
              <a:latin typeface="Avenir Book" panose="02000503020000020003" pitchFamily="2" charset="0"/>
            </a:endParaRPr>
          </a:p>
          <a:p>
            <a:pPr>
              <a:buFont typeface="Wingdings" pitchFamily="2" charset="2"/>
              <a:buChar char="§"/>
            </a:pPr>
            <a:r>
              <a:rPr lang="en-US" sz="2000" dirty="0">
                <a:latin typeface="Avenir Book" panose="02000503020000020003" pitchFamily="2" charset="0"/>
              </a:rPr>
              <a:t>In the West– the kinds of emotions we like tend to be high arousal ones, we like being happy, excited, energized and in positive moods.</a:t>
            </a:r>
          </a:p>
          <a:p>
            <a:pPr>
              <a:buFont typeface="Wingdings" pitchFamily="2" charset="2"/>
              <a:buChar char="§"/>
            </a:pPr>
            <a:endParaRPr lang="en-US" dirty="0">
              <a:latin typeface="Avenir Book" panose="02000503020000020003" pitchFamily="2" charset="0"/>
            </a:endParaRPr>
          </a:p>
          <a:p>
            <a:pPr>
              <a:buFont typeface="Wingdings" pitchFamily="2" charset="2"/>
              <a:buChar char="§"/>
            </a:pPr>
            <a:r>
              <a:rPr lang="en-US" dirty="0">
                <a:latin typeface="Avenir Book" panose="02000503020000020003" pitchFamily="2" charset="0"/>
              </a:rPr>
              <a:t>Hypercognized means a society has many words for an emotion: example is anger; it has multiple words such as rage, frustration, irritation.</a:t>
            </a:r>
            <a:endParaRPr lang="en-US" sz="2000" dirty="0">
              <a:latin typeface="Avenir Book" panose="02000503020000020003" pitchFamily="2" charset="0"/>
            </a:endParaRPr>
          </a:p>
          <a:p>
            <a:pPr>
              <a:buFont typeface="Wingdings" pitchFamily="2" charset="2"/>
              <a:buChar char="§"/>
            </a:pPr>
            <a:endParaRPr lang="en-US" sz="2000" dirty="0">
              <a:latin typeface="Avenir Book" panose="02000503020000020003" pitchFamily="2" charset="0"/>
            </a:endParaRPr>
          </a:p>
          <a:p>
            <a:pPr>
              <a:buFont typeface="Wingdings" pitchFamily="2" charset="2"/>
              <a:buChar char="§"/>
            </a:pPr>
            <a:r>
              <a:rPr lang="en-US" sz="2000" dirty="0">
                <a:latin typeface="Avenir Book" panose="02000503020000020003" pitchFamily="2" charset="0"/>
              </a:rPr>
              <a:t>In the East – these people like relaxation, serenity, calmness, peace and they seek low arousal activities.</a:t>
            </a:r>
          </a:p>
          <a:p>
            <a:pPr>
              <a:buFont typeface="Wingdings" pitchFamily="2" charset="2"/>
              <a:buChar char="§"/>
            </a:pPr>
            <a:r>
              <a:rPr lang="en-US" sz="2000" dirty="0" err="1">
                <a:latin typeface="Avenir Book" panose="02000503020000020003" pitchFamily="2" charset="0"/>
              </a:rPr>
              <a:t>Hypocognized</a:t>
            </a:r>
            <a:r>
              <a:rPr lang="en-US" sz="2000" dirty="0">
                <a:latin typeface="Avenir Book" panose="02000503020000020003" pitchFamily="2" charset="0"/>
              </a:rPr>
              <a:t> means a society has fewer words for an emotion: example is feeling ill.</a:t>
            </a:r>
          </a:p>
        </p:txBody>
      </p:sp>
    </p:spTree>
    <p:extLst>
      <p:ext uri="{BB962C8B-B14F-4D97-AF65-F5344CB8AC3E}">
        <p14:creationId xmlns:p14="http://schemas.microsoft.com/office/powerpoint/2010/main" val="2614659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FF50AE-2E6C-F14F-9FA3-8C38DFF26F52}"/>
              </a:ext>
            </a:extLst>
          </p:cNvPr>
          <p:cNvSpPr>
            <a:spLocks noGrp="1"/>
          </p:cNvSpPr>
          <p:nvPr>
            <p:ph idx="1"/>
          </p:nvPr>
        </p:nvSpPr>
        <p:spPr>
          <a:xfrm>
            <a:off x="277791" y="208344"/>
            <a:ext cx="11528385" cy="6389226"/>
          </a:xfrm>
        </p:spPr>
        <p:txBody>
          <a:bodyPr>
            <a:normAutofit/>
          </a:bodyPr>
          <a:lstStyle/>
          <a:p>
            <a:pPr marL="0" indent="0" algn="ctr">
              <a:buNone/>
            </a:pPr>
            <a:r>
              <a:rPr lang="en-US" sz="2400" dirty="0">
                <a:solidFill>
                  <a:srgbClr val="FF0000"/>
                </a:solidFill>
                <a:latin typeface="Avenir Book" panose="02000503020000020003" pitchFamily="2" charset="0"/>
              </a:rPr>
              <a:t>What is Culture?</a:t>
            </a:r>
          </a:p>
          <a:p>
            <a:pPr marL="0" indent="0" fontAlgn="base">
              <a:buNone/>
            </a:pPr>
            <a:r>
              <a:rPr lang="en-US" sz="2400" dirty="0">
                <a:latin typeface="Avenir Book" panose="02000503020000020003" pitchFamily="2" charset="0"/>
              </a:rPr>
              <a:t>Culture is the characteristics and knowledge of a particular group of people, encompassing language, religion, cuisine, social habits, music and arts.</a:t>
            </a:r>
          </a:p>
          <a:p>
            <a:pPr fontAlgn="base">
              <a:buFont typeface="Wingdings" pitchFamily="2" charset="2"/>
              <a:buChar char="§"/>
            </a:pPr>
            <a:r>
              <a:rPr lang="en-US" sz="2400" dirty="0">
                <a:latin typeface="Avenir Book" panose="02000503020000020003" pitchFamily="2" charset="0"/>
              </a:rPr>
              <a:t>Culture is shared patterns of behaviors and interactions, cognitive constructs and understanding that are learned by socialization. </a:t>
            </a:r>
          </a:p>
          <a:p>
            <a:pPr fontAlgn="base">
              <a:buFont typeface="Wingdings" pitchFamily="2" charset="2"/>
              <a:buChar char="§"/>
            </a:pPr>
            <a:r>
              <a:rPr lang="en-US" sz="2400" dirty="0">
                <a:latin typeface="Avenir Book" panose="02000503020000020003" pitchFamily="2" charset="0"/>
              </a:rPr>
              <a:t>It is the growth of a group identity fostered by social patterns unique to the group. </a:t>
            </a:r>
          </a:p>
          <a:p>
            <a:pPr fontAlgn="base">
              <a:buFont typeface="Wingdings" pitchFamily="2" charset="2"/>
              <a:buChar char="§"/>
            </a:pPr>
            <a:r>
              <a:rPr lang="en-US" sz="2400" dirty="0">
                <a:latin typeface="Avenir Book" panose="02000503020000020003" pitchFamily="2" charset="0"/>
              </a:rPr>
              <a:t>"Culture encompasses religion, food, what we wear, how we wear it, our language, marriage, music, what we believe is right or wrong, how we sit at the table, how we greet visitors, how we behave with loved ones, and a million other things.</a:t>
            </a:r>
            <a:endParaRPr lang="en-US" dirty="0"/>
          </a:p>
        </p:txBody>
      </p:sp>
    </p:spTree>
    <p:extLst>
      <p:ext uri="{BB962C8B-B14F-4D97-AF65-F5344CB8AC3E}">
        <p14:creationId xmlns:p14="http://schemas.microsoft.com/office/powerpoint/2010/main" val="2847471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4D2432-3877-B44A-9998-2A56284B3AE9}"/>
              </a:ext>
            </a:extLst>
          </p:cNvPr>
          <p:cNvSpPr>
            <a:spLocks noGrp="1"/>
          </p:cNvSpPr>
          <p:nvPr>
            <p:ph idx="1"/>
          </p:nvPr>
        </p:nvSpPr>
        <p:spPr>
          <a:xfrm>
            <a:off x="261257" y="231494"/>
            <a:ext cx="11625943" cy="5945469"/>
          </a:xfrm>
        </p:spPr>
        <p:txBody>
          <a:bodyPr>
            <a:normAutofit/>
          </a:bodyPr>
          <a:lstStyle/>
          <a:p>
            <a:pPr>
              <a:buFont typeface="Wingdings" pitchFamily="2" charset="2"/>
              <a:buChar char="§"/>
            </a:pPr>
            <a:endParaRPr lang="en-US" sz="2400" dirty="0">
              <a:latin typeface="Avenir Book" panose="02000503020000020003" pitchFamily="2" charset="0"/>
            </a:endParaRPr>
          </a:p>
          <a:p>
            <a:pPr>
              <a:buFont typeface="Wingdings" pitchFamily="2" charset="2"/>
              <a:buChar char="§"/>
            </a:pPr>
            <a:r>
              <a:rPr lang="en-US" sz="2400" dirty="0">
                <a:latin typeface="Avenir Book" panose="02000503020000020003" pitchFamily="2" charset="0"/>
              </a:rPr>
              <a:t>Culture is not derived from biology or genetics.</a:t>
            </a:r>
          </a:p>
          <a:p>
            <a:pPr>
              <a:buFont typeface="Wingdings" pitchFamily="2" charset="2"/>
              <a:buChar char="§"/>
            </a:pPr>
            <a:r>
              <a:rPr lang="en-US" sz="2400" dirty="0">
                <a:latin typeface="Avenir Book" panose="02000503020000020003" pitchFamily="2" charset="0"/>
              </a:rPr>
              <a:t>Culture refers to how a people interpret their world.</a:t>
            </a:r>
          </a:p>
          <a:p>
            <a:pPr>
              <a:buFont typeface="Wingdings" pitchFamily="2" charset="2"/>
              <a:buChar char="§"/>
            </a:pPr>
            <a:r>
              <a:rPr lang="en-US" sz="2400" dirty="0">
                <a:latin typeface="Avenir Book" panose="02000503020000020003" pitchFamily="2" charset="0"/>
              </a:rPr>
              <a:t>Culture serves specific functions</a:t>
            </a:r>
          </a:p>
          <a:p>
            <a:pPr>
              <a:buFont typeface="Wingdings" pitchFamily="2" charset="2"/>
              <a:buChar char="§"/>
            </a:pPr>
            <a:r>
              <a:rPr lang="en-US" sz="2400" dirty="0">
                <a:latin typeface="Avenir Book" panose="02000503020000020003" pitchFamily="2" charset="0"/>
              </a:rPr>
              <a:t>Culture also explains what are the important elicitors of behaviors.</a:t>
            </a:r>
          </a:p>
          <a:p>
            <a:pPr>
              <a:buFont typeface="Wingdings" pitchFamily="2" charset="2"/>
              <a:buChar char="§"/>
            </a:pPr>
            <a:endParaRPr lang="en-US" sz="2400" dirty="0">
              <a:latin typeface="Avenir Book" panose="02000503020000020003" pitchFamily="2" charset="0"/>
            </a:endParaRPr>
          </a:p>
          <a:p>
            <a:pPr>
              <a:buFont typeface="Wingdings" pitchFamily="2" charset="2"/>
              <a:buChar char="§"/>
            </a:pPr>
            <a:r>
              <a:rPr lang="en-US" sz="2400" dirty="0">
                <a:latin typeface="Avenir Book" panose="02000503020000020003" pitchFamily="2" charset="0"/>
              </a:rPr>
              <a:t>For example, some of us are fearful of snakes and some of us aren’t</a:t>
            </a:r>
          </a:p>
          <a:p>
            <a:pPr marL="0" indent="0">
              <a:buNone/>
            </a:pPr>
            <a:endParaRPr lang="en-US" sz="2400" dirty="0">
              <a:latin typeface="Avenir Book" panose="02000503020000020003" pitchFamily="2" charset="0"/>
            </a:endParaRPr>
          </a:p>
        </p:txBody>
      </p:sp>
    </p:spTree>
    <p:extLst>
      <p:ext uri="{BB962C8B-B14F-4D97-AF65-F5344CB8AC3E}">
        <p14:creationId xmlns:p14="http://schemas.microsoft.com/office/powerpoint/2010/main" val="2996769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F02F14-1649-294B-A203-BB97452A12B9}"/>
              </a:ext>
            </a:extLst>
          </p:cNvPr>
          <p:cNvSpPr>
            <a:spLocks noGrp="1"/>
          </p:cNvSpPr>
          <p:nvPr>
            <p:ph idx="1"/>
          </p:nvPr>
        </p:nvSpPr>
        <p:spPr>
          <a:xfrm>
            <a:off x="1451579" y="1915886"/>
            <a:ext cx="9603275" cy="3550460"/>
          </a:xfrm>
        </p:spPr>
        <p:txBody>
          <a:bodyPr/>
          <a:lstStyle/>
          <a:p>
            <a:pPr>
              <a:buFont typeface="Wingdings" pitchFamily="2" charset="2"/>
              <a:buChar char="§"/>
            </a:pPr>
            <a:r>
              <a:rPr lang="en-US" dirty="0">
                <a:latin typeface="Avenir Book" panose="02000503020000020003" pitchFamily="2" charset="0"/>
              </a:rPr>
              <a:t>Culture shapes our appraisal of emotions too.</a:t>
            </a:r>
          </a:p>
          <a:p>
            <a:pPr>
              <a:buFont typeface="Wingdings" pitchFamily="2" charset="2"/>
              <a:buChar char="§"/>
            </a:pPr>
            <a:r>
              <a:rPr lang="en-US" dirty="0">
                <a:latin typeface="Avenir Book" panose="02000503020000020003" pitchFamily="2" charset="0"/>
              </a:rPr>
              <a:t>Appraisal gives meaning to things and they differ from culture to culture.</a:t>
            </a:r>
          </a:p>
          <a:p>
            <a:pPr>
              <a:buFont typeface="Wingdings" pitchFamily="2" charset="2"/>
              <a:buChar char="§"/>
            </a:pPr>
            <a:r>
              <a:rPr lang="en-US" dirty="0">
                <a:latin typeface="Avenir Book" panose="02000503020000020003" pitchFamily="2" charset="0"/>
              </a:rPr>
              <a:t>For example – does threat always lead to fear?</a:t>
            </a:r>
          </a:p>
          <a:p>
            <a:pPr>
              <a:buFont typeface="Wingdings" pitchFamily="2" charset="2"/>
              <a:buChar char="§"/>
            </a:pPr>
            <a:r>
              <a:rPr lang="en-US" dirty="0">
                <a:latin typeface="Avenir Book" panose="02000503020000020003" pitchFamily="2" charset="0"/>
              </a:rPr>
              <a:t>Does threat mean the same thing to all people?</a:t>
            </a:r>
          </a:p>
          <a:p>
            <a:pPr>
              <a:buFont typeface="Wingdings" pitchFamily="2" charset="2"/>
              <a:buChar char="§"/>
            </a:pPr>
            <a:r>
              <a:rPr lang="en-US" dirty="0">
                <a:latin typeface="Avenir Book" panose="02000503020000020003" pitchFamily="2" charset="0"/>
              </a:rPr>
              <a:t>In the end – we ask to people appraise the same way?</a:t>
            </a:r>
          </a:p>
          <a:p>
            <a:endParaRPr lang="en-US" dirty="0"/>
          </a:p>
        </p:txBody>
      </p:sp>
    </p:spTree>
    <p:extLst>
      <p:ext uri="{BB962C8B-B14F-4D97-AF65-F5344CB8AC3E}">
        <p14:creationId xmlns:p14="http://schemas.microsoft.com/office/powerpoint/2010/main" val="435471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CCDBD0-2F06-604B-8FE5-AA85C66BD077}"/>
              </a:ext>
            </a:extLst>
          </p:cNvPr>
          <p:cNvSpPr>
            <a:spLocks noGrp="1"/>
          </p:cNvSpPr>
          <p:nvPr>
            <p:ph idx="1"/>
          </p:nvPr>
        </p:nvSpPr>
        <p:spPr>
          <a:xfrm>
            <a:off x="254833" y="115747"/>
            <a:ext cx="11767278" cy="6061216"/>
          </a:xfrm>
        </p:spPr>
        <p:txBody>
          <a:bodyPr>
            <a:normAutofit fontScale="77500" lnSpcReduction="20000"/>
          </a:bodyPr>
          <a:lstStyle/>
          <a:p>
            <a:pPr marL="0" indent="0">
              <a:buNone/>
            </a:pPr>
            <a:endParaRPr lang="en-US" sz="3100" dirty="0"/>
          </a:p>
          <a:p>
            <a:pPr marL="0" indent="0" algn="ctr">
              <a:buNone/>
            </a:pPr>
            <a:r>
              <a:rPr lang="en-US" sz="3100" dirty="0">
                <a:solidFill>
                  <a:srgbClr val="FF0000"/>
                </a:solidFill>
                <a:latin typeface="Avenir Book" panose="02000503020000020003" pitchFamily="2" charset="0"/>
              </a:rPr>
              <a:t>How groups appraise depends on their values.</a:t>
            </a:r>
          </a:p>
          <a:p>
            <a:pPr marL="0" indent="0">
              <a:buNone/>
            </a:pPr>
            <a:endParaRPr lang="en-US" sz="2000" dirty="0">
              <a:latin typeface="Avenir Book" panose="02000503020000020003" pitchFamily="2" charset="0"/>
            </a:endParaRPr>
          </a:p>
          <a:p>
            <a:pPr marL="0" indent="0">
              <a:buNone/>
            </a:pPr>
            <a:r>
              <a:rPr lang="en-US" sz="2000" dirty="0">
                <a:latin typeface="Avenir Book" panose="02000503020000020003" pitchFamily="2" charset="0"/>
              </a:rPr>
              <a:t>For example – in America, if a good friend comes over to your house, you tell him/her to feel at home, grab</a:t>
            </a:r>
          </a:p>
          <a:p>
            <a:pPr marL="0" indent="0">
              <a:buNone/>
            </a:pPr>
            <a:endParaRPr lang="en-US" dirty="0">
              <a:latin typeface="Avenir Book" panose="02000503020000020003" pitchFamily="2" charset="0"/>
            </a:endParaRPr>
          </a:p>
          <a:p>
            <a:pPr marL="0" indent="0">
              <a:buNone/>
            </a:pPr>
            <a:r>
              <a:rPr lang="en-US" sz="2000" dirty="0">
                <a:latin typeface="Avenir Book" panose="02000503020000020003" pitchFamily="2" charset="0"/>
              </a:rPr>
              <a:t> anything you want from the refrigerator and make yourself at home.  </a:t>
            </a:r>
          </a:p>
          <a:p>
            <a:pPr marL="0" indent="0">
              <a:buNone/>
            </a:pPr>
            <a:endParaRPr lang="en-US" sz="2000" dirty="0">
              <a:latin typeface="Avenir Book" panose="02000503020000020003" pitchFamily="2" charset="0"/>
            </a:endParaRPr>
          </a:p>
          <a:p>
            <a:pPr marL="0" indent="0">
              <a:buNone/>
            </a:pPr>
            <a:r>
              <a:rPr lang="en-US" sz="2000" dirty="0">
                <a:latin typeface="Avenir Book" panose="02000503020000020003" pitchFamily="2" charset="0"/>
              </a:rPr>
              <a:t>In Japan – it would insult the guest if you told him/her to make themselves at home and help themselves to your refrigerator.  </a:t>
            </a:r>
          </a:p>
          <a:p>
            <a:pPr marL="0" indent="0">
              <a:buNone/>
            </a:pPr>
            <a:r>
              <a:rPr lang="en-US" sz="2000" dirty="0">
                <a:latin typeface="Avenir Book" panose="02000503020000020003" pitchFamily="2" charset="0"/>
              </a:rPr>
              <a:t>It would be disrespectful to do this – the host needs to wait on their guest and so you say to your guest  -- what can I get for you.</a:t>
            </a:r>
          </a:p>
          <a:p>
            <a:pPr marL="0" indent="0" algn="ctr">
              <a:buNone/>
            </a:pPr>
            <a:r>
              <a:rPr lang="en-US" sz="2000" dirty="0">
                <a:latin typeface="Avenir Book" panose="02000503020000020003" pitchFamily="2" charset="0"/>
              </a:rPr>
              <a:t>Culture shapes how we show emotions.</a:t>
            </a:r>
          </a:p>
          <a:p>
            <a:pPr marL="0" indent="0" algn="ctr">
              <a:buNone/>
            </a:pPr>
            <a:r>
              <a:rPr lang="en-US" sz="2000" dirty="0">
                <a:latin typeface="Avenir Book" panose="02000503020000020003" pitchFamily="2" charset="0"/>
              </a:rPr>
              <a:t>There are what we call “Emotional Display Rules”</a:t>
            </a:r>
          </a:p>
          <a:p>
            <a:pPr marL="0" indent="0" algn="ctr">
              <a:buNone/>
            </a:pPr>
            <a:r>
              <a:rPr lang="en-US" sz="2000" dirty="0">
                <a:latin typeface="Avenir Book" panose="02000503020000020003" pitchFamily="2" charset="0"/>
              </a:rPr>
              <a:t>There are rules that dictate where and when it is appropriate to show emotions.</a:t>
            </a:r>
          </a:p>
          <a:p>
            <a:pPr marL="0" indent="0" algn="ctr">
              <a:buNone/>
            </a:pPr>
            <a:r>
              <a:rPr lang="en-US" sz="2000" dirty="0">
                <a:latin typeface="Avenir Book" panose="02000503020000020003" pitchFamily="2" charset="0"/>
              </a:rPr>
              <a:t>The Japanese suppress and inhibit emotions in front of others</a:t>
            </a:r>
          </a:p>
          <a:p>
            <a:pPr marL="0" indent="0" algn="ctr">
              <a:buNone/>
            </a:pPr>
            <a:r>
              <a:rPr lang="en-US" sz="2000" dirty="0">
                <a:latin typeface="Avenir Book" panose="02000503020000020003" pitchFamily="2" charset="0"/>
              </a:rPr>
              <a:t>Americans display emotions</a:t>
            </a:r>
          </a:p>
        </p:txBody>
      </p:sp>
    </p:spTree>
    <p:extLst>
      <p:ext uri="{BB962C8B-B14F-4D97-AF65-F5344CB8AC3E}">
        <p14:creationId xmlns:p14="http://schemas.microsoft.com/office/powerpoint/2010/main" val="1215013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73A53-1780-4547-A2F4-C001B40AAACB}"/>
              </a:ext>
            </a:extLst>
          </p:cNvPr>
          <p:cNvSpPr>
            <a:spLocks noGrp="1"/>
          </p:cNvSpPr>
          <p:nvPr>
            <p:ph type="title"/>
          </p:nvPr>
        </p:nvSpPr>
        <p:spPr>
          <a:xfrm>
            <a:off x="2958840" y="217714"/>
            <a:ext cx="4726474" cy="544287"/>
          </a:xfrm>
        </p:spPr>
        <p:txBody>
          <a:bodyPr>
            <a:normAutofit fontScale="90000"/>
          </a:bodyPr>
          <a:lstStyle/>
          <a:p>
            <a:r>
              <a:rPr lang="en-US" sz="2800" dirty="0">
                <a:solidFill>
                  <a:srgbClr val="FF0000"/>
                </a:solidFill>
                <a:latin typeface="Avenir Book" panose="02000503020000020003" pitchFamily="2" charset="0"/>
              </a:rPr>
              <a:t>Emotional display rules</a:t>
            </a:r>
          </a:p>
        </p:txBody>
      </p:sp>
      <p:sp>
        <p:nvSpPr>
          <p:cNvPr id="3" name="Content Placeholder 2">
            <a:extLst>
              <a:ext uri="{FF2B5EF4-FFF2-40B4-BE49-F238E27FC236}">
                <a16:creationId xmlns:a16="http://schemas.microsoft.com/office/drawing/2014/main" id="{EB084924-D43F-0D49-9AD3-54F979AF2922}"/>
              </a:ext>
            </a:extLst>
          </p:cNvPr>
          <p:cNvSpPr>
            <a:spLocks noGrp="1"/>
          </p:cNvSpPr>
          <p:nvPr>
            <p:ph idx="1"/>
          </p:nvPr>
        </p:nvSpPr>
        <p:spPr>
          <a:xfrm>
            <a:off x="435429" y="968830"/>
            <a:ext cx="11571514" cy="4822370"/>
          </a:xfrm>
        </p:spPr>
        <p:txBody>
          <a:bodyPr>
            <a:normAutofit lnSpcReduction="10000"/>
          </a:bodyPr>
          <a:lstStyle/>
          <a:p>
            <a:pPr>
              <a:buFont typeface="Wingdings" pitchFamily="2" charset="2"/>
              <a:buChar char="§"/>
            </a:pPr>
            <a:r>
              <a:rPr lang="en-US" dirty="0">
                <a:latin typeface="Avenir Book" panose="02000503020000020003" pitchFamily="2" charset="0"/>
              </a:rPr>
              <a:t>These are cognitive representations of what people believe they should o with their facial expressions when feeling specific emotions in social situations.</a:t>
            </a:r>
          </a:p>
          <a:p>
            <a:pPr>
              <a:buFont typeface="Wingdings" pitchFamily="2" charset="2"/>
              <a:buChar char="§"/>
            </a:pPr>
            <a:r>
              <a:rPr lang="en-US" dirty="0">
                <a:latin typeface="Avenir Book" panose="02000503020000020003" pitchFamily="2" charset="0"/>
              </a:rPr>
              <a:t>They are used to protect one’s feelings or other people’s feelings. </a:t>
            </a:r>
          </a:p>
          <a:p>
            <a:pPr>
              <a:buFont typeface="Wingdings" pitchFamily="2" charset="2"/>
              <a:buChar char="§"/>
            </a:pPr>
            <a:r>
              <a:rPr lang="en-US" dirty="0">
                <a:latin typeface="Avenir Book" panose="02000503020000020003" pitchFamily="2" charset="0"/>
              </a:rPr>
              <a:t>Example: masking your true feelings about your friend’s terrible cooking.</a:t>
            </a:r>
          </a:p>
          <a:p>
            <a:pPr>
              <a:buFont typeface="Wingdings" pitchFamily="2" charset="2"/>
              <a:buChar char="§"/>
            </a:pPr>
            <a:r>
              <a:rPr lang="en-US" dirty="0">
                <a:latin typeface="Avenir Book" panose="02000503020000020003" pitchFamily="2" charset="0"/>
              </a:rPr>
              <a:t>Cultural display rules are cultural norms learned early in life that govern the regulation of expressive behaviors depending on the social context.</a:t>
            </a:r>
          </a:p>
          <a:p>
            <a:pPr>
              <a:buFont typeface="Wingdings" pitchFamily="2" charset="2"/>
              <a:buChar char="§"/>
            </a:pPr>
            <a:r>
              <a:rPr lang="en-US" dirty="0">
                <a:latin typeface="Avenir Book" panose="02000503020000020003" pitchFamily="2" charset="0"/>
              </a:rPr>
              <a:t>Display rules manage emotional expressions in many ways.</a:t>
            </a:r>
          </a:p>
          <a:p>
            <a:pPr marL="0" indent="0" algn="ctr">
              <a:buNone/>
            </a:pPr>
            <a:r>
              <a:rPr lang="en-US" dirty="0">
                <a:solidFill>
                  <a:srgbClr val="FF0000"/>
                </a:solidFill>
                <a:latin typeface="Avenir Book" panose="02000503020000020003" pitchFamily="2" charset="0"/>
              </a:rPr>
              <a:t>Summary</a:t>
            </a:r>
          </a:p>
          <a:p>
            <a:pPr>
              <a:buFont typeface="Wingdings" pitchFamily="2" charset="2"/>
              <a:buChar char="§"/>
            </a:pPr>
            <a:r>
              <a:rPr lang="en-US" dirty="0">
                <a:latin typeface="Avenir Book" panose="02000503020000020003" pitchFamily="2" charset="0"/>
              </a:rPr>
              <a:t>Culture constrains how emotions are felt and expressed in a given cultural context.</a:t>
            </a:r>
          </a:p>
          <a:p>
            <a:pPr>
              <a:buFont typeface="Wingdings" pitchFamily="2" charset="2"/>
              <a:buChar char="§"/>
            </a:pPr>
            <a:r>
              <a:rPr lang="en-US" dirty="0">
                <a:latin typeface="Avenir Book" panose="02000503020000020003" pitchFamily="2" charset="0"/>
              </a:rPr>
              <a:t>It shapes the ways people should feel in certain situations and the ways people should express their emotions.</a:t>
            </a:r>
          </a:p>
        </p:txBody>
      </p:sp>
    </p:spTree>
    <p:extLst>
      <p:ext uri="{BB962C8B-B14F-4D97-AF65-F5344CB8AC3E}">
        <p14:creationId xmlns:p14="http://schemas.microsoft.com/office/powerpoint/2010/main" val="3489209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8FAC3E-D645-2E4B-BDEE-11D1D1D27F7F}"/>
              </a:ext>
            </a:extLst>
          </p:cNvPr>
          <p:cNvSpPr>
            <a:spLocks noGrp="1"/>
          </p:cNvSpPr>
          <p:nvPr>
            <p:ph idx="1"/>
          </p:nvPr>
        </p:nvSpPr>
        <p:spPr>
          <a:xfrm>
            <a:off x="250371" y="185058"/>
            <a:ext cx="11723915" cy="5281288"/>
          </a:xfrm>
        </p:spPr>
        <p:txBody>
          <a:bodyPr>
            <a:normAutofit/>
          </a:bodyPr>
          <a:lstStyle/>
          <a:p>
            <a:pPr marL="0" indent="0" algn="ctr">
              <a:buNone/>
            </a:pPr>
            <a:r>
              <a:rPr lang="en-US" dirty="0">
                <a:solidFill>
                  <a:srgbClr val="FF0000"/>
                </a:solidFill>
                <a:latin typeface="Avenir Book" panose="02000503020000020003" pitchFamily="2" charset="0"/>
              </a:rPr>
              <a:t>Influence of Culture on Children’s Development</a:t>
            </a:r>
          </a:p>
          <a:p>
            <a:pPr marL="0" indent="0" algn="ctr">
              <a:buNone/>
            </a:pPr>
            <a:endParaRPr lang="en-US" dirty="0">
              <a:latin typeface="Avenir Book" panose="02000503020000020003" pitchFamily="2" charset="0"/>
            </a:endParaRPr>
          </a:p>
          <a:p>
            <a:pPr>
              <a:buFont typeface="Wingdings" pitchFamily="2" charset="2"/>
              <a:buChar char="§"/>
            </a:pPr>
            <a:r>
              <a:rPr lang="en-US" dirty="0">
                <a:latin typeface="Avenir Book" panose="02000503020000020003" pitchFamily="2" charset="0"/>
              </a:rPr>
              <a:t>Early cultural exposure affects how children attend to themselves or to their relationship with others – forming their self image and identity. </a:t>
            </a:r>
          </a:p>
          <a:p>
            <a:pPr>
              <a:buFont typeface="Wingdings" pitchFamily="2" charset="2"/>
              <a:buChar char="§"/>
            </a:pPr>
            <a:r>
              <a:rPr lang="en-US" dirty="0">
                <a:latin typeface="Avenir Book" panose="02000503020000020003" pitchFamily="2" charset="0"/>
              </a:rPr>
              <a:t>in Western European and North American countries, children tend to describe themselves using their unique characteristics – such as “I am smart” or “I am good at drawing”. </a:t>
            </a:r>
          </a:p>
          <a:p>
            <a:pPr>
              <a:buFont typeface="Wingdings" pitchFamily="2" charset="2"/>
              <a:buChar char="§"/>
            </a:pPr>
            <a:r>
              <a:rPr lang="en-US" dirty="0">
                <a:latin typeface="Avenir Book" panose="02000503020000020003" pitchFamily="2" charset="0"/>
              </a:rPr>
              <a:t>In Asian, African, Southern European and South American countries children describe themselves more often around their relationship with others and social roles. </a:t>
            </a:r>
          </a:p>
          <a:p>
            <a:pPr>
              <a:buFont typeface="Wingdings" pitchFamily="2" charset="2"/>
              <a:buChar char="§"/>
            </a:pPr>
            <a:r>
              <a:rPr lang="en-US" dirty="0">
                <a:latin typeface="Avenir Book" panose="02000503020000020003" pitchFamily="2" charset="0"/>
              </a:rPr>
              <a:t>Examples of this include “I am my parents’ child” or “I am a good student”</a:t>
            </a:r>
          </a:p>
        </p:txBody>
      </p:sp>
    </p:spTree>
    <p:extLst>
      <p:ext uri="{BB962C8B-B14F-4D97-AF65-F5344CB8AC3E}">
        <p14:creationId xmlns:p14="http://schemas.microsoft.com/office/powerpoint/2010/main" val="3618194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A64F94-67B7-B34B-944E-ECDB14B2B007}"/>
              </a:ext>
            </a:extLst>
          </p:cNvPr>
          <p:cNvSpPr>
            <a:spLocks noGrp="1"/>
          </p:cNvSpPr>
          <p:nvPr>
            <p:ph idx="1"/>
          </p:nvPr>
        </p:nvSpPr>
        <p:spPr>
          <a:xfrm>
            <a:off x="152400" y="413658"/>
            <a:ext cx="11593285" cy="5052688"/>
          </a:xfrm>
        </p:spPr>
        <p:txBody>
          <a:bodyPr/>
          <a:lstStyle/>
          <a:p>
            <a:pPr>
              <a:buFont typeface="Wingdings" pitchFamily="2" charset="2"/>
              <a:buChar char="§"/>
            </a:pPr>
            <a:r>
              <a:rPr lang="en-US" dirty="0">
                <a:latin typeface="Avenir Book" panose="02000503020000020003" pitchFamily="2" charset="0"/>
              </a:rPr>
              <a:t>Because children in different cultures differ in how they think about themselves and relate to others, they also memorize events differently. </a:t>
            </a:r>
          </a:p>
          <a:p>
            <a:pPr>
              <a:buFont typeface="Wingdings" pitchFamily="2" charset="2"/>
              <a:buChar char="§"/>
            </a:pPr>
            <a:endParaRPr lang="en-US" dirty="0">
              <a:latin typeface="Avenir Book" panose="02000503020000020003" pitchFamily="2" charset="0"/>
            </a:endParaRPr>
          </a:p>
          <a:p>
            <a:pPr>
              <a:buFont typeface="Wingdings" pitchFamily="2" charset="2"/>
              <a:buChar char="§"/>
            </a:pPr>
            <a:endParaRPr lang="en-US" dirty="0">
              <a:latin typeface="Avenir Book" panose="02000503020000020003" pitchFamily="2" charset="0"/>
            </a:endParaRPr>
          </a:p>
          <a:p>
            <a:pPr>
              <a:buFont typeface="Wingdings" pitchFamily="2" charset="2"/>
              <a:buChar char="§"/>
            </a:pPr>
            <a:r>
              <a:rPr lang="en-US" dirty="0">
                <a:latin typeface="Avenir Book" panose="02000503020000020003" pitchFamily="2" charset="0"/>
              </a:rPr>
              <a:t>For example, when preschoolers were asked to describe a recent special personal experience,</a:t>
            </a:r>
          </a:p>
          <a:p>
            <a:pPr>
              <a:buFont typeface="Wingdings" pitchFamily="2" charset="2"/>
              <a:buChar char="§"/>
            </a:pPr>
            <a:r>
              <a:rPr lang="en-US" dirty="0">
                <a:latin typeface="Avenir Book" panose="02000503020000020003" pitchFamily="2" charset="0"/>
              </a:rPr>
              <a:t>European-American children provided more detailed descriptions, recalled more specific events and stressed their preferences, feelings and opinions about it more than Chinese and Korean children. </a:t>
            </a:r>
          </a:p>
          <a:p>
            <a:pPr>
              <a:buFont typeface="Wingdings" pitchFamily="2" charset="2"/>
              <a:buChar char="§"/>
            </a:pPr>
            <a:r>
              <a:rPr lang="en-US" dirty="0">
                <a:latin typeface="Avenir Book" panose="02000503020000020003" pitchFamily="2" charset="0"/>
              </a:rPr>
              <a:t>The Asian children instead focused more on the people they had met and how they related to them.</a:t>
            </a:r>
          </a:p>
          <a:p>
            <a:endParaRPr lang="en-US" dirty="0"/>
          </a:p>
        </p:txBody>
      </p:sp>
    </p:spTree>
    <p:extLst>
      <p:ext uri="{BB962C8B-B14F-4D97-AF65-F5344CB8AC3E}">
        <p14:creationId xmlns:p14="http://schemas.microsoft.com/office/powerpoint/2010/main" val="1782523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414E23-45F1-9840-A8E5-51075F22E600}"/>
              </a:ext>
            </a:extLst>
          </p:cNvPr>
          <p:cNvSpPr>
            <a:spLocks noGrp="1"/>
          </p:cNvSpPr>
          <p:nvPr>
            <p:ph idx="1"/>
          </p:nvPr>
        </p:nvSpPr>
        <p:spPr>
          <a:xfrm>
            <a:off x="261257" y="141514"/>
            <a:ext cx="11680372" cy="5715000"/>
          </a:xfrm>
        </p:spPr>
        <p:txBody>
          <a:bodyPr>
            <a:normAutofit fontScale="85000" lnSpcReduction="10000"/>
          </a:bodyPr>
          <a:lstStyle/>
          <a:p>
            <a:pPr marL="0" indent="0" algn="ctr">
              <a:buNone/>
            </a:pPr>
            <a:r>
              <a:rPr lang="en-US" sz="2400" dirty="0">
                <a:solidFill>
                  <a:srgbClr val="FF0000"/>
                </a:solidFill>
                <a:latin typeface="Avenir Book" panose="02000503020000020003" pitchFamily="2" charset="0"/>
              </a:rPr>
              <a:t>Cultural effects of parenting</a:t>
            </a:r>
          </a:p>
          <a:p>
            <a:pPr marL="0" indent="0" algn="ctr">
              <a:buNone/>
            </a:pPr>
            <a:endParaRPr lang="en-US" dirty="0">
              <a:solidFill>
                <a:srgbClr val="FF0000"/>
              </a:solidFill>
              <a:latin typeface="Avenir Book" panose="02000503020000020003" pitchFamily="2" charset="0"/>
            </a:endParaRPr>
          </a:p>
          <a:p>
            <a:pPr marL="0" indent="0" algn="ctr">
              <a:buNone/>
            </a:pPr>
            <a:r>
              <a:rPr lang="en-US" dirty="0">
                <a:solidFill>
                  <a:srgbClr val="FF0000"/>
                </a:solidFill>
                <a:latin typeface="Avenir Book" panose="02000503020000020003" pitchFamily="2" charset="0"/>
              </a:rPr>
              <a:t>Parents in different cultures also play an important role in molding children’s behavior and thinking patterns. </a:t>
            </a:r>
          </a:p>
          <a:p>
            <a:endParaRPr lang="en-US" dirty="0">
              <a:latin typeface="Avenir Book" panose="02000503020000020003" pitchFamily="2" charset="0"/>
            </a:endParaRPr>
          </a:p>
          <a:p>
            <a:pPr>
              <a:buFont typeface="Wingdings" pitchFamily="2" charset="2"/>
              <a:buChar char="§"/>
            </a:pPr>
            <a:r>
              <a:rPr lang="en-US" dirty="0">
                <a:latin typeface="Avenir Book" panose="02000503020000020003" pitchFamily="2" charset="0"/>
              </a:rPr>
              <a:t>Typically, parents are the ones who prepare the children to interact with wider society. </a:t>
            </a:r>
          </a:p>
          <a:p>
            <a:pPr>
              <a:buFont typeface="Wingdings" pitchFamily="2" charset="2"/>
              <a:buChar char="§"/>
            </a:pPr>
            <a:r>
              <a:rPr lang="en-US" dirty="0">
                <a:latin typeface="Avenir Book" panose="02000503020000020003" pitchFamily="2" charset="0"/>
              </a:rPr>
              <a:t>Children’s interaction with their parents often acts as the archetype of how to behave around others – learning a variety of socio-cultural rules, expectations and taboos.</a:t>
            </a:r>
          </a:p>
          <a:p>
            <a:pPr>
              <a:buFont typeface="Wingdings" pitchFamily="2" charset="2"/>
              <a:buChar char="§"/>
            </a:pPr>
            <a:r>
              <a:rPr lang="en-US" dirty="0">
                <a:latin typeface="Avenir Book" panose="02000503020000020003" pitchFamily="2" charset="0"/>
              </a:rPr>
              <a:t>For example, young children typically develop a conversational style resembling their parents</a:t>
            </a:r>
            <a:r>
              <a:rPr lang="en-US" dirty="0">
                <a:latin typeface="Avenir Book" panose="02000503020000020003" pitchFamily="2" charset="0"/>
                <a:hlinkClick r:id="rId2">
                  <a:extLst>
                    <a:ext uri="{A12FA001-AC4F-418D-AE19-62706E023703}">
                      <ahyp:hlinkClr xmlns:ahyp="http://schemas.microsoft.com/office/drawing/2018/hyperlinkcolor" val="tx"/>
                    </a:ext>
                  </a:extLst>
                </a:hlinkClick>
              </a:rPr>
              <a:t>’</a:t>
            </a:r>
            <a:r>
              <a:rPr lang="en-US" dirty="0">
                <a:latin typeface="Avenir Book" panose="02000503020000020003" pitchFamily="2" charset="0"/>
              </a:rPr>
              <a:t> style.</a:t>
            </a:r>
          </a:p>
          <a:p>
            <a:pPr>
              <a:buFont typeface="Wingdings" pitchFamily="2" charset="2"/>
              <a:buChar char="§"/>
            </a:pPr>
            <a:r>
              <a:rPr lang="en-US" dirty="0">
                <a:latin typeface="Avenir Book" panose="02000503020000020003" pitchFamily="2" charset="0"/>
              </a:rPr>
              <a:t>European-American children frequently provide long, elaborative, self-focused narratives emphasizing personal preferences and autonomy. </a:t>
            </a:r>
          </a:p>
          <a:p>
            <a:pPr>
              <a:buFont typeface="Wingdings" pitchFamily="2" charset="2"/>
              <a:buChar char="§"/>
            </a:pPr>
            <a:r>
              <a:rPr lang="en-US" dirty="0">
                <a:latin typeface="Avenir Book" panose="02000503020000020003" pitchFamily="2" charset="0"/>
              </a:rPr>
              <a:t>Their interaction style also tends to be reciprocal, taking turns in talking. </a:t>
            </a:r>
          </a:p>
          <a:p>
            <a:pPr>
              <a:buFont typeface="Wingdings" pitchFamily="2" charset="2"/>
              <a:buChar char="§"/>
            </a:pPr>
            <a:r>
              <a:rPr lang="en-US" dirty="0">
                <a:latin typeface="Avenir Book" panose="02000503020000020003" pitchFamily="2" charset="0"/>
              </a:rPr>
              <a:t>In contrast, Korean and Chinese children’s accounts are usually brief, relation-oriented, and show a great concern with authority. </a:t>
            </a:r>
          </a:p>
          <a:p>
            <a:pPr>
              <a:buFont typeface="Wingdings" pitchFamily="2" charset="2"/>
              <a:buChar char="§"/>
            </a:pPr>
            <a:r>
              <a:rPr lang="en-US" dirty="0">
                <a:latin typeface="Avenir Book" panose="02000503020000020003" pitchFamily="2" charset="0"/>
              </a:rPr>
              <a:t>They often take a more passive role in the conversations</a:t>
            </a:r>
            <a:endParaRPr lang="en-US" dirty="0"/>
          </a:p>
        </p:txBody>
      </p:sp>
    </p:spTree>
    <p:extLst>
      <p:ext uri="{BB962C8B-B14F-4D97-AF65-F5344CB8AC3E}">
        <p14:creationId xmlns:p14="http://schemas.microsoft.com/office/powerpoint/2010/main" val="234705115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46</TotalTime>
  <Words>1030</Words>
  <Application>Microsoft Macintosh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Avenir Book</vt:lpstr>
      <vt:lpstr>Gill Sans MT</vt:lpstr>
      <vt:lpstr>Wingdings</vt:lpstr>
      <vt:lpstr>Gallery</vt:lpstr>
      <vt:lpstr>How does culture influence emotion? </vt:lpstr>
      <vt:lpstr>PowerPoint Presentation</vt:lpstr>
      <vt:lpstr>PowerPoint Presentation</vt:lpstr>
      <vt:lpstr>PowerPoint Presentation</vt:lpstr>
      <vt:lpstr>PowerPoint Presentation</vt:lpstr>
      <vt:lpstr>Emotional display rules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Culture Influence Emotion? </dc:title>
  <dc:creator>Levy, Elijah</dc:creator>
  <cp:lastModifiedBy>Levy, Elijah</cp:lastModifiedBy>
  <cp:revision>10</cp:revision>
  <dcterms:created xsi:type="dcterms:W3CDTF">2020-09-20T21:20:49Z</dcterms:created>
  <dcterms:modified xsi:type="dcterms:W3CDTF">2021-06-10T04:24:39Z</dcterms:modified>
</cp:coreProperties>
</file>