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65" r:id="rId3"/>
    <p:sldId id="257" r:id="rId4"/>
    <p:sldId id="263" r:id="rId5"/>
    <p:sldId id="258" r:id="rId6"/>
    <p:sldId id="259" r:id="rId7"/>
    <p:sldId id="266" r:id="rId8"/>
    <p:sldId id="260" r:id="rId9"/>
    <p:sldId id="267" r:id="rId10"/>
    <p:sldId id="261" r:id="rId11"/>
    <p:sldId id="268" r:id="rId12"/>
    <p:sldId id="262"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2"/>
    <p:restoredTop sz="94663"/>
  </p:normalViewPr>
  <p:slideViewPr>
    <p:cSldViewPr snapToGrid="0" snapToObjects="1">
      <p:cViewPr varScale="1">
        <p:scale>
          <a:sx n="117" d="100"/>
          <a:sy n="117" d="100"/>
        </p:scale>
        <p:origin x="1320" y="176"/>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Thursday, June 1, 2023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t>Thursday, June 1, 2023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Thursday, June 1, 2023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t>Thursday, June 1, 2023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Thursday, June 1, 2023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Thursday, June 1, 2023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Thursday, June 1, 2023</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t>Thursday, June 1, 2023</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Thursday, June 1, 2023</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Thursday, June 1, 2023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Thursday, June 1, 2023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Thursday, June 1, 2023</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googleads.g.doubleclick.net/pagead/ads?client=ca-pub-1169526548913121&amp;output=html&amp;h=90&amp;w=200&amp;bih=587&amp;biw=1171&amp;slotname=5998600768&amp;adk=2066562487&amp;url=https://www.psychologynoteshq.com/erikerikson/&amp;ref=https://r.search.yahoo.com/_ylt=Awr9Eeniq0JbFyMACGhXNyoA;_ylu=X3oDMTByYnR1Zmd1BGNvbG8DZ3ExBHBvcwMyBHZ0aWQDBHNlYwNzcg--/RV=2/RE=1531124834/RO=10/RU=https://www.psychologynoteshq.com/erikerikson//RK=2/RS=jrqNPqerkVz2ry6vaItukcrYjNM-&amp;frm=20&amp;guci=2.2.0.0.2.2.0&amp;eid=4089042,21061122,368226400&amp;u_his=3&amp;u_java=1&amp;u_nplug=5&amp;u_nmime=9&amp;brdim=78,45,78,45,1238,22,1186,697,1186,587&amp;prev_fmts=200x90_0ads_al&amp;format=fpkc_al_lp&amp;kw_type=radlink&amp;hl=en&amp;rt=ChBbQqwNAA0xvAp-VwVyDs7oEgEgGgi6vKnMqyYnaigBUhMItNzUruGQ3AIVVVh-Ch2roAhleAGCARQKEERldmVsb3BtZW50IERhdGESAIIBEwoPTmV3IERldmVsb3BtZW50EgCCARUKEU5vdGVzIERldmVsb3BtZW50EgCIAQE&amp;ad_type=tex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googleads.g.doubleclick.net/pagead/ads?client=ca-pub-1169526548913121&amp;output=html&amp;h=90&amp;w=200&amp;bih=587&amp;biw=1171&amp;slotname=5998600768&amp;adk=2066562487&amp;url=https://www.psychologynoteshq.com/erikerikson/&amp;ref=https://r.search.yahoo.com/_ylt=Awr9Eeniq0JbFyMACGhXNyoA;_ylu=X3oDMTByYnR1Zmd1BGNvbG8DZ3ExBHBvcwMyBHZ0aWQDBHNlYwNzcg--/RV=2/RE=1531124834/RO=10/RU=https://www.psychologynoteshq.com/erikerikson//RK=2/RS=jrqNPqerkVz2ry6vaItukcrYjNM-&amp;frm=20&amp;guci=2.2.0.0.2.2.0&amp;eid=4089042,21061122,368226400&amp;u_his=3&amp;u_java=1&amp;u_nplug=5&amp;u_nmime=9&amp;brdim=78,45,78,45,1238,22,1186,697,1186,587&amp;prev_fmts=200x90_0ads_al&amp;format=fpkc_al_lp&amp;kw_type=radlink&amp;hl=en&amp;rt=ChBbQqwNAA0Kdgp-bMleDvRAEgEgGgjhIZC_Swa9-SgBUhMIvfbUruGQ3AIVTIp-Ch1wxwWveAGCARwKGENoaWxkIERldmVsb3BtZW50IFN0YWdlcxIAggETCg9DYXJlIG9mIGEgQ2hpbGQSAIIBEAoMRXJpayBFcmlrc29uEgCIAQE&amp;ad_type=tex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googleads.g.doubleclick.net/pagead/ads?client=ca-pub-1169526548913121&amp;output=html&amp;h=90&amp;w=200&amp;bih=587&amp;biw=1171&amp;slotname=5998600768&amp;adk=2066562487&amp;url=https://www.psychologynoteshq.com/erikerikson/&amp;ref=https://r.search.yahoo.com/_ylt=Awr9Eeniq0JbFyMACGhXNyoA;_ylu=X3oDMTByYnR1Zmd1BGNvbG8DZ3ExBHBvcwMyBHZ0aWQDBHNlYwNzcg--/RV=2/RE=1531124834/RO=10/RU=https://www.psychologynoteshq.com/erikerikson//RK=2/RS=jrqNPqerkVz2ry6vaItukcrYjNM-&amp;frm=20&amp;guci=2.2.0.0.2.2.0&amp;eid=4089042,21061122,368226400&amp;u_his=3&amp;u_java=1&amp;u_nplug=5&amp;u_nmime=9&amp;brdim=78,45,78,45,1238,22,1186,697,1186,587&amp;prev_fmts=200x90_0ads_al&amp;format=fpkc_al_lp&amp;kw_type=radlink&amp;hl=en&amp;rt=ChBbQqwNAArGrgp-h0z-A7v6EgEgGgizqHtLqCSIKSgBUhMIj-DLruGQ3AIVED5_Ch2sUQ0ZeAGCARgKFExlYXJuaW5nIERldmVsb3BtZW50EgCCARwKGFBzeWNob3NvY2lhbCBEZXZlbG9wbWVudBIAggEYChRDaGlsZHJlbiBEZXZlbG9wbWVudBIAiAEB&amp;ad_type=tex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848600" cy="1458686"/>
          </a:xfrm>
        </p:spPr>
        <p:txBody>
          <a:bodyPr/>
          <a:lstStyle/>
          <a:p>
            <a:pPr algn="ctr"/>
            <a:r>
              <a:rPr lang="en-US" sz="3600" dirty="0"/>
              <a:t>Erik Erikson’s Psychosocial</a:t>
            </a:r>
            <a:br>
              <a:rPr lang="en-US" sz="3600" dirty="0"/>
            </a:br>
            <a:br>
              <a:rPr lang="en-US" sz="3600" dirty="0"/>
            </a:br>
            <a:r>
              <a:rPr lang="en-US" sz="3600" dirty="0"/>
              <a:t> Model of Development</a:t>
            </a:r>
          </a:p>
        </p:txBody>
      </p:sp>
      <p:pic>
        <p:nvPicPr>
          <p:cNvPr id="3" name="Picture 2">
            <a:extLst>
              <a:ext uri="{FF2B5EF4-FFF2-40B4-BE49-F238E27FC236}">
                <a16:creationId xmlns:a16="http://schemas.microsoft.com/office/drawing/2014/main" id="{96005D14-5D0B-7F41-9D5C-088E05F71F6E}"/>
              </a:ext>
            </a:extLst>
          </p:cNvPr>
          <p:cNvPicPr>
            <a:picLocks noChangeAspect="1"/>
          </p:cNvPicPr>
          <p:nvPr/>
        </p:nvPicPr>
        <p:blipFill>
          <a:blip r:embed="rId2"/>
          <a:stretch>
            <a:fillRect/>
          </a:stretch>
        </p:blipFill>
        <p:spPr>
          <a:xfrm>
            <a:off x="2307771" y="3429001"/>
            <a:ext cx="3799115" cy="3037114"/>
          </a:xfrm>
          <a:prstGeom prst="rect">
            <a:avLst/>
          </a:prstGeom>
        </p:spPr>
      </p:pic>
    </p:spTree>
    <p:extLst>
      <p:ext uri="{BB962C8B-B14F-4D97-AF65-F5344CB8AC3E}">
        <p14:creationId xmlns:p14="http://schemas.microsoft.com/office/powerpoint/2010/main" val="3263369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907" y="535482"/>
            <a:ext cx="8675421" cy="6119800"/>
          </a:xfrm>
        </p:spPr>
        <p:txBody>
          <a:bodyPr>
            <a:normAutofit fontScale="25000" lnSpcReduction="20000"/>
          </a:bodyPr>
          <a:lstStyle/>
          <a:p>
            <a:pPr marL="0" indent="0" algn="just">
              <a:buNone/>
            </a:pPr>
            <a:endParaRPr lang="en-US" sz="4900" dirty="0">
              <a:latin typeface="Avenir Book"/>
              <a:cs typeface="Avenir Book"/>
            </a:endParaRPr>
          </a:p>
          <a:p>
            <a:pPr marL="0" indent="0" algn="ctr">
              <a:buNone/>
            </a:pPr>
            <a:r>
              <a:rPr lang="en-US" sz="6400" b="1" dirty="0">
                <a:latin typeface="Avenir Book"/>
                <a:cs typeface="Avenir Book"/>
              </a:rPr>
              <a:t>Stage Six – Intimacy vs Isolation</a:t>
            </a:r>
          </a:p>
          <a:p>
            <a:pPr marL="0" indent="0" algn="ctr">
              <a:buNone/>
            </a:pPr>
            <a:endParaRPr lang="en-US" sz="4900" b="1" dirty="0">
              <a:latin typeface="Avenir Book"/>
              <a:cs typeface="Avenir Book"/>
            </a:endParaRPr>
          </a:p>
          <a:p>
            <a:pPr algn="just"/>
            <a:endParaRPr lang="en-US" sz="5600" dirty="0">
              <a:latin typeface="Avenir Book"/>
              <a:cs typeface="Avenir Book"/>
            </a:endParaRPr>
          </a:p>
          <a:p>
            <a:pPr algn="just">
              <a:buFont typeface="Wingdings" pitchFamily="2" charset="2"/>
              <a:buChar char="§"/>
            </a:pPr>
            <a:r>
              <a:rPr lang="en-US" sz="5600" dirty="0">
                <a:latin typeface="Avenir Book" panose="02000503020000020003" pitchFamily="2" charset="0"/>
                <a:cs typeface="Avenir Book"/>
              </a:rPr>
              <a:t>Stage six of the Erikson stages is very apparent for young adults: Ages 19 – 40 years </a:t>
            </a:r>
          </a:p>
          <a:p>
            <a:pPr algn="just">
              <a:buFont typeface="Wingdings" pitchFamily="2" charset="2"/>
              <a:buChar char="§"/>
            </a:pPr>
            <a:endParaRPr lang="en-US" sz="5600" dirty="0">
              <a:latin typeface="Avenir Book" panose="02000503020000020003" pitchFamily="2" charset="0"/>
              <a:cs typeface="Avenir Book"/>
            </a:endParaRPr>
          </a:p>
          <a:p>
            <a:pPr algn="just">
              <a:buFont typeface="Wingdings" pitchFamily="2" charset="2"/>
              <a:buChar char="§"/>
            </a:pPr>
            <a:r>
              <a:rPr lang="en-US" sz="5600" dirty="0">
                <a:latin typeface="Avenir Book" panose="02000503020000020003" pitchFamily="2" charset="0"/>
                <a:cs typeface="Avenir Book"/>
              </a:rPr>
              <a:t>People at this stage become worried about finding the right partner and fear that if they fail to do so, they may have to spend the rest of their lives alone.</a:t>
            </a:r>
          </a:p>
          <a:p>
            <a:pPr marL="0" indent="0" algn="just">
              <a:buNone/>
            </a:pPr>
            <a:endParaRPr lang="en-US" sz="5600" dirty="0">
              <a:latin typeface="Avenir Book" panose="02000503020000020003" pitchFamily="2" charset="0"/>
              <a:cs typeface="Avenir Book"/>
            </a:endParaRPr>
          </a:p>
          <a:p>
            <a:pPr algn="just">
              <a:buFont typeface="Wingdings" pitchFamily="2" charset="2"/>
              <a:buChar char="§"/>
            </a:pPr>
            <a:r>
              <a:rPr lang="en-US" sz="5600" dirty="0">
                <a:latin typeface="Avenir Book" panose="02000503020000020003" pitchFamily="2" charset="0"/>
                <a:cs typeface="Avenir Book"/>
              </a:rPr>
              <a:t>Some may choose to spend the rest of their life being single.</a:t>
            </a:r>
          </a:p>
          <a:p>
            <a:pPr algn="just">
              <a:buFont typeface="Wingdings" pitchFamily="2" charset="2"/>
              <a:buChar char="§"/>
            </a:pPr>
            <a:endParaRPr lang="en-US" sz="5600" dirty="0">
              <a:latin typeface="Avenir Book" panose="02000503020000020003" pitchFamily="2" charset="0"/>
              <a:cs typeface="Avenir Book"/>
            </a:endParaRPr>
          </a:p>
          <a:p>
            <a:pPr algn="l">
              <a:buFont typeface="Wingdings" pitchFamily="2" charset="2"/>
              <a:buChar char="§"/>
            </a:pPr>
            <a:r>
              <a:rPr lang="en-US" sz="5600" dirty="0">
                <a:solidFill>
                  <a:srgbClr val="282828"/>
                </a:solidFill>
                <a:effectLst/>
                <a:latin typeface="Avenir Book" panose="02000503020000020003" pitchFamily="2" charset="0"/>
              </a:rPr>
              <a:t>Success leads to strong relationships, while failure results in loneliness and isolation.</a:t>
            </a:r>
          </a:p>
          <a:p>
            <a:pPr algn="l">
              <a:buFont typeface="Wingdings" pitchFamily="2" charset="2"/>
              <a:buChar char="§"/>
            </a:pPr>
            <a:endParaRPr lang="en-US" sz="5600" dirty="0">
              <a:solidFill>
                <a:srgbClr val="282828"/>
              </a:solidFill>
              <a:effectLst/>
              <a:latin typeface="Avenir Book" panose="02000503020000020003" pitchFamily="2" charset="0"/>
            </a:endParaRPr>
          </a:p>
          <a:p>
            <a:pPr algn="l">
              <a:buFont typeface="Wingdings" pitchFamily="2" charset="2"/>
              <a:buChar char="§"/>
            </a:pPr>
            <a:r>
              <a:rPr lang="en-US" sz="5600" dirty="0">
                <a:solidFill>
                  <a:srgbClr val="282828"/>
                </a:solidFill>
                <a:effectLst/>
                <a:latin typeface="Avenir Book" panose="02000503020000020003" pitchFamily="2" charset="0"/>
              </a:rPr>
              <a:t>During this stage, we begin to share ourselves more intimately with others. </a:t>
            </a:r>
          </a:p>
          <a:p>
            <a:pPr algn="l">
              <a:buFont typeface="Wingdings" pitchFamily="2" charset="2"/>
              <a:buChar char="§"/>
            </a:pPr>
            <a:endParaRPr lang="en-US" sz="5600" dirty="0">
              <a:solidFill>
                <a:srgbClr val="282828"/>
              </a:solidFill>
              <a:latin typeface="Avenir Book" panose="02000503020000020003" pitchFamily="2" charset="0"/>
            </a:endParaRPr>
          </a:p>
          <a:p>
            <a:pPr algn="l">
              <a:buFont typeface="Wingdings" pitchFamily="2" charset="2"/>
              <a:buChar char="§"/>
            </a:pPr>
            <a:r>
              <a:rPr lang="en-US" sz="5600" dirty="0">
                <a:solidFill>
                  <a:srgbClr val="282828"/>
                </a:solidFill>
                <a:effectLst/>
                <a:latin typeface="Avenir Book" panose="02000503020000020003" pitchFamily="2" charset="0"/>
              </a:rPr>
              <a:t>We explore relationships leading toward longer-term commitments with someone other than a family member.</a:t>
            </a:r>
          </a:p>
          <a:p>
            <a:pPr algn="l">
              <a:buFont typeface="Wingdings" pitchFamily="2" charset="2"/>
              <a:buChar char="§"/>
            </a:pPr>
            <a:endParaRPr lang="en-US" sz="5600" dirty="0">
              <a:solidFill>
                <a:srgbClr val="282828"/>
              </a:solidFill>
              <a:effectLst/>
              <a:latin typeface="Avenir Book" panose="02000503020000020003" pitchFamily="2" charset="0"/>
            </a:endParaRPr>
          </a:p>
          <a:p>
            <a:pPr algn="l">
              <a:buFont typeface="Wingdings" pitchFamily="2" charset="2"/>
              <a:buChar char="§"/>
            </a:pPr>
            <a:r>
              <a:rPr lang="en-US" sz="5600" dirty="0">
                <a:solidFill>
                  <a:srgbClr val="282828"/>
                </a:solidFill>
                <a:effectLst/>
                <a:latin typeface="Avenir Book" panose="02000503020000020003" pitchFamily="2" charset="0"/>
              </a:rPr>
              <a:t>Successful completion of this stage can result in happy relationships and a sense of commitment, safety, and care within a relationship.</a:t>
            </a:r>
          </a:p>
          <a:p>
            <a:pPr algn="l">
              <a:buFont typeface="Wingdings" pitchFamily="2" charset="2"/>
              <a:buChar char="§"/>
            </a:pPr>
            <a:endParaRPr lang="en-US" sz="5600" dirty="0">
              <a:solidFill>
                <a:srgbClr val="282828"/>
              </a:solidFill>
              <a:effectLst/>
              <a:latin typeface="Avenir Book" panose="02000503020000020003" pitchFamily="2" charset="0"/>
            </a:endParaRPr>
          </a:p>
          <a:p>
            <a:pPr algn="l">
              <a:buFont typeface="Wingdings" pitchFamily="2" charset="2"/>
              <a:buChar char="§"/>
            </a:pPr>
            <a:r>
              <a:rPr lang="en-US" sz="5600" dirty="0">
                <a:solidFill>
                  <a:srgbClr val="282828"/>
                </a:solidFill>
                <a:effectLst/>
                <a:latin typeface="Avenir Book" panose="02000503020000020003" pitchFamily="2" charset="0"/>
              </a:rPr>
              <a:t>Avoiding intimacy, fearing commitment and relationships can lead to isolation, loneliness, and sometimes depression. </a:t>
            </a:r>
          </a:p>
          <a:p>
            <a:pPr algn="l">
              <a:buFont typeface="Wingdings" pitchFamily="2" charset="2"/>
              <a:buChar char="§"/>
            </a:pPr>
            <a:endParaRPr lang="en-US" sz="5600" dirty="0">
              <a:solidFill>
                <a:srgbClr val="282828"/>
              </a:solidFill>
              <a:latin typeface="Avenir Book" panose="02000503020000020003" pitchFamily="2" charset="0"/>
            </a:endParaRPr>
          </a:p>
          <a:p>
            <a:pPr algn="l">
              <a:buFont typeface="Wingdings" pitchFamily="2" charset="2"/>
              <a:buChar char="§"/>
            </a:pPr>
            <a:r>
              <a:rPr lang="en-US" sz="5600" dirty="0">
                <a:solidFill>
                  <a:srgbClr val="282828"/>
                </a:solidFill>
                <a:effectLst/>
                <a:latin typeface="Avenir Book" panose="02000503020000020003" pitchFamily="2" charset="0"/>
              </a:rPr>
              <a:t>Success in this stage will lead to the virtue of love.</a:t>
            </a:r>
          </a:p>
          <a:p>
            <a:pPr algn="just">
              <a:buFont typeface="Wingdings" charset="2"/>
              <a:buChar char="u"/>
            </a:pPr>
            <a:endParaRPr lang="en-US" sz="5600" dirty="0">
              <a:latin typeface="Avenir Book"/>
              <a:cs typeface="Avenir Book"/>
            </a:endParaRPr>
          </a:p>
          <a:p>
            <a:pPr algn="just">
              <a:buFont typeface="Wingdings" charset="2"/>
              <a:buChar char="u"/>
            </a:pPr>
            <a:endParaRPr lang="en-US" sz="5600" dirty="0">
              <a:latin typeface="Avenir Book"/>
              <a:cs typeface="Avenir Book"/>
            </a:endParaRPr>
          </a:p>
          <a:p>
            <a:endParaRPr lang="en-US" sz="5600" dirty="0"/>
          </a:p>
          <a:p>
            <a:pPr marL="0" indent="0" algn="ctr">
              <a:buNone/>
            </a:pPr>
            <a:r>
              <a:rPr lang="en-US" sz="2900" dirty="0">
                <a:latin typeface="Avenir Book"/>
                <a:cs typeface="Avenir Book"/>
              </a:rPr>
              <a:t>.</a:t>
            </a:r>
          </a:p>
          <a:p>
            <a:pPr marL="0" indent="0">
              <a:buNone/>
            </a:pPr>
            <a:endParaRPr lang="en-US" dirty="0"/>
          </a:p>
        </p:txBody>
      </p:sp>
    </p:spTree>
    <p:extLst>
      <p:ext uri="{BB962C8B-B14F-4D97-AF65-F5344CB8AC3E}">
        <p14:creationId xmlns:p14="http://schemas.microsoft.com/office/powerpoint/2010/main" val="402980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B4A556-D3B6-A144-AE2A-250D72FC87BF}"/>
              </a:ext>
            </a:extLst>
          </p:cNvPr>
          <p:cNvSpPr>
            <a:spLocks noGrp="1"/>
          </p:cNvSpPr>
          <p:nvPr>
            <p:ph idx="1"/>
          </p:nvPr>
        </p:nvSpPr>
        <p:spPr>
          <a:xfrm>
            <a:off x="174171" y="707571"/>
            <a:ext cx="8763000" cy="6063343"/>
          </a:xfrm>
        </p:spPr>
        <p:txBody>
          <a:bodyPr>
            <a:normAutofit fontScale="47500" lnSpcReduction="20000"/>
          </a:bodyPr>
          <a:lstStyle/>
          <a:p>
            <a:endParaRPr lang="en-US" sz="2400" dirty="0"/>
          </a:p>
          <a:p>
            <a:pPr marL="0" indent="0" algn="ctr">
              <a:buNone/>
            </a:pPr>
            <a:r>
              <a:rPr lang="en-US" sz="4000" b="1" dirty="0">
                <a:latin typeface="Avenir Book"/>
                <a:cs typeface="Avenir Book"/>
              </a:rPr>
              <a:t>Stage Seven – Generativity versus Stagnation</a:t>
            </a:r>
          </a:p>
          <a:p>
            <a:pPr marL="0" indent="0" algn="ctr">
              <a:buNone/>
            </a:pPr>
            <a:endParaRPr lang="en-US" sz="2400" b="1" dirty="0">
              <a:latin typeface="Avenir Book"/>
              <a:cs typeface="Avenir Book"/>
            </a:endParaRPr>
          </a:p>
          <a:p>
            <a:pPr algn="just">
              <a:buFont typeface="Wingdings" pitchFamily="2" charset="2"/>
              <a:buChar char="§"/>
            </a:pPr>
            <a:endParaRPr lang="en-US" sz="2900" dirty="0">
              <a:latin typeface="Avenir Book"/>
              <a:cs typeface="Avenir Book"/>
              <a:hlinkClick r:id="rId2"/>
            </a:endParaRPr>
          </a:p>
          <a:p>
            <a:pPr algn="just">
              <a:buFont typeface="Wingdings" pitchFamily="2" charset="2"/>
              <a:buChar char="§"/>
            </a:pPr>
            <a:r>
              <a:rPr lang="en-US" sz="2900" dirty="0">
                <a:latin typeface="Avenir Book" panose="02000503020000020003" pitchFamily="2" charset="0"/>
                <a:cs typeface="Avenir Book"/>
              </a:rPr>
              <a:t>Adults who are in their 40’s to 60’s tend to find meaning in their work; relationships, marriage.</a:t>
            </a:r>
          </a:p>
          <a:p>
            <a:pPr algn="just">
              <a:buFont typeface="Wingdings" pitchFamily="2" charset="2"/>
              <a:buChar char="§"/>
            </a:pPr>
            <a:endParaRPr lang="en-US" sz="2900" dirty="0">
              <a:latin typeface="Avenir Book" panose="02000503020000020003" pitchFamily="2" charset="0"/>
              <a:cs typeface="Avenir Book"/>
            </a:endParaRPr>
          </a:p>
          <a:p>
            <a:pPr algn="l">
              <a:buFont typeface="Wingdings" pitchFamily="2" charset="2"/>
              <a:buChar char="§"/>
            </a:pPr>
            <a:r>
              <a:rPr lang="en-US" sz="2900" dirty="0">
                <a:solidFill>
                  <a:srgbClr val="282828"/>
                </a:solidFill>
                <a:effectLst/>
                <a:latin typeface="Avenir Book" panose="02000503020000020003" pitchFamily="2" charset="0"/>
              </a:rPr>
              <a:t>Psychologically, generativity refers to “making your mark” on the world through creating or nurturing things that will outlast an individual. </a:t>
            </a:r>
          </a:p>
          <a:p>
            <a:pPr algn="l">
              <a:buFont typeface="Wingdings" pitchFamily="2" charset="2"/>
              <a:buChar char="§"/>
            </a:pPr>
            <a:endParaRPr lang="en-US" sz="2900" dirty="0">
              <a:solidFill>
                <a:srgbClr val="282828"/>
              </a:solidFill>
              <a:latin typeface="Avenir Book" panose="02000503020000020003" pitchFamily="2" charset="0"/>
            </a:endParaRPr>
          </a:p>
          <a:p>
            <a:pPr algn="l">
              <a:buFont typeface="Wingdings" pitchFamily="2" charset="2"/>
              <a:buChar char="§"/>
            </a:pPr>
            <a:r>
              <a:rPr lang="en-US" sz="2900" dirty="0">
                <a:solidFill>
                  <a:srgbClr val="282828"/>
                </a:solidFill>
                <a:effectLst/>
                <a:latin typeface="Avenir Book" panose="02000503020000020003" pitchFamily="2" charset="0"/>
              </a:rPr>
              <a:t>During middle age, individuals experience a need to create or nurture things that will outlast them, often having mentees or creating positive changes that will benefit other people.</a:t>
            </a:r>
          </a:p>
          <a:p>
            <a:pPr algn="l">
              <a:buFont typeface="Wingdings" pitchFamily="2" charset="2"/>
              <a:buChar char="§"/>
            </a:pPr>
            <a:endParaRPr lang="en-US" sz="2900" dirty="0">
              <a:solidFill>
                <a:srgbClr val="282828"/>
              </a:solidFill>
              <a:effectLst/>
              <a:latin typeface="Avenir Book" panose="02000503020000020003" pitchFamily="2" charset="0"/>
            </a:endParaRPr>
          </a:p>
          <a:p>
            <a:pPr algn="l">
              <a:buFont typeface="Wingdings" pitchFamily="2" charset="2"/>
              <a:buChar char="§"/>
            </a:pPr>
            <a:r>
              <a:rPr lang="en-US" sz="2900" dirty="0">
                <a:solidFill>
                  <a:srgbClr val="282828"/>
                </a:solidFill>
                <a:effectLst/>
                <a:latin typeface="Avenir Book" panose="02000503020000020003" pitchFamily="2" charset="0"/>
              </a:rPr>
              <a:t>We give back to society by raising our children, being productive at work, and participating in community activities and organizations. </a:t>
            </a:r>
          </a:p>
          <a:p>
            <a:pPr algn="l">
              <a:buFont typeface="Wingdings" pitchFamily="2" charset="2"/>
              <a:buChar char="§"/>
            </a:pPr>
            <a:endParaRPr lang="en-US" sz="2900" dirty="0">
              <a:solidFill>
                <a:srgbClr val="282828"/>
              </a:solidFill>
              <a:latin typeface="Avenir Book" panose="02000503020000020003" pitchFamily="2" charset="0"/>
            </a:endParaRPr>
          </a:p>
          <a:p>
            <a:pPr algn="l">
              <a:buFont typeface="Wingdings" pitchFamily="2" charset="2"/>
              <a:buChar char="§"/>
            </a:pPr>
            <a:r>
              <a:rPr lang="en-US" sz="2900" dirty="0">
                <a:solidFill>
                  <a:srgbClr val="282828"/>
                </a:solidFill>
                <a:effectLst/>
                <a:latin typeface="Avenir Book" panose="02000503020000020003" pitchFamily="2" charset="0"/>
              </a:rPr>
              <a:t>Through generativity, we develop a sense of being a part of the bigger picture.</a:t>
            </a:r>
          </a:p>
          <a:p>
            <a:pPr algn="l">
              <a:buFont typeface="Wingdings" pitchFamily="2" charset="2"/>
              <a:buChar char="§"/>
            </a:pPr>
            <a:endParaRPr lang="en-US" sz="2900" dirty="0">
              <a:solidFill>
                <a:srgbClr val="282828"/>
              </a:solidFill>
              <a:effectLst/>
              <a:latin typeface="Avenir Book" panose="02000503020000020003" pitchFamily="2" charset="0"/>
            </a:endParaRPr>
          </a:p>
          <a:p>
            <a:pPr algn="l">
              <a:buFont typeface="Wingdings" pitchFamily="2" charset="2"/>
              <a:buChar char="§"/>
            </a:pPr>
            <a:r>
              <a:rPr lang="en-US" sz="2900" dirty="0">
                <a:solidFill>
                  <a:srgbClr val="282828"/>
                </a:solidFill>
                <a:effectLst/>
                <a:latin typeface="Avenir Book" panose="02000503020000020003" pitchFamily="2" charset="0"/>
              </a:rPr>
              <a:t>Success leads to feelings of usefulness and accomplishment, while failure results in shallow involvement in the world.</a:t>
            </a:r>
          </a:p>
          <a:p>
            <a:pPr algn="l">
              <a:buFont typeface="Wingdings" pitchFamily="2" charset="2"/>
              <a:buChar char="§"/>
            </a:pPr>
            <a:endParaRPr lang="en-US" sz="2900" dirty="0">
              <a:solidFill>
                <a:srgbClr val="282828"/>
              </a:solidFill>
              <a:effectLst/>
              <a:latin typeface="Avenir Book" panose="02000503020000020003" pitchFamily="2" charset="0"/>
            </a:endParaRPr>
          </a:p>
          <a:p>
            <a:pPr algn="l">
              <a:buFont typeface="Wingdings" pitchFamily="2" charset="2"/>
              <a:buChar char="§"/>
            </a:pPr>
            <a:r>
              <a:rPr lang="en-US" sz="2900" dirty="0">
                <a:solidFill>
                  <a:srgbClr val="282828"/>
                </a:solidFill>
                <a:effectLst/>
                <a:latin typeface="Avenir Book" panose="02000503020000020003" pitchFamily="2" charset="0"/>
              </a:rPr>
              <a:t>By failing to find a way to contribute, we become stagnant and feel unproductive. </a:t>
            </a:r>
          </a:p>
          <a:p>
            <a:pPr algn="l">
              <a:buFont typeface="Wingdings" pitchFamily="2" charset="2"/>
              <a:buChar char="§"/>
            </a:pPr>
            <a:endParaRPr lang="en-US" sz="2900" dirty="0">
              <a:solidFill>
                <a:srgbClr val="282828"/>
              </a:solidFill>
              <a:effectLst/>
              <a:latin typeface="Avenir Book" panose="02000503020000020003" pitchFamily="2" charset="0"/>
            </a:endParaRPr>
          </a:p>
          <a:p>
            <a:pPr algn="l">
              <a:buFont typeface="Wingdings" pitchFamily="2" charset="2"/>
              <a:buChar char="§"/>
            </a:pPr>
            <a:r>
              <a:rPr lang="en-US" sz="2900" dirty="0">
                <a:solidFill>
                  <a:srgbClr val="282828"/>
                </a:solidFill>
                <a:effectLst/>
                <a:latin typeface="Avenir Book" panose="02000503020000020003" pitchFamily="2" charset="0"/>
              </a:rPr>
              <a:t>Success in this stage will lead to the virtue of care.</a:t>
            </a:r>
          </a:p>
          <a:p>
            <a:pPr algn="just">
              <a:buFont typeface="Wingdings" pitchFamily="2" charset="2"/>
              <a:buChar char="§"/>
            </a:pPr>
            <a:endParaRPr lang="en-US" sz="2900" dirty="0">
              <a:latin typeface="Avenir Book" panose="02000503020000020003" pitchFamily="2" charset="0"/>
              <a:cs typeface="Avenir Book"/>
            </a:endParaRPr>
          </a:p>
          <a:p>
            <a:pPr algn="just">
              <a:buFont typeface="Wingdings" pitchFamily="2" charset="2"/>
              <a:buChar char="§"/>
            </a:pPr>
            <a:r>
              <a:rPr lang="en-US" sz="2900" dirty="0">
                <a:latin typeface="Avenir Book" panose="02000503020000020003" pitchFamily="2" charset="0"/>
                <a:cs typeface="Avenir Book"/>
              </a:rPr>
              <a:t>They feel like at this point in their lives, they should be able to contribute something meaningful to the society and leave a legacy; civic interests</a:t>
            </a:r>
          </a:p>
          <a:p>
            <a:pPr algn="just">
              <a:buFont typeface="Wingdings" pitchFamily="2" charset="2"/>
              <a:buChar char="§"/>
            </a:pPr>
            <a:endParaRPr lang="en-US" sz="2900" dirty="0">
              <a:latin typeface="Avenir Book" panose="02000503020000020003" pitchFamily="2" charset="0"/>
              <a:cs typeface="Avenir Book"/>
            </a:endParaRPr>
          </a:p>
          <a:p>
            <a:pPr algn="just">
              <a:buFont typeface="Wingdings" pitchFamily="2" charset="2"/>
              <a:buChar char="§"/>
            </a:pPr>
            <a:r>
              <a:rPr lang="en-US" sz="2900" dirty="0">
                <a:latin typeface="Avenir Book" panose="02000503020000020003" pitchFamily="2" charset="0"/>
                <a:cs typeface="Avenir Book"/>
              </a:rPr>
              <a:t>If they fail to achieve this, they feel like they have been an unproductive member of the society.</a:t>
            </a:r>
          </a:p>
          <a:p>
            <a:endParaRPr lang="en-US" dirty="0"/>
          </a:p>
        </p:txBody>
      </p:sp>
    </p:spTree>
    <p:extLst>
      <p:ext uri="{BB962C8B-B14F-4D97-AF65-F5344CB8AC3E}">
        <p14:creationId xmlns:p14="http://schemas.microsoft.com/office/powerpoint/2010/main" val="2785059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743" y="581382"/>
            <a:ext cx="8893628" cy="6167762"/>
          </a:xfrm>
        </p:spPr>
        <p:txBody>
          <a:bodyPr>
            <a:normAutofit fontScale="85000" lnSpcReduction="20000"/>
          </a:bodyPr>
          <a:lstStyle/>
          <a:p>
            <a:pPr marL="0" indent="0">
              <a:buNone/>
            </a:pPr>
            <a:endParaRPr lang="en-US" dirty="0"/>
          </a:p>
          <a:p>
            <a:pPr marL="0" indent="0" algn="ctr">
              <a:buNone/>
            </a:pPr>
            <a:r>
              <a:rPr lang="en-US" sz="2000" b="1" dirty="0">
                <a:latin typeface="Avenir Book" panose="02000503020000020003" pitchFamily="2" charset="0"/>
                <a:cs typeface="Avenir Book"/>
              </a:rPr>
              <a:t>Stage Eight – Ego Integrity </a:t>
            </a:r>
            <a:r>
              <a:rPr lang="en-US" sz="2000" b="1" dirty="0" err="1">
                <a:latin typeface="Avenir Book" panose="02000503020000020003" pitchFamily="2" charset="0"/>
                <a:cs typeface="Avenir Book"/>
              </a:rPr>
              <a:t>vs</a:t>
            </a:r>
            <a:r>
              <a:rPr lang="en-US" sz="2000" b="1" dirty="0">
                <a:latin typeface="Avenir Book" panose="02000503020000020003" pitchFamily="2" charset="0"/>
                <a:cs typeface="Avenir Book"/>
              </a:rPr>
              <a:t> Despair</a:t>
            </a:r>
          </a:p>
          <a:p>
            <a:pPr algn="just">
              <a:buFont typeface="Wingdings" pitchFamily="2" charset="2"/>
              <a:buChar char="§"/>
            </a:pPr>
            <a:endParaRPr lang="en-US" sz="2000" dirty="0">
              <a:latin typeface="Avenir Book" panose="02000503020000020003" pitchFamily="2" charset="0"/>
              <a:cs typeface="Avenir Book"/>
            </a:endParaRPr>
          </a:p>
          <a:p>
            <a:pPr algn="just">
              <a:buFont typeface="Wingdings" pitchFamily="2" charset="2"/>
              <a:buChar char="§"/>
            </a:pPr>
            <a:r>
              <a:rPr lang="en-US" sz="1900" dirty="0">
                <a:latin typeface="Avenir Book" panose="02000503020000020003" pitchFamily="2" charset="0"/>
                <a:cs typeface="Avenir Book"/>
              </a:rPr>
              <a:t>At the last stage of the Erikson stages, people are 65 and older who are typically retirees. </a:t>
            </a:r>
          </a:p>
          <a:p>
            <a:pPr algn="just">
              <a:buFont typeface="Wingdings" pitchFamily="2" charset="2"/>
              <a:buChar char="§"/>
            </a:pPr>
            <a:endParaRPr lang="en-US" sz="1900" dirty="0">
              <a:latin typeface="Avenir Book" panose="02000503020000020003" pitchFamily="2" charset="0"/>
              <a:cs typeface="Avenir Book"/>
            </a:endParaRPr>
          </a:p>
          <a:p>
            <a:pPr algn="just">
              <a:buFont typeface="Wingdings" pitchFamily="2" charset="2"/>
              <a:buChar char="§"/>
            </a:pPr>
            <a:r>
              <a:rPr lang="en-US" sz="1900" dirty="0">
                <a:latin typeface="Avenir Book" panose="02000503020000020003" pitchFamily="2" charset="0"/>
                <a:cs typeface="Avenir Book"/>
              </a:rPr>
              <a:t>It is important for them to feel a sense of fulfillment knowing that they have done something significant in earlier life.</a:t>
            </a:r>
          </a:p>
          <a:p>
            <a:pPr algn="just">
              <a:buFont typeface="Wingdings" pitchFamily="2" charset="2"/>
              <a:buChar char="§"/>
            </a:pPr>
            <a:endParaRPr lang="en-US" sz="1900" dirty="0">
              <a:latin typeface="Avenir Book" panose="02000503020000020003" pitchFamily="2" charset="0"/>
              <a:cs typeface="Avenir Book"/>
            </a:endParaRPr>
          </a:p>
          <a:p>
            <a:pPr algn="just">
              <a:buFont typeface="Wingdings" pitchFamily="2" charset="2"/>
              <a:buChar char="§"/>
            </a:pPr>
            <a:r>
              <a:rPr lang="en-US" sz="1900" dirty="0">
                <a:latin typeface="Avenir Book" panose="02000503020000020003" pitchFamily="2" charset="0"/>
                <a:cs typeface="Avenir Book"/>
              </a:rPr>
              <a:t>If they feel that they haven’t done much during their life, it’s likely that they will experience a sense of despair; regret, hopelessness, not being productive earlier in life; ruminating over making poor choices</a:t>
            </a:r>
          </a:p>
          <a:p>
            <a:pPr algn="just">
              <a:buFont typeface="Wingdings" pitchFamily="2" charset="2"/>
              <a:buChar char="§"/>
            </a:pPr>
            <a:endParaRPr lang="en-US" sz="1900" dirty="0">
              <a:latin typeface="Avenir Book" panose="02000503020000020003" pitchFamily="2" charset="0"/>
            </a:endParaRPr>
          </a:p>
          <a:p>
            <a:pPr algn="just">
              <a:buFont typeface="Wingdings" pitchFamily="2" charset="2"/>
              <a:buChar char="§"/>
            </a:pPr>
            <a:r>
              <a:rPr lang="en-US" sz="1900" dirty="0">
                <a:latin typeface="Avenir Book" panose="02000503020000020003" pitchFamily="2" charset="0"/>
              </a:rPr>
              <a:t>Integrity means: a sense of wholeness; at peace, wise</a:t>
            </a:r>
          </a:p>
          <a:p>
            <a:pPr algn="just">
              <a:buFont typeface="Wingdings" pitchFamily="2" charset="2"/>
              <a:buChar char="§"/>
            </a:pPr>
            <a:endParaRPr lang="en-US" sz="1900" dirty="0">
              <a:latin typeface="Avenir Book" panose="02000503020000020003" pitchFamily="2" charset="0"/>
            </a:endParaRPr>
          </a:p>
          <a:p>
            <a:pPr algn="l">
              <a:buFont typeface="Wingdings" pitchFamily="2" charset="2"/>
              <a:buChar char="§"/>
            </a:pPr>
            <a:r>
              <a:rPr lang="en-US" sz="1900" dirty="0">
                <a:solidFill>
                  <a:srgbClr val="282828"/>
                </a:solidFill>
                <a:effectLst/>
                <a:latin typeface="Avenir Book" panose="02000503020000020003" pitchFamily="2" charset="0"/>
              </a:rPr>
              <a:t>Erikson described ego integrity as “the acceptance of one’s one and only life cycle as something that had to be” and later as “a sense of coherence and wholeness”</a:t>
            </a:r>
          </a:p>
          <a:p>
            <a:pPr algn="l">
              <a:buFont typeface="Wingdings" pitchFamily="2" charset="2"/>
              <a:buChar char="§"/>
            </a:pPr>
            <a:endParaRPr lang="en-US" sz="1900" dirty="0">
              <a:solidFill>
                <a:srgbClr val="282828"/>
              </a:solidFill>
              <a:effectLst/>
              <a:latin typeface="Avenir Book" panose="02000503020000020003" pitchFamily="2" charset="0"/>
            </a:endParaRPr>
          </a:p>
          <a:p>
            <a:pPr algn="l">
              <a:buFont typeface="Wingdings" pitchFamily="2" charset="2"/>
              <a:buChar char="§"/>
            </a:pPr>
            <a:r>
              <a:rPr lang="en-US" sz="1900" dirty="0">
                <a:solidFill>
                  <a:srgbClr val="282828"/>
                </a:solidFill>
                <a:effectLst/>
                <a:latin typeface="Avenir Book" panose="02000503020000020003" pitchFamily="2" charset="0"/>
              </a:rPr>
              <a:t>As we grow older (65+ </a:t>
            </a:r>
            <a:r>
              <a:rPr lang="en-US" sz="1900" dirty="0" err="1">
                <a:solidFill>
                  <a:srgbClr val="282828"/>
                </a:solidFill>
                <a:effectLst/>
                <a:latin typeface="Avenir Book" panose="02000503020000020003" pitchFamily="2" charset="0"/>
              </a:rPr>
              <a:t>yrs</a:t>
            </a:r>
            <a:r>
              <a:rPr lang="en-US" sz="1900" dirty="0">
                <a:solidFill>
                  <a:srgbClr val="282828"/>
                </a:solidFill>
                <a:effectLst/>
                <a:latin typeface="Avenir Book" panose="02000503020000020003" pitchFamily="2" charset="0"/>
              </a:rPr>
              <a:t>) and become senior citizens, we tend to slow down our productivity and explore life as retired people.</a:t>
            </a:r>
          </a:p>
          <a:p>
            <a:pPr algn="just">
              <a:buFont typeface="Wingdings" pitchFamily="2" charset="2"/>
              <a:buChar char="§"/>
            </a:pPr>
            <a:endParaRPr lang="en-US" sz="1900" dirty="0">
              <a:latin typeface="Avenir Book" panose="02000503020000020003" pitchFamily="2" charset="0"/>
            </a:endParaRPr>
          </a:p>
          <a:p>
            <a:pPr algn="just">
              <a:buFont typeface="Wingdings" pitchFamily="2" charset="2"/>
              <a:buChar char="§"/>
            </a:pPr>
            <a:endParaRPr lang="en-US" sz="1900" dirty="0">
              <a:latin typeface="Avenir Book" panose="02000503020000020003" pitchFamily="2" charset="0"/>
            </a:endParaRPr>
          </a:p>
          <a:p>
            <a:pPr algn="just">
              <a:buFont typeface="Wingdings" pitchFamily="2" charset="2"/>
              <a:buChar char="§"/>
            </a:pPr>
            <a:r>
              <a:rPr lang="en-US" sz="1900" dirty="0">
                <a:solidFill>
                  <a:srgbClr val="282828"/>
                </a:solidFill>
                <a:effectLst/>
                <a:latin typeface="Avenir Book" panose="02000503020000020003" pitchFamily="2" charset="0"/>
              </a:rPr>
              <a:t>This stage takes place after age 65 and involves reflecting on one’s life and either moving into feeling satisfied and happy with one’s life or feeling a deep sense of regret.</a:t>
            </a:r>
            <a:endParaRPr lang="en-US" sz="1900" dirty="0">
              <a:latin typeface="Avenir Book" panose="02000503020000020003" pitchFamily="2" charset="0"/>
            </a:endParaRPr>
          </a:p>
          <a:p>
            <a:pPr algn="just">
              <a:buFont typeface="Wingdings" pitchFamily="2" charset="2"/>
              <a:buChar char="§"/>
            </a:pPr>
            <a:endParaRPr lang="en-US" sz="1900" dirty="0">
              <a:latin typeface="Avenir Book" panose="02000503020000020003" pitchFamily="2" charset="0"/>
            </a:endParaRPr>
          </a:p>
          <a:p>
            <a:pPr algn="just">
              <a:buFont typeface="Wingdings" pitchFamily="2" charset="2"/>
              <a:buChar char="§"/>
            </a:pPr>
            <a:r>
              <a:rPr lang="en-US" sz="1900" dirty="0">
                <a:latin typeface="Avenir Book" panose="02000503020000020003" pitchFamily="2" charset="0"/>
              </a:rPr>
              <a:t>One asks: Did I live a meaningful life?</a:t>
            </a:r>
          </a:p>
        </p:txBody>
      </p:sp>
    </p:spTree>
    <p:extLst>
      <p:ext uri="{BB962C8B-B14F-4D97-AF65-F5344CB8AC3E}">
        <p14:creationId xmlns:p14="http://schemas.microsoft.com/office/powerpoint/2010/main" val="3038293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90E3B-3E82-BB45-B183-EB91389DD389}"/>
              </a:ext>
            </a:extLst>
          </p:cNvPr>
          <p:cNvSpPr>
            <a:spLocks noGrp="1"/>
          </p:cNvSpPr>
          <p:nvPr>
            <p:ph type="title"/>
          </p:nvPr>
        </p:nvSpPr>
        <p:spPr>
          <a:xfrm>
            <a:off x="2732314" y="511628"/>
            <a:ext cx="3407229" cy="478971"/>
          </a:xfrm>
        </p:spPr>
        <p:txBody>
          <a:bodyPr>
            <a:normAutofit fontScale="90000"/>
          </a:bodyPr>
          <a:lstStyle/>
          <a:p>
            <a:r>
              <a:rPr lang="en-US" sz="2800" b="1" dirty="0">
                <a:latin typeface="Avenir Book" panose="02000503020000020003" pitchFamily="2" charset="0"/>
              </a:rPr>
              <a:t>Evaluation of Erikson</a:t>
            </a:r>
          </a:p>
        </p:txBody>
      </p:sp>
      <p:sp>
        <p:nvSpPr>
          <p:cNvPr id="3" name="Content Placeholder 2">
            <a:extLst>
              <a:ext uri="{FF2B5EF4-FFF2-40B4-BE49-F238E27FC236}">
                <a16:creationId xmlns:a16="http://schemas.microsoft.com/office/drawing/2014/main" id="{19BE14DB-C717-5349-AAA9-66941B1C3D32}"/>
              </a:ext>
            </a:extLst>
          </p:cNvPr>
          <p:cNvSpPr>
            <a:spLocks noGrp="1"/>
          </p:cNvSpPr>
          <p:nvPr>
            <p:ph idx="1"/>
          </p:nvPr>
        </p:nvSpPr>
        <p:spPr>
          <a:xfrm>
            <a:off x="457200" y="1088571"/>
            <a:ext cx="8229600" cy="5388429"/>
          </a:xfrm>
        </p:spPr>
        <p:txBody>
          <a:bodyPr>
            <a:normAutofit/>
          </a:bodyPr>
          <a:lstStyle/>
          <a:p>
            <a:pPr marL="0" indent="0" algn="ctr">
              <a:buNone/>
            </a:pPr>
            <a:r>
              <a:rPr lang="en-US" sz="1600" dirty="0">
                <a:latin typeface="Avenir Book" panose="02000503020000020003" pitchFamily="2" charset="0"/>
              </a:rPr>
              <a:t>Weaknesses/Limitations</a:t>
            </a:r>
          </a:p>
          <a:p>
            <a:endParaRPr lang="en-US" sz="1600" dirty="0">
              <a:latin typeface="Avenir Book" panose="02000503020000020003" pitchFamily="2" charset="0"/>
            </a:endParaRPr>
          </a:p>
          <a:p>
            <a:pPr algn="l">
              <a:buFont typeface="Wingdings" pitchFamily="2" charset="2"/>
              <a:buChar char="§"/>
            </a:pPr>
            <a:r>
              <a:rPr lang="en-US" sz="1600" dirty="0">
                <a:solidFill>
                  <a:srgbClr val="202124"/>
                </a:solidFill>
                <a:effectLst/>
                <a:latin typeface="Avenir Book" panose="02000503020000020003" pitchFamily="2" charset="0"/>
              </a:rPr>
              <a:t>The theory also focuses on the social expectations that are found in certain cultures, but not in all.</a:t>
            </a:r>
          </a:p>
          <a:p>
            <a:pPr algn="l">
              <a:buFont typeface="Wingdings" pitchFamily="2" charset="2"/>
              <a:buChar char="§"/>
            </a:pPr>
            <a:endParaRPr lang="en-US" sz="1600" dirty="0">
              <a:solidFill>
                <a:srgbClr val="202124"/>
              </a:solidFill>
              <a:effectLst/>
              <a:latin typeface="Avenir Book" panose="02000503020000020003" pitchFamily="2" charset="0"/>
            </a:endParaRPr>
          </a:p>
          <a:p>
            <a:pPr algn="l">
              <a:buFont typeface="Wingdings" pitchFamily="2" charset="2"/>
              <a:buChar char="§"/>
            </a:pPr>
            <a:r>
              <a:rPr lang="en-US" sz="1600" dirty="0">
                <a:solidFill>
                  <a:srgbClr val="202124"/>
                </a:solidFill>
                <a:effectLst/>
                <a:latin typeface="Avenir Book" panose="02000503020000020003" pitchFamily="2" charset="0"/>
              </a:rPr>
              <a:t>Erikson’s model focuses too much on early, childhood development.</a:t>
            </a:r>
          </a:p>
          <a:p>
            <a:pPr algn="l">
              <a:buFont typeface="Wingdings" pitchFamily="2" charset="2"/>
              <a:buChar char="§"/>
            </a:pPr>
            <a:endParaRPr lang="en-US" sz="1600" dirty="0">
              <a:latin typeface="Avenir Book" panose="02000503020000020003" pitchFamily="2" charset="0"/>
            </a:endParaRPr>
          </a:p>
          <a:p>
            <a:pPr marL="274320" lvl="1" indent="0">
              <a:buNone/>
            </a:pPr>
            <a:r>
              <a:rPr lang="en-US" sz="1600" dirty="0">
                <a:latin typeface="Avenir Book" panose="02000503020000020003" pitchFamily="2" charset="0"/>
              </a:rPr>
              <a:t>The theory fails to detail what kinds of experiences are necessary at each stage to successfully resolve the conflicts and to move on.</a:t>
            </a:r>
          </a:p>
          <a:p>
            <a:endParaRPr lang="en-US" sz="1600" dirty="0">
              <a:latin typeface="Avenir Book" panose="02000503020000020003" pitchFamily="2" charset="0"/>
            </a:endParaRPr>
          </a:p>
          <a:p>
            <a:pPr marL="0" indent="0" algn="ctr">
              <a:buNone/>
            </a:pPr>
            <a:r>
              <a:rPr lang="en-US" sz="1600" dirty="0">
                <a:latin typeface="Avenir Book" panose="02000503020000020003" pitchFamily="2" charset="0"/>
              </a:rPr>
              <a:t>Strengths:</a:t>
            </a:r>
          </a:p>
          <a:p>
            <a:endParaRPr lang="en-US" sz="1600" dirty="0">
              <a:latin typeface="Avenir Book" panose="02000503020000020003" pitchFamily="2" charset="0"/>
            </a:endParaRPr>
          </a:p>
          <a:p>
            <a:pPr lvl="1"/>
            <a:r>
              <a:rPr lang="en-US" sz="1600" dirty="0">
                <a:latin typeface="Avenir Book" panose="02000503020000020003" pitchFamily="2" charset="0"/>
              </a:rPr>
              <a:t>It provides a broad framework from which to view development throughout the lifespan.</a:t>
            </a:r>
          </a:p>
          <a:p>
            <a:pPr lvl="1"/>
            <a:r>
              <a:rPr lang="en-US" sz="1600" dirty="0">
                <a:latin typeface="Avenir Book" panose="02000503020000020003" pitchFamily="2" charset="0"/>
              </a:rPr>
              <a:t>It allows us to account for the social nature of human beings and  the influence of social relationships on development.</a:t>
            </a:r>
          </a:p>
          <a:p>
            <a:pPr lvl="1"/>
            <a:r>
              <a:rPr lang="en-US" sz="1600" dirty="0">
                <a:latin typeface="Avenir Book" panose="02000503020000020003" pitchFamily="2" charset="0"/>
              </a:rPr>
              <a:t>There is some support for the idea that individuals who form strong personal identities in adolescence are better capable of forming intimate relationships during early adulthood.</a:t>
            </a:r>
          </a:p>
        </p:txBody>
      </p:sp>
    </p:spTree>
    <p:extLst>
      <p:ext uri="{BB962C8B-B14F-4D97-AF65-F5344CB8AC3E}">
        <p14:creationId xmlns:p14="http://schemas.microsoft.com/office/powerpoint/2010/main" val="1752399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D023A-45DB-A64B-8702-BCEC3DE0A361}"/>
              </a:ext>
            </a:extLst>
          </p:cNvPr>
          <p:cNvSpPr>
            <a:spLocks noGrp="1"/>
          </p:cNvSpPr>
          <p:nvPr>
            <p:ph type="title"/>
          </p:nvPr>
        </p:nvSpPr>
        <p:spPr/>
        <p:txBody>
          <a:bodyPr>
            <a:normAutofit/>
          </a:bodyPr>
          <a:lstStyle/>
          <a:p>
            <a:pPr algn="ctr"/>
            <a:r>
              <a:rPr lang="en-US" sz="3200" dirty="0"/>
              <a:t>Learning Objectives</a:t>
            </a:r>
          </a:p>
        </p:txBody>
      </p:sp>
      <p:sp>
        <p:nvSpPr>
          <p:cNvPr id="3" name="Content Placeholder 2">
            <a:extLst>
              <a:ext uri="{FF2B5EF4-FFF2-40B4-BE49-F238E27FC236}">
                <a16:creationId xmlns:a16="http://schemas.microsoft.com/office/drawing/2014/main" id="{DC2A3F9A-1DAB-6C48-99F5-5757C6041D15}"/>
              </a:ext>
            </a:extLst>
          </p:cNvPr>
          <p:cNvSpPr>
            <a:spLocks noGrp="1"/>
          </p:cNvSpPr>
          <p:nvPr>
            <p:ph idx="1"/>
          </p:nvPr>
        </p:nvSpPr>
        <p:spPr/>
        <p:txBody>
          <a:bodyPr>
            <a:normAutofit/>
          </a:bodyPr>
          <a:lstStyle/>
          <a:p>
            <a:pPr>
              <a:buFont typeface="Wingdings" pitchFamily="2" charset="2"/>
              <a:buChar char="§"/>
            </a:pPr>
            <a:r>
              <a:rPr lang="en-US" sz="2000" dirty="0">
                <a:latin typeface="Avenir Book" panose="02000503020000020003" pitchFamily="2" charset="0"/>
              </a:rPr>
              <a:t>Understanding how our identities are influenced by our various life experiences.</a:t>
            </a:r>
          </a:p>
          <a:p>
            <a:pPr marL="0" indent="0">
              <a:buNone/>
            </a:pPr>
            <a:endParaRPr lang="en-US" sz="2000" dirty="0">
              <a:latin typeface="Avenir Book" panose="02000503020000020003" pitchFamily="2" charset="0"/>
            </a:endParaRPr>
          </a:p>
          <a:p>
            <a:pPr>
              <a:buFont typeface="Wingdings" pitchFamily="2" charset="2"/>
              <a:buChar char="§"/>
            </a:pPr>
            <a:r>
              <a:rPr lang="en-US" sz="2000" dirty="0">
                <a:latin typeface="Avenir Book" panose="02000503020000020003" pitchFamily="2" charset="0"/>
              </a:rPr>
              <a:t>Appreciating that how we adjust to developmental challenges influences our personality development.</a:t>
            </a:r>
          </a:p>
          <a:p>
            <a:pPr marL="0" indent="0">
              <a:buNone/>
            </a:pPr>
            <a:endParaRPr lang="en-US" sz="2000" dirty="0">
              <a:latin typeface="Avenir Book" panose="02000503020000020003" pitchFamily="2" charset="0"/>
            </a:endParaRPr>
          </a:p>
          <a:p>
            <a:pPr>
              <a:buFont typeface="Wingdings" pitchFamily="2" charset="2"/>
              <a:buChar char="§"/>
            </a:pPr>
            <a:r>
              <a:rPr lang="en-US" sz="2000" dirty="0">
                <a:effectLst/>
                <a:latin typeface="Avenir Book" panose="02000503020000020003" pitchFamily="2" charset="0"/>
              </a:rPr>
              <a:t>Learning why we define Erikson’s theory as epigenetic, encompassing the notion that we develop through an unfolding of our personality in predetermined stages, and that our environment and surrounding culture influence how we progress through these stages</a:t>
            </a:r>
            <a:endParaRPr lang="en-US" sz="2000" dirty="0">
              <a:latin typeface="Avenir Book" panose="02000503020000020003" pitchFamily="2" charset="0"/>
            </a:endParaRPr>
          </a:p>
        </p:txBody>
      </p:sp>
    </p:spTree>
    <p:extLst>
      <p:ext uri="{BB962C8B-B14F-4D97-AF65-F5344CB8AC3E}">
        <p14:creationId xmlns:p14="http://schemas.microsoft.com/office/powerpoint/2010/main" val="212409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109" y="581381"/>
            <a:ext cx="8660119" cy="6135099"/>
          </a:xfrm>
        </p:spPr>
        <p:txBody>
          <a:bodyPr>
            <a:noAutofit/>
          </a:bodyPr>
          <a:lstStyle/>
          <a:p>
            <a:pPr marL="0" indent="0" algn="just">
              <a:buNone/>
            </a:pPr>
            <a:endParaRPr lang="en-US" sz="1800" dirty="0">
              <a:latin typeface="Avenir Book"/>
              <a:cs typeface="Avenir Book"/>
            </a:endParaRPr>
          </a:p>
          <a:p>
            <a:pPr algn="just">
              <a:buFont typeface="Wingdings" pitchFamily="2" charset="2"/>
              <a:buChar char="§"/>
            </a:pPr>
            <a:r>
              <a:rPr lang="en-US" sz="1600" dirty="0">
                <a:latin typeface="Avenir Book"/>
                <a:cs typeface="Avenir Book"/>
              </a:rPr>
              <a:t>Personality traits can be innate or acquired, and they vary from one person to another based on the degree of influence that the environment has on the individual. </a:t>
            </a:r>
          </a:p>
          <a:p>
            <a:pPr algn="just">
              <a:buFont typeface="Wingdings" pitchFamily="2" charset="2"/>
              <a:buChar char="§"/>
            </a:pPr>
            <a:endParaRPr lang="en-US" sz="1600" dirty="0">
              <a:latin typeface="Avenir Book"/>
              <a:cs typeface="Avenir Book"/>
            </a:endParaRPr>
          </a:p>
          <a:p>
            <a:pPr algn="just">
              <a:buFont typeface="Wingdings" pitchFamily="2" charset="2"/>
              <a:buChar char="§"/>
            </a:pPr>
            <a:r>
              <a:rPr lang="en-US" sz="1600" dirty="0">
                <a:latin typeface="Avenir Book"/>
                <a:cs typeface="Avenir Book"/>
              </a:rPr>
              <a:t>Every person has his or her own unique identity. This identity is composed of the different personality traits that can be considered positive or negative. </a:t>
            </a:r>
          </a:p>
          <a:p>
            <a:pPr algn="just">
              <a:buFont typeface="Wingdings" pitchFamily="2" charset="2"/>
              <a:buChar char="§"/>
            </a:pPr>
            <a:endParaRPr lang="en-US" sz="1600" dirty="0">
              <a:latin typeface="Avenir Book"/>
              <a:cs typeface="Avenir Book"/>
            </a:endParaRPr>
          </a:p>
          <a:p>
            <a:pPr algn="just">
              <a:buFont typeface="Wingdings" pitchFamily="2" charset="2"/>
              <a:buChar char="§"/>
            </a:pPr>
            <a:r>
              <a:rPr lang="en-US" sz="1600" dirty="0">
                <a:latin typeface="Avenir Book"/>
                <a:cs typeface="Avenir Book"/>
              </a:rPr>
              <a:t>Erik Erikson’s Theory of Psychosocial Development emphasizes the sociocultural determinants of development and presents them as eight stages of psychosocial conflicts (often known as Erikson’s stages of psychosocial development) that all individuals must overcome or resolve successfully in order to adjust well to the environment.</a:t>
            </a:r>
          </a:p>
          <a:p>
            <a:pPr algn="just">
              <a:buFont typeface="Wingdings" pitchFamily="2" charset="2"/>
              <a:buChar char="§"/>
            </a:pPr>
            <a:endParaRPr lang="en-US" sz="1600" u="sng" dirty="0">
              <a:latin typeface="Avenir Book"/>
              <a:cs typeface="Avenir Book"/>
              <a:hlinkClick r:id="rId2"/>
            </a:endParaRPr>
          </a:p>
          <a:p>
            <a:pPr algn="just">
              <a:buFont typeface="Wingdings" pitchFamily="2" charset="2"/>
              <a:buChar char="§"/>
            </a:pPr>
            <a:r>
              <a:rPr lang="en-US" sz="1600" dirty="0">
                <a:latin typeface="Avenir Book"/>
                <a:cs typeface="Avenir Book"/>
              </a:rPr>
              <a:t>According to Erik Erikson’s theory, we all encounter a certain crisis that contributes to our psychosocial growth at each of Erikson’s stages of psychosocial development. </a:t>
            </a:r>
          </a:p>
          <a:p>
            <a:pPr marL="0" indent="0" algn="just">
              <a:buNone/>
            </a:pPr>
            <a:endParaRPr lang="en-US" sz="1600" dirty="0">
              <a:latin typeface="Avenir Book"/>
              <a:cs typeface="Avenir Book"/>
            </a:endParaRPr>
          </a:p>
          <a:p>
            <a:pPr algn="just">
              <a:buFont typeface="Wingdings" pitchFamily="2" charset="2"/>
              <a:buChar char="§"/>
            </a:pPr>
            <a:r>
              <a:rPr lang="en-US" sz="1600" dirty="0">
                <a:latin typeface="Avenir Book"/>
                <a:cs typeface="Avenir Book"/>
              </a:rPr>
              <a:t>Failure to overcome such crisis may lead to significant impact on our psychosocial development.</a:t>
            </a:r>
          </a:p>
        </p:txBody>
      </p:sp>
    </p:spTree>
    <p:extLst>
      <p:ext uri="{BB962C8B-B14F-4D97-AF65-F5344CB8AC3E}">
        <p14:creationId xmlns:p14="http://schemas.microsoft.com/office/powerpoint/2010/main" val="3971870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993A7F-F664-F547-B1DD-DEE5685B91DA}"/>
              </a:ext>
            </a:extLst>
          </p:cNvPr>
          <p:cNvSpPr>
            <a:spLocks noGrp="1"/>
          </p:cNvSpPr>
          <p:nvPr>
            <p:ph idx="1"/>
          </p:nvPr>
        </p:nvSpPr>
        <p:spPr>
          <a:xfrm>
            <a:off x="119743" y="631371"/>
            <a:ext cx="8871857" cy="5845629"/>
          </a:xfrm>
        </p:spPr>
        <p:txBody>
          <a:bodyPr>
            <a:normAutofit fontScale="62500" lnSpcReduction="20000"/>
          </a:bodyPr>
          <a:lstStyle/>
          <a:p>
            <a:pPr marL="0" indent="0" algn="ctr">
              <a:buNone/>
            </a:pPr>
            <a:r>
              <a:rPr lang="en-US" sz="3200" dirty="0">
                <a:solidFill>
                  <a:srgbClr val="FF0000"/>
                </a:solidFill>
              </a:rPr>
              <a:t>Psychosocial Stages: A Summary Chart</a:t>
            </a:r>
          </a:p>
          <a:p>
            <a:pPr marL="0" indent="0">
              <a:buNone/>
            </a:pPr>
            <a:endParaRPr lang="en-US" dirty="0"/>
          </a:p>
          <a:p>
            <a:pPr marL="0" indent="0">
              <a:buNone/>
            </a:pPr>
            <a:endParaRPr lang="en-US" dirty="0"/>
          </a:p>
          <a:p>
            <a:pPr marL="0" indent="0">
              <a:buNone/>
            </a:pPr>
            <a:endParaRPr lang="en-US" dirty="0">
              <a:solidFill>
                <a:srgbClr val="FF0000"/>
              </a:solidFill>
            </a:endParaRPr>
          </a:p>
          <a:p>
            <a:pPr marL="0" indent="0">
              <a:buNone/>
            </a:pPr>
            <a:r>
              <a:rPr lang="en-US" dirty="0">
                <a:solidFill>
                  <a:srgbClr val="FF0000"/>
                </a:solidFill>
              </a:rPr>
              <a:t>Age			Conflict			Important Events	Outcome	</a:t>
            </a:r>
          </a:p>
          <a:p>
            <a:pPr marL="0" indent="0">
              <a:buNone/>
            </a:pPr>
            <a:endParaRPr lang="en-US" dirty="0"/>
          </a:p>
          <a:p>
            <a:pPr marL="0" indent="0">
              <a:buNone/>
            </a:pPr>
            <a:endParaRPr lang="en-US" dirty="0"/>
          </a:p>
          <a:p>
            <a:pPr marL="0" indent="0">
              <a:buNone/>
            </a:pPr>
            <a:r>
              <a:rPr lang="en-US" dirty="0"/>
              <a:t>Infancy (birth to 18 months)	Trust vs. Mistrust		 Feeding		Hope</a:t>
            </a:r>
          </a:p>
          <a:p>
            <a:pPr marL="0" indent="0">
              <a:buNone/>
            </a:pPr>
            <a:endParaRPr lang="en-US" dirty="0"/>
          </a:p>
          <a:p>
            <a:pPr marL="0" indent="0">
              <a:buNone/>
            </a:pPr>
            <a:r>
              <a:rPr lang="en-US" dirty="0"/>
              <a:t>Early Childhood (2 to 3 years)	Autonomy vs. Shame		Toilet Training	Will</a:t>
            </a:r>
          </a:p>
          <a:p>
            <a:pPr marL="0" indent="0">
              <a:buNone/>
            </a:pPr>
            <a:endParaRPr lang="en-US" dirty="0"/>
          </a:p>
          <a:p>
            <a:pPr marL="0" indent="0">
              <a:buNone/>
            </a:pPr>
            <a:r>
              <a:rPr lang="en-US" dirty="0"/>
              <a:t>Preschool (3 to 5 years)	Initiative vs. Guilt	 	Exploration	Purpose</a:t>
            </a:r>
          </a:p>
          <a:p>
            <a:pPr marL="0" indent="0">
              <a:buNone/>
            </a:pPr>
            <a:endParaRPr lang="en-US" dirty="0"/>
          </a:p>
          <a:p>
            <a:pPr marL="0" indent="0">
              <a:buNone/>
            </a:pPr>
            <a:r>
              <a:rPr lang="en-US" dirty="0"/>
              <a:t>School Age (6 to 11 years)	Industry vs. Inferiority   	School		Confidence</a:t>
            </a:r>
          </a:p>
          <a:p>
            <a:pPr marL="0" indent="0">
              <a:buNone/>
            </a:pPr>
            <a:endParaRPr lang="en-US" dirty="0"/>
          </a:p>
          <a:p>
            <a:pPr marL="0" indent="0">
              <a:buNone/>
            </a:pPr>
            <a:r>
              <a:rPr lang="en-US" dirty="0"/>
              <a:t>Adolescence (12 to 18)	Identity vs. Role Confusion	Social Relationships	Fidelity</a:t>
            </a:r>
          </a:p>
          <a:p>
            <a:pPr marL="0" indent="0">
              <a:buNone/>
            </a:pPr>
            <a:endParaRPr lang="en-US" dirty="0"/>
          </a:p>
          <a:p>
            <a:pPr marL="0" indent="0">
              <a:buNone/>
            </a:pPr>
            <a:r>
              <a:rPr lang="en-US" dirty="0"/>
              <a:t>Young Adulthood (19 - 40 )	Intimacy vs. Isolation		Relationships	Love</a:t>
            </a:r>
          </a:p>
          <a:p>
            <a:pPr marL="0" indent="0">
              <a:buNone/>
            </a:pPr>
            <a:endParaRPr lang="en-US" dirty="0"/>
          </a:p>
          <a:p>
            <a:pPr marL="0" indent="0">
              <a:buNone/>
            </a:pPr>
            <a:r>
              <a:rPr lang="en-US" dirty="0"/>
              <a:t>Middle Adulthood (40 to 60)	Generativity vs. Stagnation	Work/Parenthood	Care</a:t>
            </a:r>
          </a:p>
          <a:p>
            <a:pPr marL="0" indent="0">
              <a:buNone/>
            </a:pPr>
            <a:endParaRPr lang="en-US" dirty="0"/>
          </a:p>
          <a:p>
            <a:pPr marL="0" indent="0">
              <a:buNone/>
            </a:pPr>
            <a:r>
              <a:rPr lang="en-US" dirty="0"/>
              <a:t>Maturity (65 to death)		Ego Integrity vs. Despair	Reflection on Life	Wisdom</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45252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08" y="596679"/>
            <a:ext cx="8782524" cy="6150399"/>
          </a:xfrm>
        </p:spPr>
        <p:txBody>
          <a:bodyPr>
            <a:normAutofit fontScale="85000" lnSpcReduction="10000"/>
          </a:bodyPr>
          <a:lstStyle/>
          <a:p>
            <a:pPr marL="0" indent="0" algn="ctr">
              <a:buNone/>
            </a:pPr>
            <a:r>
              <a:rPr lang="en-US" sz="2200" b="1" dirty="0">
                <a:latin typeface="Avenir Book"/>
                <a:cs typeface="Avenir Book"/>
              </a:rPr>
              <a:t>Stage One – Trust </a:t>
            </a:r>
            <a:r>
              <a:rPr lang="en-US" sz="2200" b="1" dirty="0" err="1">
                <a:latin typeface="Avenir Book"/>
                <a:cs typeface="Avenir Book"/>
              </a:rPr>
              <a:t>vs</a:t>
            </a:r>
            <a:r>
              <a:rPr lang="en-US" sz="2200" b="1" dirty="0">
                <a:latin typeface="Avenir Book"/>
                <a:cs typeface="Avenir Book"/>
              </a:rPr>
              <a:t> Mistrust</a:t>
            </a:r>
          </a:p>
          <a:p>
            <a:pPr algn="just">
              <a:buFont typeface="Wingdings" charset="2"/>
              <a:buChar char="u"/>
            </a:pPr>
            <a:endParaRPr lang="en-US" sz="1900" dirty="0">
              <a:latin typeface="Avenir Book"/>
              <a:cs typeface="Avenir Book"/>
            </a:endParaRPr>
          </a:p>
          <a:p>
            <a:pPr algn="just">
              <a:buFont typeface="Wingdings" pitchFamily="2" charset="2"/>
              <a:buChar char="§"/>
            </a:pPr>
            <a:r>
              <a:rPr lang="en-US" sz="1900" dirty="0">
                <a:latin typeface="Avenir Book"/>
                <a:cs typeface="Avenir Book"/>
              </a:rPr>
              <a:t>The first stage of Erikson’s model starts from birth to about 18 months. </a:t>
            </a:r>
          </a:p>
          <a:p>
            <a:pPr algn="just">
              <a:buFont typeface="Wingdings" pitchFamily="2" charset="2"/>
              <a:buChar char="§"/>
            </a:pPr>
            <a:endParaRPr lang="en-US" sz="1900" dirty="0">
              <a:latin typeface="Avenir Book"/>
              <a:cs typeface="Avenir Book"/>
            </a:endParaRPr>
          </a:p>
          <a:p>
            <a:pPr algn="just">
              <a:buFont typeface="Wingdings" pitchFamily="2" charset="2"/>
              <a:buChar char="§"/>
            </a:pPr>
            <a:r>
              <a:rPr lang="en-US" sz="1900" dirty="0">
                <a:latin typeface="Avenir Book"/>
                <a:cs typeface="Avenir Book"/>
              </a:rPr>
              <a:t>At this stage, infants must learn how to trust others, particularly those who care for their basic needs. </a:t>
            </a:r>
          </a:p>
          <a:p>
            <a:pPr algn="just">
              <a:buFont typeface="Wingdings" pitchFamily="2" charset="2"/>
              <a:buChar char="§"/>
            </a:pPr>
            <a:endParaRPr lang="en-US" sz="1900" dirty="0">
              <a:latin typeface="Avenir Book"/>
              <a:cs typeface="Avenir Book"/>
            </a:endParaRPr>
          </a:p>
          <a:p>
            <a:pPr algn="just">
              <a:buFont typeface="Wingdings" pitchFamily="2" charset="2"/>
              <a:buChar char="§"/>
            </a:pPr>
            <a:r>
              <a:rPr lang="en-US" sz="1900" dirty="0">
                <a:latin typeface="Avenir Book"/>
                <a:cs typeface="Avenir Book"/>
              </a:rPr>
              <a:t>They should feel that they are being cared for and that all their needs are met.</a:t>
            </a:r>
          </a:p>
          <a:p>
            <a:pPr algn="just">
              <a:buFont typeface="Wingdings" pitchFamily="2" charset="2"/>
              <a:buChar char="§"/>
            </a:pPr>
            <a:endParaRPr lang="en-US" sz="1900" dirty="0">
              <a:latin typeface="Avenir Book" panose="02000503020000020003" pitchFamily="2" charset="0"/>
              <a:cs typeface="Avenir Book"/>
            </a:endParaRPr>
          </a:p>
          <a:p>
            <a:pPr algn="just">
              <a:buFont typeface="Wingdings" pitchFamily="2" charset="2"/>
              <a:buChar char="§"/>
            </a:pPr>
            <a:r>
              <a:rPr lang="en-US" sz="1900" dirty="0">
                <a:latin typeface="Avenir Book" panose="02000503020000020003" pitchFamily="2" charset="0"/>
                <a:cs typeface="Avenir Book"/>
              </a:rPr>
              <a:t>Small babies are new to this world and may view the outside world as threatening.</a:t>
            </a:r>
          </a:p>
          <a:p>
            <a:pPr algn="just">
              <a:buFont typeface="Wingdings" pitchFamily="2" charset="2"/>
              <a:buChar char="§"/>
            </a:pPr>
            <a:endParaRPr lang="en-US" sz="1900" dirty="0">
              <a:latin typeface="Avenir Book" panose="02000503020000020003" pitchFamily="2" charset="0"/>
              <a:cs typeface="Avenir Book"/>
            </a:endParaRPr>
          </a:p>
          <a:p>
            <a:pPr algn="just">
              <a:buFont typeface="Wingdings" pitchFamily="2" charset="2"/>
              <a:buChar char="§"/>
            </a:pPr>
            <a:r>
              <a:rPr lang="en-US" sz="1900" dirty="0">
                <a:solidFill>
                  <a:srgbClr val="282828"/>
                </a:solidFill>
                <a:effectLst/>
                <a:latin typeface="Avenir Book" panose="02000503020000020003" pitchFamily="2" charset="0"/>
              </a:rPr>
              <a:t>If their needs are not consistently met, mistrust, suspicion, and anxiety may develop.</a:t>
            </a:r>
            <a:endParaRPr lang="en-US" sz="1900" dirty="0">
              <a:latin typeface="Avenir Book" panose="02000503020000020003" pitchFamily="2" charset="0"/>
              <a:cs typeface="Avenir Book"/>
            </a:endParaRPr>
          </a:p>
          <a:p>
            <a:pPr algn="just">
              <a:buFont typeface="Wingdings" pitchFamily="2" charset="2"/>
              <a:buChar char="§"/>
            </a:pPr>
            <a:endParaRPr lang="en-US" sz="1900" dirty="0">
              <a:latin typeface="Avenir Book"/>
              <a:cs typeface="Avenir Book"/>
            </a:endParaRPr>
          </a:p>
          <a:p>
            <a:pPr algn="just">
              <a:buFont typeface="Wingdings" pitchFamily="2" charset="2"/>
              <a:buChar char="§"/>
            </a:pPr>
            <a:r>
              <a:rPr lang="en-US" sz="1900" dirty="0">
                <a:latin typeface="Avenir Book"/>
                <a:cs typeface="Avenir Book"/>
              </a:rPr>
              <a:t> Depending on how they are treated by people around them, the sense of threat can be replaced by trust. </a:t>
            </a:r>
          </a:p>
          <a:p>
            <a:pPr algn="just">
              <a:buFont typeface="Wingdings" pitchFamily="2" charset="2"/>
              <a:buChar char="§"/>
            </a:pPr>
            <a:endParaRPr lang="en-US" sz="1900" dirty="0">
              <a:latin typeface="Avenir Book"/>
              <a:cs typeface="Avenir Book"/>
            </a:endParaRPr>
          </a:p>
          <a:p>
            <a:pPr algn="just">
              <a:buFont typeface="Wingdings" pitchFamily="2" charset="2"/>
              <a:buChar char="§"/>
            </a:pPr>
            <a:r>
              <a:rPr lang="en-US" sz="1900" dirty="0">
                <a:latin typeface="Avenir Book"/>
                <a:cs typeface="Avenir Book"/>
              </a:rPr>
              <a:t>When this happens, they gain a sense of security and begin to learn to trust people around them.</a:t>
            </a:r>
          </a:p>
          <a:p>
            <a:pPr algn="just">
              <a:buFont typeface="Wingdings" pitchFamily="2" charset="2"/>
              <a:buChar char="§"/>
            </a:pPr>
            <a:endParaRPr lang="en-US" sz="1900" dirty="0">
              <a:latin typeface="Avenir Book"/>
              <a:cs typeface="Avenir Book"/>
            </a:endParaRPr>
          </a:p>
          <a:p>
            <a:pPr algn="just">
              <a:buFont typeface="Wingdings" pitchFamily="2" charset="2"/>
              <a:buChar char="§"/>
            </a:pPr>
            <a:r>
              <a:rPr lang="en-US" sz="1900" dirty="0">
                <a:latin typeface="Avenir Book"/>
                <a:cs typeface="Avenir Book"/>
              </a:rPr>
              <a:t>The first and most important person to teach an infant about trust is usually the parents. </a:t>
            </a:r>
          </a:p>
          <a:p>
            <a:pPr algn="just">
              <a:buFont typeface="Wingdings" pitchFamily="2" charset="2"/>
              <a:buChar char="§"/>
            </a:pPr>
            <a:endParaRPr lang="en-US" sz="1900" dirty="0">
              <a:latin typeface="Avenir Book"/>
              <a:cs typeface="Avenir Book"/>
            </a:endParaRPr>
          </a:p>
          <a:p>
            <a:pPr algn="just">
              <a:buFont typeface="Wingdings" pitchFamily="2" charset="2"/>
              <a:buChar char="§"/>
            </a:pPr>
            <a:r>
              <a:rPr lang="en-US" sz="1900" dirty="0">
                <a:latin typeface="Avenir Book"/>
                <a:cs typeface="Avenir Book"/>
              </a:rPr>
              <a:t> For example, the parents of a baby provide them with food, shelter, sustenance and make them feel very comfortable and secure.</a:t>
            </a:r>
          </a:p>
          <a:p>
            <a:endParaRPr lang="en-US" dirty="0"/>
          </a:p>
        </p:txBody>
      </p:sp>
    </p:spTree>
    <p:extLst>
      <p:ext uri="{BB962C8B-B14F-4D97-AF65-F5344CB8AC3E}">
        <p14:creationId xmlns:p14="http://schemas.microsoft.com/office/powerpoint/2010/main" val="1431043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3607" y="627279"/>
            <a:ext cx="8721322" cy="6012703"/>
          </a:xfrm>
        </p:spPr>
        <p:txBody>
          <a:bodyPr>
            <a:normAutofit/>
          </a:bodyPr>
          <a:lstStyle/>
          <a:p>
            <a:pPr marL="0" indent="0" algn="ctr">
              <a:buNone/>
            </a:pPr>
            <a:r>
              <a:rPr lang="en-US" sz="2000" b="1" dirty="0">
                <a:latin typeface="Avenir Book"/>
                <a:cs typeface="Avenir Book"/>
              </a:rPr>
              <a:t>Stage Two – Autonomy </a:t>
            </a:r>
            <a:r>
              <a:rPr lang="en-US" sz="2000" b="1" dirty="0" err="1">
                <a:latin typeface="Avenir Book"/>
                <a:cs typeface="Avenir Book"/>
              </a:rPr>
              <a:t>vs</a:t>
            </a:r>
            <a:r>
              <a:rPr lang="en-US" sz="2000" b="1" dirty="0">
                <a:latin typeface="Avenir Book"/>
                <a:cs typeface="Avenir Book"/>
              </a:rPr>
              <a:t> Shame and Doubt</a:t>
            </a:r>
          </a:p>
          <a:p>
            <a:pPr algn="just">
              <a:buFont typeface="Wingdings" charset="2"/>
              <a:buChar char="u"/>
            </a:pPr>
            <a:endParaRPr lang="en-US" sz="2000" dirty="0">
              <a:latin typeface="Avenir Book"/>
              <a:cs typeface="Avenir Book"/>
            </a:endParaRPr>
          </a:p>
          <a:p>
            <a:pPr algn="just">
              <a:buFont typeface="Wingdings" pitchFamily="2" charset="2"/>
              <a:buChar char="§"/>
            </a:pPr>
            <a:r>
              <a:rPr lang="en-US" sz="1800" dirty="0">
                <a:latin typeface="Avenir Book" panose="02000503020000020003" pitchFamily="2" charset="0"/>
                <a:cs typeface="Avenir Book"/>
              </a:rPr>
              <a:t>At stage two of the Erikson stages, children should be taught the basic ways of taking care of themselves, including changing their clothes and feeding themselves; mastering physical environment.  Ages  2 – 3 years</a:t>
            </a:r>
          </a:p>
          <a:p>
            <a:pPr algn="just">
              <a:buFont typeface="Wingdings" pitchFamily="2" charset="2"/>
              <a:buChar char="§"/>
            </a:pPr>
            <a:endParaRPr lang="en-US" sz="1800" dirty="0">
              <a:latin typeface="Avenir Book" panose="02000503020000020003" pitchFamily="2" charset="0"/>
              <a:cs typeface="Avenir Book"/>
            </a:endParaRPr>
          </a:p>
          <a:p>
            <a:pPr algn="just">
              <a:buFont typeface="Wingdings" pitchFamily="2" charset="2"/>
              <a:buChar char="§"/>
            </a:pPr>
            <a:r>
              <a:rPr lang="en-US" sz="1800" dirty="0">
                <a:latin typeface="Avenir Book" panose="02000503020000020003" pitchFamily="2" charset="0"/>
                <a:cs typeface="Avenir Book"/>
              </a:rPr>
              <a:t>If a child can’t take care of their own basic needs and continue to rely on others to take care of them, they may feel shameful when seeing that other kids their age are able to perform tasks such as feeding themselves.</a:t>
            </a:r>
          </a:p>
          <a:p>
            <a:pPr algn="just">
              <a:buFont typeface="Wingdings" pitchFamily="2" charset="2"/>
              <a:buChar char="§"/>
            </a:pPr>
            <a:endParaRPr lang="en-US" sz="1800" dirty="0">
              <a:latin typeface="Avenir Book" panose="02000503020000020003" pitchFamily="2" charset="0"/>
              <a:cs typeface="Avenir Book"/>
            </a:endParaRPr>
          </a:p>
          <a:p>
            <a:pPr algn="l">
              <a:buFont typeface="Wingdings" pitchFamily="2" charset="2"/>
              <a:buChar char="§"/>
            </a:pPr>
            <a:r>
              <a:rPr lang="en-US" sz="1800" dirty="0">
                <a:solidFill>
                  <a:srgbClr val="282828"/>
                </a:solidFill>
                <a:latin typeface="Avenir Book" panose="02000503020000020003" pitchFamily="2" charset="0"/>
              </a:rPr>
              <a:t>I</a:t>
            </a:r>
            <a:r>
              <a:rPr lang="en-US" sz="1800" dirty="0">
                <a:solidFill>
                  <a:srgbClr val="282828"/>
                </a:solidFill>
                <a:effectLst/>
                <a:latin typeface="Avenir Book" panose="02000503020000020003" pitchFamily="2" charset="0"/>
              </a:rPr>
              <a:t>t is critical that parents allow their children to explore the limits of their abilities within an encouraging environment that is tolerant of failure.</a:t>
            </a:r>
          </a:p>
          <a:p>
            <a:pPr algn="l">
              <a:buFont typeface="Wingdings" pitchFamily="2" charset="2"/>
              <a:buChar char="§"/>
            </a:pPr>
            <a:endParaRPr lang="en-US" sz="1800" dirty="0">
              <a:solidFill>
                <a:srgbClr val="282828"/>
              </a:solidFill>
              <a:effectLst/>
              <a:latin typeface="Avenir Book" panose="02000503020000020003" pitchFamily="2" charset="0"/>
            </a:endParaRPr>
          </a:p>
          <a:p>
            <a:pPr algn="l">
              <a:buFont typeface="Wingdings" pitchFamily="2" charset="2"/>
              <a:buChar char="§"/>
            </a:pPr>
            <a:r>
              <a:rPr lang="en-US" sz="1800" dirty="0">
                <a:solidFill>
                  <a:srgbClr val="282828"/>
                </a:solidFill>
                <a:effectLst/>
                <a:latin typeface="Avenir Book" panose="02000503020000020003" pitchFamily="2" charset="0"/>
              </a:rPr>
              <a:t>Success in this stage will lead to the virtue of will. </a:t>
            </a:r>
          </a:p>
          <a:p>
            <a:pPr algn="l">
              <a:buFont typeface="Wingdings" pitchFamily="2" charset="2"/>
              <a:buChar char="§"/>
            </a:pPr>
            <a:endParaRPr lang="en-US" sz="1800" dirty="0">
              <a:solidFill>
                <a:srgbClr val="282828"/>
              </a:solidFill>
              <a:latin typeface="Avenir Book" panose="02000503020000020003" pitchFamily="2" charset="0"/>
            </a:endParaRPr>
          </a:p>
          <a:p>
            <a:pPr algn="l">
              <a:buFont typeface="Wingdings" pitchFamily="2" charset="2"/>
              <a:buChar char="§"/>
            </a:pPr>
            <a:r>
              <a:rPr lang="en-US" sz="1800" dirty="0">
                <a:solidFill>
                  <a:srgbClr val="282828"/>
                </a:solidFill>
                <a:effectLst/>
                <a:latin typeface="Avenir Book" panose="02000503020000020003" pitchFamily="2" charset="0"/>
              </a:rPr>
              <a:t>If children in this stage are encouraged and supported in their increased independence, they become more confident and secure in their own ability to survive in the world.</a:t>
            </a:r>
          </a:p>
          <a:p>
            <a:pPr marL="0" indent="0" algn="ctr">
              <a:buNone/>
            </a:pPr>
            <a:endParaRPr lang="en-US" sz="2000" dirty="0">
              <a:latin typeface="Avenir Book"/>
              <a:cs typeface="Avenir Book"/>
            </a:endParaRPr>
          </a:p>
          <a:p>
            <a:pPr marL="0" indent="0">
              <a:buNone/>
            </a:pPr>
            <a:endParaRPr lang="en-US" dirty="0"/>
          </a:p>
        </p:txBody>
      </p:sp>
    </p:spTree>
    <p:extLst>
      <p:ext uri="{BB962C8B-B14F-4D97-AF65-F5344CB8AC3E}">
        <p14:creationId xmlns:p14="http://schemas.microsoft.com/office/powerpoint/2010/main" val="3865839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AC71BA-3876-1345-8A39-27F73477BD95}"/>
              </a:ext>
            </a:extLst>
          </p:cNvPr>
          <p:cNvSpPr>
            <a:spLocks noGrp="1"/>
          </p:cNvSpPr>
          <p:nvPr>
            <p:ph idx="1"/>
          </p:nvPr>
        </p:nvSpPr>
        <p:spPr>
          <a:xfrm>
            <a:off x="457200" y="718457"/>
            <a:ext cx="8229600" cy="5758543"/>
          </a:xfrm>
        </p:spPr>
        <p:txBody>
          <a:bodyPr>
            <a:normAutofit fontScale="77500" lnSpcReduction="20000"/>
          </a:bodyPr>
          <a:lstStyle/>
          <a:p>
            <a:pPr marL="0" indent="0" algn="ctr">
              <a:buNone/>
            </a:pPr>
            <a:r>
              <a:rPr lang="en-US" sz="2600" b="1" dirty="0">
                <a:latin typeface="Avenir Book"/>
                <a:cs typeface="Avenir Book"/>
              </a:rPr>
              <a:t>Stage Three – Initiative vs Guilt</a:t>
            </a:r>
          </a:p>
          <a:p>
            <a:pPr algn="just">
              <a:buFont typeface="Wingdings" charset="2"/>
              <a:buChar char="u"/>
            </a:pPr>
            <a:endParaRPr lang="en-US" sz="2400" dirty="0">
              <a:latin typeface="Avenir Book"/>
              <a:cs typeface="Avenir Book"/>
            </a:endParaRPr>
          </a:p>
          <a:p>
            <a:pPr algn="just">
              <a:buFont typeface="Wingdings" pitchFamily="2" charset="2"/>
              <a:buChar char="§"/>
            </a:pPr>
            <a:r>
              <a:rPr lang="en-US" sz="2400" dirty="0">
                <a:latin typeface="Avenir Book" panose="02000503020000020003" pitchFamily="2" charset="0"/>
                <a:cs typeface="Avenir Book"/>
              </a:rPr>
              <a:t>As children continue to develop, they like to explore and do things on their own; initiate activities.   Ages   3 – 5 years</a:t>
            </a:r>
          </a:p>
          <a:p>
            <a:pPr algn="just">
              <a:buFont typeface="Wingdings" pitchFamily="2" charset="2"/>
              <a:buChar char="§"/>
            </a:pPr>
            <a:endParaRPr lang="en-US" sz="2400" dirty="0">
              <a:latin typeface="Avenir Book" panose="02000503020000020003" pitchFamily="2" charset="0"/>
              <a:cs typeface="Avenir Book"/>
            </a:endParaRPr>
          </a:p>
          <a:p>
            <a:pPr algn="just">
              <a:buFont typeface="Wingdings" pitchFamily="2" charset="2"/>
              <a:buChar char="§"/>
            </a:pPr>
            <a:r>
              <a:rPr lang="en-US" sz="2400" dirty="0">
                <a:latin typeface="Avenir Book" panose="02000503020000020003" pitchFamily="2" charset="0"/>
                <a:cs typeface="Avenir Book"/>
              </a:rPr>
              <a:t>At stage three of the Erikson stages, children can learn new concepts introduced in school and are expected to practice these lessons in real life. </a:t>
            </a:r>
          </a:p>
          <a:p>
            <a:pPr algn="just">
              <a:buFont typeface="Wingdings" pitchFamily="2" charset="2"/>
              <a:buChar char="§"/>
            </a:pPr>
            <a:endParaRPr lang="en-US" sz="2400" dirty="0">
              <a:latin typeface="Avenir Book" panose="02000503020000020003" pitchFamily="2" charset="0"/>
              <a:cs typeface="Avenir Book"/>
            </a:endParaRPr>
          </a:p>
          <a:p>
            <a:pPr algn="l">
              <a:buFont typeface="Wingdings" pitchFamily="2" charset="2"/>
              <a:buChar char="§"/>
            </a:pPr>
            <a:r>
              <a:rPr lang="en-US" sz="2400" dirty="0">
                <a:solidFill>
                  <a:srgbClr val="282828"/>
                </a:solidFill>
                <a:effectLst/>
                <a:latin typeface="Avenir Book" panose="02000503020000020003" pitchFamily="2" charset="0"/>
              </a:rPr>
              <a:t>During this period, the primary feature involves the child regularly interacting with other children at school. </a:t>
            </a:r>
          </a:p>
          <a:p>
            <a:pPr algn="l">
              <a:buFont typeface="Wingdings" pitchFamily="2" charset="2"/>
              <a:buChar char="§"/>
            </a:pPr>
            <a:endParaRPr lang="en-US" sz="2400" dirty="0">
              <a:solidFill>
                <a:srgbClr val="282828"/>
              </a:solidFill>
              <a:effectLst/>
              <a:latin typeface="Avenir Book" panose="02000503020000020003" pitchFamily="2" charset="0"/>
            </a:endParaRPr>
          </a:p>
          <a:p>
            <a:pPr algn="l">
              <a:buFont typeface="Wingdings" pitchFamily="2" charset="2"/>
              <a:buChar char="§"/>
            </a:pPr>
            <a:r>
              <a:rPr lang="en-US" sz="2400" dirty="0">
                <a:solidFill>
                  <a:srgbClr val="282828"/>
                </a:solidFill>
                <a:effectLst/>
                <a:latin typeface="Avenir Book" panose="02000503020000020003" pitchFamily="2" charset="0"/>
              </a:rPr>
              <a:t>Central to this stage is play, as it provides children with the opportunity to explore their interpersonal skills through initiating activities.</a:t>
            </a:r>
          </a:p>
          <a:p>
            <a:pPr algn="l">
              <a:buFont typeface="Wingdings" pitchFamily="2" charset="2"/>
              <a:buChar char="§"/>
            </a:pPr>
            <a:endParaRPr lang="en-US" sz="2400" dirty="0">
              <a:solidFill>
                <a:srgbClr val="282828"/>
              </a:solidFill>
              <a:effectLst/>
              <a:latin typeface="Avenir Book" panose="02000503020000020003" pitchFamily="2" charset="0"/>
            </a:endParaRPr>
          </a:p>
          <a:p>
            <a:pPr algn="l">
              <a:buFont typeface="Wingdings" pitchFamily="2" charset="2"/>
              <a:buChar char="§"/>
            </a:pPr>
            <a:r>
              <a:rPr lang="en-US" sz="2400" dirty="0">
                <a:solidFill>
                  <a:srgbClr val="282828"/>
                </a:solidFill>
                <a:effectLst/>
                <a:latin typeface="Avenir Book" panose="02000503020000020003" pitchFamily="2" charset="0"/>
              </a:rPr>
              <a:t>The child begins to assert control and power over their environment by planning activities, accomplishing tasks, and facing challenges.</a:t>
            </a:r>
          </a:p>
          <a:p>
            <a:pPr marL="0" indent="0" algn="just">
              <a:buNone/>
            </a:pPr>
            <a:endParaRPr lang="en-US" sz="2400" dirty="0">
              <a:latin typeface="Avenir Book" panose="02000503020000020003" pitchFamily="2" charset="0"/>
              <a:cs typeface="Avenir Book"/>
            </a:endParaRPr>
          </a:p>
          <a:p>
            <a:pPr algn="just">
              <a:buFont typeface="Wingdings" pitchFamily="2" charset="2"/>
              <a:buChar char="§"/>
            </a:pPr>
            <a:r>
              <a:rPr lang="en-US" sz="2400" dirty="0">
                <a:latin typeface="Avenir Book" panose="02000503020000020003" pitchFamily="2" charset="0"/>
                <a:cs typeface="Avenir Book"/>
              </a:rPr>
              <a:t>They know that they can accomplish these tasks on their own, but if they fail to do so and end up asking for assistance from others, they may feel a sense of guilt.</a:t>
            </a:r>
          </a:p>
          <a:p>
            <a:pPr marL="0" indent="0">
              <a:buNone/>
            </a:pPr>
            <a:endParaRPr lang="en-US" dirty="0"/>
          </a:p>
        </p:txBody>
      </p:sp>
    </p:spTree>
    <p:extLst>
      <p:ext uri="{BB962C8B-B14F-4D97-AF65-F5344CB8AC3E}">
        <p14:creationId xmlns:p14="http://schemas.microsoft.com/office/powerpoint/2010/main" val="877924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3607" y="550781"/>
            <a:ext cx="8828426" cy="6119799"/>
          </a:xfrm>
        </p:spPr>
        <p:txBody>
          <a:bodyPr>
            <a:normAutofit fontScale="55000" lnSpcReduction="20000"/>
          </a:bodyPr>
          <a:lstStyle/>
          <a:p>
            <a:pPr marL="0" indent="0" algn="ctr">
              <a:buNone/>
            </a:pPr>
            <a:r>
              <a:rPr lang="en-US" b="1" dirty="0">
                <a:latin typeface="Avenir Book"/>
                <a:cs typeface="Avenir Book"/>
              </a:rPr>
              <a:t>Stage Four – Industry </a:t>
            </a:r>
            <a:r>
              <a:rPr lang="en-US" b="1" dirty="0" err="1">
                <a:latin typeface="Avenir Book"/>
                <a:cs typeface="Avenir Book"/>
              </a:rPr>
              <a:t>vs</a:t>
            </a:r>
            <a:r>
              <a:rPr lang="en-US" b="1" dirty="0">
                <a:latin typeface="Avenir Book"/>
                <a:cs typeface="Avenir Book"/>
              </a:rPr>
              <a:t> Inferiority</a:t>
            </a:r>
          </a:p>
          <a:p>
            <a:pPr algn="just">
              <a:buFont typeface="Wingdings" charset="2"/>
              <a:buChar char="u"/>
            </a:pPr>
            <a:endParaRPr lang="en-US" dirty="0">
              <a:latin typeface="Avenir Book"/>
              <a:cs typeface="Avenir Book"/>
            </a:endParaRPr>
          </a:p>
          <a:p>
            <a:pPr algn="just">
              <a:buFont typeface="Wingdings" pitchFamily="2" charset="2"/>
              <a:buChar char="§"/>
            </a:pPr>
            <a:r>
              <a:rPr lang="en-US" sz="2600" dirty="0">
                <a:latin typeface="Avenir Book" panose="02000503020000020003" pitchFamily="2" charset="0"/>
                <a:cs typeface="Avenir Book"/>
              </a:rPr>
              <a:t>At Erikson’s psychosocial stage four, children mature and their level of self-awareness increases. .  Ages  6 – 11 years</a:t>
            </a:r>
          </a:p>
          <a:p>
            <a:pPr algn="just">
              <a:buFont typeface="Wingdings" pitchFamily="2" charset="2"/>
              <a:buChar char="§"/>
            </a:pPr>
            <a:endParaRPr lang="en-US" sz="2600" dirty="0">
              <a:latin typeface="Avenir Book" panose="02000503020000020003" pitchFamily="2" charset="0"/>
              <a:cs typeface="Avenir Book"/>
            </a:endParaRPr>
          </a:p>
          <a:p>
            <a:pPr algn="just">
              <a:buFont typeface="Wingdings" pitchFamily="2" charset="2"/>
              <a:buChar char="§"/>
            </a:pPr>
            <a:endParaRPr lang="en-US" sz="2600" dirty="0">
              <a:latin typeface="Avenir Book" panose="02000503020000020003" pitchFamily="2" charset="0"/>
              <a:cs typeface="Avenir Book"/>
            </a:endParaRPr>
          </a:p>
          <a:p>
            <a:pPr algn="just">
              <a:buFont typeface="Wingdings" pitchFamily="2" charset="2"/>
              <a:buChar char="§"/>
            </a:pPr>
            <a:r>
              <a:rPr lang="en-US" sz="2600" dirty="0">
                <a:latin typeface="Avenir Book" panose="02000503020000020003" pitchFamily="2" charset="0"/>
                <a:cs typeface="Avenir Book"/>
              </a:rPr>
              <a:t>They understand logical reasoning, scientific facts, and other matters that are typically taught in school.  </a:t>
            </a:r>
          </a:p>
          <a:p>
            <a:pPr marL="0" indent="0" algn="just">
              <a:buNone/>
            </a:pPr>
            <a:br>
              <a:rPr lang="en-US" sz="2600" dirty="0">
                <a:latin typeface="Avenir Book" panose="02000503020000020003" pitchFamily="2" charset="0"/>
              </a:rPr>
            </a:br>
            <a:r>
              <a:rPr lang="en-US" sz="2600" dirty="0">
                <a:latin typeface="Avenir Book" panose="02000503020000020003" pitchFamily="2" charset="0"/>
              </a:rPr>
              <a:t>     </a:t>
            </a:r>
            <a:r>
              <a:rPr lang="en-US" sz="2600" dirty="0">
                <a:solidFill>
                  <a:srgbClr val="282828"/>
                </a:solidFill>
                <a:effectLst/>
                <a:latin typeface="Avenir Book" panose="02000503020000020003" pitchFamily="2" charset="0"/>
              </a:rPr>
              <a:t>The child is coping with new learning and social demands. </a:t>
            </a:r>
          </a:p>
          <a:p>
            <a:pPr algn="just">
              <a:buFont typeface="Wingdings" pitchFamily="2" charset="2"/>
              <a:buChar char="§"/>
            </a:pPr>
            <a:endParaRPr lang="en-US" sz="2600" u="sng" dirty="0">
              <a:latin typeface="Avenir Book" panose="02000503020000020003" pitchFamily="2" charset="0"/>
              <a:cs typeface="Avenir Book"/>
              <a:hlinkClick r:id="rId2"/>
            </a:endParaRPr>
          </a:p>
          <a:p>
            <a:pPr algn="just">
              <a:buFont typeface="Wingdings" pitchFamily="2" charset="2"/>
              <a:buChar char="§"/>
            </a:pPr>
            <a:r>
              <a:rPr lang="en-US" sz="2600" dirty="0">
                <a:latin typeface="Avenir Book" panose="02000503020000020003" pitchFamily="2" charset="0"/>
                <a:cs typeface="Avenir Book"/>
              </a:rPr>
              <a:t>Children also become more competitive during this stage of development. </a:t>
            </a:r>
          </a:p>
          <a:p>
            <a:pPr algn="just">
              <a:buFont typeface="Wingdings" pitchFamily="2" charset="2"/>
              <a:buChar char="§"/>
            </a:pPr>
            <a:endParaRPr lang="en-US" sz="2600" dirty="0">
              <a:latin typeface="Avenir Book" panose="02000503020000020003" pitchFamily="2" charset="0"/>
              <a:cs typeface="Avenir Book"/>
            </a:endParaRPr>
          </a:p>
          <a:p>
            <a:pPr algn="just">
              <a:buFont typeface="Wingdings" pitchFamily="2" charset="2"/>
              <a:buChar char="§"/>
            </a:pPr>
            <a:r>
              <a:rPr lang="en-US" sz="2600" dirty="0">
                <a:latin typeface="Avenir Book" panose="02000503020000020003" pitchFamily="2" charset="0"/>
                <a:cs typeface="Avenir Book"/>
              </a:rPr>
              <a:t>They want to do things that other children of the same age can do; refining skills.</a:t>
            </a:r>
          </a:p>
          <a:p>
            <a:pPr algn="just">
              <a:buFont typeface="Wingdings" pitchFamily="2" charset="2"/>
              <a:buChar char="§"/>
            </a:pPr>
            <a:endParaRPr lang="en-US" sz="2600" dirty="0">
              <a:latin typeface="Avenir Book" panose="02000503020000020003" pitchFamily="2" charset="0"/>
              <a:cs typeface="Avenir Book"/>
            </a:endParaRPr>
          </a:p>
          <a:p>
            <a:pPr algn="just">
              <a:buFont typeface="Wingdings" pitchFamily="2" charset="2"/>
              <a:buChar char="§"/>
            </a:pPr>
            <a:r>
              <a:rPr lang="en-US" sz="2600" dirty="0">
                <a:latin typeface="Avenir Book" panose="02000503020000020003" pitchFamily="2" charset="0"/>
                <a:cs typeface="Avenir Book"/>
              </a:rPr>
              <a:t>When they make the effort to perform a task and succeed, they develop self-confidence. </a:t>
            </a:r>
          </a:p>
          <a:p>
            <a:pPr algn="just">
              <a:buFont typeface="Wingdings" pitchFamily="2" charset="2"/>
              <a:buChar char="§"/>
            </a:pPr>
            <a:endParaRPr lang="en-US" sz="2600" dirty="0">
              <a:latin typeface="Avenir Book" panose="02000503020000020003" pitchFamily="2" charset="0"/>
              <a:cs typeface="Avenir Book"/>
            </a:endParaRPr>
          </a:p>
          <a:p>
            <a:pPr algn="just">
              <a:buFont typeface="Wingdings" pitchFamily="2" charset="2"/>
              <a:buChar char="§"/>
            </a:pPr>
            <a:r>
              <a:rPr lang="en-US" sz="2600" dirty="0">
                <a:latin typeface="Avenir Book" panose="02000503020000020003" pitchFamily="2" charset="0"/>
                <a:cs typeface="Avenir Book"/>
              </a:rPr>
              <a:t>However, if they fail, they tend to feel that they are inferior to others.</a:t>
            </a:r>
          </a:p>
          <a:p>
            <a:pPr algn="just">
              <a:buFont typeface="Wingdings" pitchFamily="2" charset="2"/>
              <a:buChar char="§"/>
            </a:pPr>
            <a:br>
              <a:rPr lang="en-US" sz="2600" dirty="0">
                <a:latin typeface="Avenir Book" panose="02000503020000020003" pitchFamily="2" charset="0"/>
              </a:rPr>
            </a:br>
            <a:r>
              <a:rPr lang="en-US" sz="2600" dirty="0">
                <a:solidFill>
                  <a:srgbClr val="282828"/>
                </a:solidFill>
                <a:effectLst/>
                <a:latin typeface="Avenir Book" panose="02000503020000020003" pitchFamily="2" charset="0"/>
              </a:rPr>
              <a:t>The child is coping with new learning and social demands. </a:t>
            </a:r>
          </a:p>
          <a:p>
            <a:pPr algn="just">
              <a:buFont typeface="Wingdings" pitchFamily="2" charset="2"/>
              <a:buChar char="§"/>
            </a:pPr>
            <a:endParaRPr lang="en-US" sz="2600" dirty="0">
              <a:solidFill>
                <a:srgbClr val="282828"/>
              </a:solidFill>
              <a:effectLst/>
              <a:latin typeface="Avenir Book" panose="02000503020000020003" pitchFamily="2" charset="0"/>
            </a:endParaRPr>
          </a:p>
          <a:p>
            <a:pPr algn="just">
              <a:buFont typeface="Wingdings" pitchFamily="2" charset="2"/>
              <a:buChar char="§"/>
            </a:pPr>
            <a:r>
              <a:rPr lang="en-US" sz="2600" dirty="0">
                <a:solidFill>
                  <a:srgbClr val="282828"/>
                </a:solidFill>
                <a:effectLst/>
                <a:latin typeface="Avenir Book" panose="02000503020000020003" pitchFamily="2" charset="0"/>
              </a:rPr>
              <a:t>Success leads to a sense of competence, while failure results in feelings of inferiority.</a:t>
            </a:r>
          </a:p>
          <a:p>
            <a:pPr algn="just">
              <a:buFont typeface="Wingdings" pitchFamily="2" charset="2"/>
              <a:buChar char="§"/>
            </a:pPr>
            <a:endParaRPr lang="en-US" sz="2600" dirty="0">
              <a:latin typeface="Avenir Book" panose="02000503020000020003" pitchFamily="2" charset="0"/>
              <a:cs typeface="Avenir Book"/>
            </a:endParaRPr>
          </a:p>
          <a:p>
            <a:pPr algn="just">
              <a:buFont typeface="Wingdings" pitchFamily="2" charset="2"/>
              <a:buChar char="§"/>
            </a:pPr>
            <a:r>
              <a:rPr lang="en-US" sz="2600" dirty="0">
                <a:solidFill>
                  <a:srgbClr val="282828"/>
                </a:solidFill>
                <a:effectLst/>
                <a:latin typeface="Avenir Book" panose="02000503020000020003" pitchFamily="2" charset="0"/>
              </a:rPr>
              <a:t>It is at this stage that the child’s peer group will gain greater significance and will become a major source of the child’s self-esteem. </a:t>
            </a:r>
          </a:p>
          <a:p>
            <a:pPr algn="just">
              <a:buFont typeface="Wingdings" pitchFamily="2" charset="2"/>
              <a:buChar char="§"/>
            </a:pPr>
            <a:endParaRPr lang="en-US" sz="2600" dirty="0">
              <a:solidFill>
                <a:srgbClr val="282828"/>
              </a:solidFill>
              <a:effectLst/>
              <a:latin typeface="Avenir Book" panose="02000503020000020003" pitchFamily="2" charset="0"/>
            </a:endParaRPr>
          </a:p>
          <a:p>
            <a:pPr algn="just">
              <a:buFont typeface="Wingdings" pitchFamily="2" charset="2"/>
              <a:buChar char="§"/>
            </a:pPr>
            <a:r>
              <a:rPr lang="en-US" sz="2600" dirty="0">
                <a:solidFill>
                  <a:srgbClr val="282828"/>
                </a:solidFill>
                <a:effectLst/>
                <a:latin typeface="Avenir Book" panose="02000503020000020003" pitchFamily="2" charset="0"/>
              </a:rPr>
              <a:t>The child now feels the need to win approval by demonstrating specific competencies that are valued by society and begin to develop a sense of pride in their accomplishments.</a:t>
            </a:r>
            <a:endParaRPr lang="en-US" sz="2600" dirty="0">
              <a:latin typeface="Avenir Book" panose="02000503020000020003" pitchFamily="2" charset="0"/>
              <a:cs typeface="Avenir Book"/>
            </a:endParaRPr>
          </a:p>
          <a:p>
            <a:pPr algn="just">
              <a:buFont typeface="Wingdings" charset="2"/>
              <a:buChar char="u"/>
            </a:pPr>
            <a:endParaRPr lang="en-US" dirty="0">
              <a:latin typeface="Avenir Book"/>
              <a:cs typeface="Avenir Book"/>
            </a:endParaRPr>
          </a:p>
        </p:txBody>
      </p:sp>
    </p:spTree>
    <p:extLst>
      <p:ext uri="{BB962C8B-B14F-4D97-AF65-F5344CB8AC3E}">
        <p14:creationId xmlns:p14="http://schemas.microsoft.com/office/powerpoint/2010/main" val="3600578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4D90BA-1F32-4749-9D07-4437416E3DBF}"/>
              </a:ext>
            </a:extLst>
          </p:cNvPr>
          <p:cNvSpPr>
            <a:spLocks noGrp="1"/>
          </p:cNvSpPr>
          <p:nvPr>
            <p:ph idx="1"/>
          </p:nvPr>
        </p:nvSpPr>
        <p:spPr>
          <a:xfrm>
            <a:off x="217713" y="587829"/>
            <a:ext cx="8828315" cy="6117771"/>
          </a:xfrm>
        </p:spPr>
        <p:txBody>
          <a:bodyPr>
            <a:normAutofit fontScale="62500" lnSpcReduction="20000"/>
          </a:bodyPr>
          <a:lstStyle/>
          <a:p>
            <a:pPr marL="0" indent="0" algn="ctr">
              <a:buNone/>
            </a:pPr>
            <a:endParaRPr lang="en-US" b="1" dirty="0">
              <a:latin typeface="Avenir Book"/>
              <a:cs typeface="Avenir Book"/>
            </a:endParaRPr>
          </a:p>
          <a:p>
            <a:pPr marL="0" indent="0" algn="ctr">
              <a:buNone/>
            </a:pPr>
            <a:r>
              <a:rPr lang="en-US" sz="2200" b="1" dirty="0">
                <a:latin typeface="Avenir Book"/>
                <a:cs typeface="Avenir Book"/>
              </a:rPr>
              <a:t>Stage Five – Identity vs Role Confusion</a:t>
            </a:r>
          </a:p>
          <a:p>
            <a:pPr algn="just">
              <a:buFont typeface="Wingdings" charset="2"/>
              <a:buChar char="u"/>
            </a:pPr>
            <a:endParaRPr lang="en-US" sz="2200" dirty="0">
              <a:latin typeface="Avenir Book"/>
              <a:cs typeface="Avenir Book"/>
            </a:endParaRPr>
          </a:p>
          <a:p>
            <a:pPr algn="just">
              <a:buFont typeface="Wingdings" pitchFamily="2" charset="2"/>
              <a:buChar char="§"/>
            </a:pPr>
            <a:r>
              <a:rPr lang="en-US" sz="2200" dirty="0">
                <a:latin typeface="Avenir Book" panose="02000503020000020003" pitchFamily="2" charset="0"/>
                <a:cs typeface="Avenir Book"/>
              </a:rPr>
              <a:t>During adolescence, young people are expected to develop their sexual identity. </a:t>
            </a:r>
          </a:p>
          <a:p>
            <a:pPr algn="just">
              <a:buFont typeface="Wingdings" pitchFamily="2" charset="2"/>
              <a:buChar char="§"/>
            </a:pPr>
            <a:r>
              <a:rPr lang="en-US" sz="2200" dirty="0">
                <a:latin typeface="Avenir Book" panose="02000503020000020003" pitchFamily="2" charset="0"/>
                <a:cs typeface="Avenir Book"/>
              </a:rPr>
              <a:t>.  Ages 12 – 18 years</a:t>
            </a:r>
          </a:p>
          <a:p>
            <a:pPr algn="just">
              <a:buFont typeface="Wingdings" pitchFamily="2" charset="2"/>
              <a:buChar char="§"/>
            </a:pPr>
            <a:endParaRPr lang="en-US" sz="2200" dirty="0">
              <a:latin typeface="Avenir Book" panose="02000503020000020003" pitchFamily="2" charset="0"/>
              <a:cs typeface="Avenir Book"/>
            </a:endParaRPr>
          </a:p>
          <a:p>
            <a:pPr algn="just">
              <a:buFont typeface="Wingdings" pitchFamily="2" charset="2"/>
              <a:buChar char="§"/>
            </a:pPr>
            <a:endParaRPr lang="en-US" sz="2200" dirty="0">
              <a:latin typeface="Avenir Book" panose="02000503020000020003" pitchFamily="2" charset="0"/>
              <a:cs typeface="Avenir Book"/>
            </a:endParaRPr>
          </a:p>
          <a:p>
            <a:pPr algn="just">
              <a:buFont typeface="Wingdings" pitchFamily="2" charset="2"/>
              <a:buChar char="§"/>
            </a:pPr>
            <a:r>
              <a:rPr lang="en-US" sz="2200" dirty="0">
                <a:latin typeface="Avenir Book" panose="02000503020000020003" pitchFamily="2" charset="0"/>
                <a:cs typeface="Avenir Book"/>
              </a:rPr>
              <a:t>This is gained through the discovery of oneself and in the course of finding meaning to their personhood.  </a:t>
            </a:r>
          </a:p>
          <a:p>
            <a:pPr algn="just">
              <a:buFont typeface="Wingdings" pitchFamily="2" charset="2"/>
              <a:buChar char="§"/>
            </a:pPr>
            <a:endParaRPr lang="en-US" sz="2200" dirty="0">
              <a:latin typeface="Avenir Book" panose="02000503020000020003" pitchFamily="2" charset="0"/>
              <a:cs typeface="Avenir Book"/>
            </a:endParaRPr>
          </a:p>
          <a:p>
            <a:pPr algn="just">
              <a:buFont typeface="Wingdings" pitchFamily="2" charset="2"/>
              <a:buChar char="§"/>
            </a:pPr>
            <a:r>
              <a:rPr lang="en-US" sz="2200" dirty="0">
                <a:latin typeface="Avenir Book" panose="02000503020000020003" pitchFamily="2" charset="0"/>
                <a:cs typeface="Avenir Book"/>
              </a:rPr>
              <a:t>They may also experience identity crisis as a result of the transition from childhood to adulthood.</a:t>
            </a:r>
          </a:p>
          <a:p>
            <a:pPr algn="just">
              <a:buFont typeface="Wingdings" pitchFamily="2" charset="2"/>
              <a:buChar char="§"/>
            </a:pPr>
            <a:endParaRPr lang="en-US" sz="2200" dirty="0">
              <a:latin typeface="Avenir Book" panose="02000503020000020003" pitchFamily="2" charset="0"/>
              <a:cs typeface="Avenir Book"/>
            </a:endParaRPr>
          </a:p>
          <a:p>
            <a:pPr algn="just">
              <a:buFont typeface="Wingdings" pitchFamily="2" charset="2"/>
              <a:buChar char="§"/>
            </a:pPr>
            <a:r>
              <a:rPr lang="en-US" sz="2200" dirty="0">
                <a:latin typeface="Avenir Book" panose="02000503020000020003" pitchFamily="2" charset="0"/>
                <a:cs typeface="Avenir Book"/>
              </a:rPr>
              <a:t>Some adolescents may feel confused and are unsure whether an activity is age-appropriate for them. </a:t>
            </a:r>
          </a:p>
          <a:p>
            <a:pPr algn="just">
              <a:buFont typeface="Wingdings" pitchFamily="2" charset="2"/>
              <a:buChar char="§"/>
            </a:pPr>
            <a:endParaRPr lang="en-US" sz="2200" dirty="0">
              <a:latin typeface="Avenir Book" panose="02000503020000020003" pitchFamily="2" charset="0"/>
              <a:cs typeface="Avenir Book"/>
            </a:endParaRPr>
          </a:p>
          <a:p>
            <a:pPr algn="just">
              <a:buFont typeface="Wingdings" pitchFamily="2" charset="2"/>
              <a:buChar char="§"/>
            </a:pPr>
            <a:r>
              <a:rPr lang="en-US" sz="2200" dirty="0">
                <a:latin typeface="Avenir Book" panose="02000503020000020003" pitchFamily="2" charset="0"/>
                <a:cs typeface="Avenir Book"/>
              </a:rPr>
              <a:t>Crisis at this stage may also be brought about by expectations from themselves and from people around them, e.g. their parents.</a:t>
            </a:r>
          </a:p>
          <a:p>
            <a:pPr algn="just">
              <a:buFont typeface="Wingdings" pitchFamily="2" charset="2"/>
              <a:buChar char="§"/>
            </a:pPr>
            <a:endParaRPr lang="en-US" sz="2200" dirty="0">
              <a:latin typeface="Avenir Book" panose="02000503020000020003" pitchFamily="2" charset="0"/>
              <a:cs typeface="Avenir Book"/>
            </a:endParaRPr>
          </a:p>
          <a:p>
            <a:pPr algn="l">
              <a:buFont typeface="Wingdings" pitchFamily="2" charset="2"/>
              <a:buChar char="§"/>
            </a:pPr>
            <a:r>
              <a:rPr lang="en-US" sz="2200" dirty="0">
                <a:solidFill>
                  <a:srgbClr val="282828"/>
                </a:solidFill>
                <a:effectLst/>
                <a:latin typeface="Avenir Book" panose="02000503020000020003" pitchFamily="2" charset="0"/>
              </a:rPr>
              <a:t>During adolescence, the transition from childhood to adulthood is most important.</a:t>
            </a:r>
          </a:p>
          <a:p>
            <a:pPr algn="l">
              <a:buFont typeface="Wingdings" pitchFamily="2" charset="2"/>
              <a:buChar char="§"/>
            </a:pPr>
            <a:endParaRPr lang="en-US" sz="2200" dirty="0">
              <a:solidFill>
                <a:srgbClr val="282828"/>
              </a:solidFill>
              <a:latin typeface="Avenir Book" panose="02000503020000020003" pitchFamily="2" charset="0"/>
            </a:endParaRPr>
          </a:p>
          <a:p>
            <a:pPr algn="l">
              <a:buFont typeface="Wingdings" pitchFamily="2" charset="2"/>
              <a:buChar char="§"/>
            </a:pPr>
            <a:r>
              <a:rPr lang="en-US" sz="2200" dirty="0">
                <a:solidFill>
                  <a:srgbClr val="282828"/>
                </a:solidFill>
                <a:latin typeface="Avenir Book" panose="02000503020000020003" pitchFamily="2" charset="0"/>
              </a:rPr>
              <a:t>They are</a:t>
            </a:r>
            <a:r>
              <a:rPr lang="en-US" sz="2200" dirty="0">
                <a:solidFill>
                  <a:srgbClr val="282828"/>
                </a:solidFill>
                <a:effectLst/>
                <a:latin typeface="Avenir Book" panose="02000503020000020003" pitchFamily="2" charset="0"/>
              </a:rPr>
              <a:t> becoming more independent and looking at the future regarding careers, relationships, families, housing, etc. </a:t>
            </a:r>
          </a:p>
          <a:p>
            <a:pPr algn="l">
              <a:buFont typeface="Wingdings" pitchFamily="2" charset="2"/>
              <a:buChar char="§"/>
            </a:pPr>
            <a:endParaRPr lang="en-US" sz="2200" dirty="0">
              <a:solidFill>
                <a:srgbClr val="282828"/>
              </a:solidFill>
              <a:latin typeface="Avenir Book" panose="02000503020000020003" pitchFamily="2" charset="0"/>
            </a:endParaRPr>
          </a:p>
          <a:p>
            <a:pPr algn="l">
              <a:buFont typeface="Wingdings" pitchFamily="2" charset="2"/>
              <a:buChar char="§"/>
            </a:pPr>
            <a:r>
              <a:rPr lang="en-US" sz="2200" dirty="0">
                <a:solidFill>
                  <a:srgbClr val="282828"/>
                </a:solidFill>
                <a:effectLst/>
                <a:latin typeface="Avenir Book" panose="02000503020000020003" pitchFamily="2" charset="0"/>
              </a:rPr>
              <a:t>The individual wants to belong to a society and fit in.</a:t>
            </a:r>
          </a:p>
          <a:p>
            <a:pPr algn="l">
              <a:buFont typeface="Wingdings" pitchFamily="2" charset="2"/>
              <a:buChar char="§"/>
            </a:pPr>
            <a:endParaRPr lang="en-US" sz="2200" dirty="0">
              <a:solidFill>
                <a:srgbClr val="282828"/>
              </a:solidFill>
              <a:effectLst/>
              <a:latin typeface="Avenir Book" panose="02000503020000020003" pitchFamily="2" charset="0"/>
            </a:endParaRPr>
          </a:p>
          <a:p>
            <a:pPr algn="l">
              <a:buFont typeface="Wingdings" pitchFamily="2" charset="2"/>
              <a:buChar char="§"/>
            </a:pPr>
            <a:r>
              <a:rPr lang="en-US" sz="2200" dirty="0">
                <a:solidFill>
                  <a:srgbClr val="282828"/>
                </a:solidFill>
                <a:effectLst/>
                <a:latin typeface="Avenir Book" panose="02000503020000020003" pitchFamily="2" charset="0"/>
              </a:rPr>
              <a:t>Teenagers explore who they are as individuals, seek to establish a sense of self, and may experiment with different roles, activities, and behaviors. </a:t>
            </a:r>
          </a:p>
          <a:p>
            <a:pPr algn="l">
              <a:buFont typeface="Wingdings" pitchFamily="2" charset="2"/>
              <a:buChar char="§"/>
            </a:pPr>
            <a:endParaRPr lang="en-US" sz="2200" dirty="0">
              <a:solidFill>
                <a:srgbClr val="282828"/>
              </a:solidFill>
              <a:latin typeface="Avenir Book" panose="02000503020000020003" pitchFamily="2" charset="0"/>
            </a:endParaRPr>
          </a:p>
          <a:p>
            <a:pPr algn="l">
              <a:buFont typeface="Wingdings" pitchFamily="2" charset="2"/>
              <a:buChar char="§"/>
            </a:pPr>
            <a:r>
              <a:rPr lang="en-US" sz="2200" dirty="0">
                <a:solidFill>
                  <a:srgbClr val="282828"/>
                </a:solidFill>
                <a:effectLst/>
                <a:latin typeface="Avenir Book" panose="02000503020000020003" pitchFamily="2" charset="0"/>
              </a:rPr>
              <a:t>According to Erikson, this is important to the process of forming a strong identity and developing a sense of direction in life.</a:t>
            </a:r>
          </a:p>
          <a:p>
            <a:pPr algn="just">
              <a:buFont typeface="Wingdings" charset="2"/>
              <a:buChar char="u"/>
            </a:pPr>
            <a:endParaRPr lang="en-US" dirty="0">
              <a:latin typeface="Avenir Book"/>
              <a:cs typeface="Avenir Book"/>
            </a:endParaRPr>
          </a:p>
          <a:p>
            <a:endParaRPr lang="en-US" dirty="0"/>
          </a:p>
        </p:txBody>
      </p:sp>
    </p:spTree>
    <p:extLst>
      <p:ext uri="{BB962C8B-B14F-4D97-AF65-F5344CB8AC3E}">
        <p14:creationId xmlns:p14="http://schemas.microsoft.com/office/powerpoint/2010/main" val="5517236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138</TotalTime>
  <Words>1991</Words>
  <Application>Microsoft Macintosh PowerPoint</Application>
  <PresentationFormat>On-screen Show (4:3)</PresentationFormat>
  <Paragraphs>209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Avenir Book</vt:lpstr>
      <vt:lpstr>Wingdings</vt:lpstr>
      <vt:lpstr>Clarity</vt:lpstr>
      <vt:lpstr>Erik Erikson’s Psychosocial   Model of Development</vt:lpstr>
      <vt:lpstr>Learning Objectives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Evaluation of Erikson</vt:lpstr>
    </vt:vector>
  </TitlesOfParts>
  <Company>The Levy Launch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Elijah Levy</dc:creator>
  <cp:lastModifiedBy>Levy, Elijah</cp:lastModifiedBy>
  <cp:revision>29</cp:revision>
  <dcterms:created xsi:type="dcterms:W3CDTF">2018-07-09T00:29:12Z</dcterms:created>
  <dcterms:modified xsi:type="dcterms:W3CDTF">2023-06-01T21:38:17Z</dcterms:modified>
</cp:coreProperties>
</file>