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sldIdLst>
    <p:sldId id="256" r:id="rId2"/>
    <p:sldId id="262" r:id="rId3"/>
    <p:sldId id="263" r:id="rId4"/>
    <p:sldId id="257" r:id="rId5"/>
    <p:sldId id="261"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35"/>
    <p:restoredTop sz="94663"/>
  </p:normalViewPr>
  <p:slideViewPr>
    <p:cSldViewPr snapToGrid="0" snapToObjects="1">
      <p:cViewPr varScale="1">
        <p:scale>
          <a:sx n="100" d="100"/>
          <a:sy n="100" d="100"/>
        </p:scale>
        <p:origin x="184" y="672"/>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5AECE1-93C3-454C-9748-81C8AF90C86E}" type="datetimeFigureOut">
              <a:rPr lang="en-US" smtClean="0"/>
              <a:t>11/16/21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8AC0922-B9DD-D246-957A-DA0FA5F41E3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039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5AECE1-93C3-454C-9748-81C8AF90C86E}"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C0922-B9DD-D246-957A-DA0FA5F41E3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8616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5AECE1-93C3-454C-9748-81C8AF90C86E}"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C0922-B9DD-D246-957A-DA0FA5F41E3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979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5AECE1-93C3-454C-9748-81C8AF90C86E}"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C0922-B9DD-D246-957A-DA0FA5F41E3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240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AECE1-93C3-454C-9748-81C8AF90C86E}"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C0922-B9DD-D246-957A-DA0FA5F41E3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2777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5AECE1-93C3-454C-9748-81C8AF90C86E}"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C0922-B9DD-D246-957A-DA0FA5F41E3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920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5AECE1-93C3-454C-9748-81C8AF90C86E}" type="datetimeFigureOut">
              <a:rPr lang="en-US" smtClean="0"/>
              <a:t>11/16/21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C0922-B9DD-D246-957A-DA0FA5F41E3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150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5AECE1-93C3-454C-9748-81C8AF90C86E}" type="datetimeFigureOut">
              <a:rPr lang="en-US" smtClean="0"/>
              <a:t>11/16/21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C0922-B9DD-D246-957A-DA0FA5F41E3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991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AECE1-93C3-454C-9748-81C8AF90C86E}" type="datetimeFigureOut">
              <a:rPr lang="en-US" smtClean="0"/>
              <a:t>11/16/21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AC0922-B9DD-D246-957A-DA0FA5F41E3E}" type="slidenum">
              <a:rPr lang="en-US" smtClean="0"/>
              <a:t>‹#›</a:t>
            </a:fld>
            <a:endParaRPr lang="en-US"/>
          </a:p>
        </p:txBody>
      </p:sp>
    </p:spTree>
    <p:extLst>
      <p:ext uri="{BB962C8B-B14F-4D97-AF65-F5344CB8AC3E}">
        <p14:creationId xmlns:p14="http://schemas.microsoft.com/office/powerpoint/2010/main" val="400324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5AECE1-93C3-454C-9748-81C8AF90C86E}"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C0922-B9DD-D246-957A-DA0FA5F41E3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515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C5AECE1-93C3-454C-9748-81C8AF90C86E}" type="datetimeFigureOut">
              <a:rPr lang="en-US" smtClean="0"/>
              <a:t>11/16/21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8AC0922-B9DD-D246-957A-DA0FA5F41E3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7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C5AECE1-93C3-454C-9748-81C8AF90C86E}" type="datetimeFigureOut">
              <a:rPr lang="en-US" smtClean="0"/>
              <a:t>11/16/21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8AC0922-B9DD-D246-957A-DA0FA5F41E3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51653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7BEA349-961C-2C45-9D0C-862C74C3505F}"/>
              </a:ext>
            </a:extLst>
          </p:cNvPr>
          <p:cNvSpPr>
            <a:spLocks noGrp="1"/>
          </p:cNvSpPr>
          <p:nvPr>
            <p:ph type="subTitle" idx="1"/>
          </p:nvPr>
        </p:nvSpPr>
        <p:spPr>
          <a:xfrm>
            <a:off x="152400" y="314793"/>
            <a:ext cx="12039600" cy="6174907"/>
          </a:xfrm>
        </p:spPr>
        <p:txBody>
          <a:bodyPr>
            <a:normAutofit fontScale="25000" lnSpcReduction="20000"/>
          </a:bodyPr>
          <a:lstStyle/>
          <a:p>
            <a:endParaRPr lang="en-US" sz="5000" dirty="0"/>
          </a:p>
          <a:p>
            <a:pPr algn="ctr"/>
            <a:r>
              <a:rPr lang="en-US" sz="7200" b="1" dirty="0">
                <a:latin typeface="Avenir" panose="02000503020000020003" pitchFamily="2" charset="0"/>
              </a:rPr>
              <a:t>Hardiness is Similar to  Sense of  Coherence (SOC)</a:t>
            </a:r>
          </a:p>
          <a:p>
            <a:pPr algn="l"/>
            <a:endParaRPr lang="en-US" sz="5600" dirty="0">
              <a:latin typeface="Avenir" panose="02000503020000020003" pitchFamily="2" charset="0"/>
            </a:endParaRPr>
          </a:p>
          <a:p>
            <a:pPr marL="342900" indent="-342900" algn="l">
              <a:buFont typeface="Wingdings" pitchFamily="2" charset="2"/>
              <a:buChar char="§"/>
            </a:pPr>
            <a:r>
              <a:rPr lang="en-US" sz="5600" dirty="0">
                <a:latin typeface="Avenir" panose="02000503020000020003" pitchFamily="2" charset="0"/>
              </a:rPr>
              <a:t>Persons with strong SOC are more likely to adapt to demanding situations and are able to cope successfully with strenuous life events. </a:t>
            </a:r>
          </a:p>
          <a:p>
            <a:pPr marL="342900" indent="-342900" algn="l">
              <a:buFont typeface="Wingdings" pitchFamily="2" charset="2"/>
              <a:buChar char="§"/>
            </a:pPr>
            <a:r>
              <a:rPr lang="en-US" sz="5600" dirty="0">
                <a:latin typeface="Avenir" panose="02000503020000020003" pitchFamily="2" charset="0"/>
              </a:rPr>
              <a:t>Both SOC and the commitment dimension of hardiness emphasize an ability to feel deeply involved in aspects of their lives. </a:t>
            </a:r>
          </a:p>
          <a:p>
            <a:pPr marL="342900" indent="-342900" algn="l">
              <a:buFont typeface="Wingdings" pitchFamily="2" charset="2"/>
              <a:buChar char="§"/>
            </a:pPr>
            <a:endParaRPr lang="en-US" sz="5600" dirty="0">
              <a:latin typeface="Avenir" panose="02000503020000020003" pitchFamily="2" charset="0"/>
            </a:endParaRPr>
          </a:p>
          <a:p>
            <a:pPr marL="342900" indent="-342900" algn="l">
              <a:buFont typeface="Wingdings" pitchFamily="2" charset="2"/>
              <a:buChar char="§"/>
            </a:pPr>
            <a:r>
              <a:rPr lang="en-US" sz="5600" dirty="0">
                <a:latin typeface="Avenir" panose="02000503020000020003" pitchFamily="2" charset="0"/>
              </a:rPr>
              <a:t>Both SOC and control emphasize personal resources in facing the demands of stressful situations. </a:t>
            </a:r>
          </a:p>
          <a:p>
            <a:pPr marL="342900" indent="-342900" algn="l">
              <a:buFont typeface="Wingdings" pitchFamily="2" charset="2"/>
              <a:buChar char="§"/>
            </a:pPr>
            <a:r>
              <a:rPr lang="en-US" sz="5600">
                <a:latin typeface="Avenir" panose="02000503020000020003" pitchFamily="2" charset="0"/>
              </a:rPr>
              <a:t>SOC </a:t>
            </a:r>
            <a:r>
              <a:rPr lang="en-US" sz="5600" dirty="0" err="1">
                <a:latin typeface="Avenir" panose="02000503020000020003" pitchFamily="2" charset="0"/>
              </a:rPr>
              <a:t>highliGHTS</a:t>
            </a:r>
            <a:r>
              <a:rPr lang="en-US" sz="5600" dirty="0">
                <a:latin typeface="Avenir" panose="02000503020000020003" pitchFamily="2" charset="0"/>
              </a:rPr>
              <a:t> Stability whereas HARDINESS EMPHASIZES CHANGE</a:t>
            </a:r>
          </a:p>
          <a:p>
            <a:pPr marL="342900" indent="-342900" algn="l">
              <a:buFont typeface="Wingdings" pitchFamily="2" charset="2"/>
              <a:buChar char="§"/>
            </a:pPr>
            <a:endParaRPr lang="en-US" sz="7200" dirty="0">
              <a:latin typeface="Avenir" panose="02000503020000020003" pitchFamily="2" charset="0"/>
            </a:endParaRPr>
          </a:p>
          <a:p>
            <a:pPr marL="342900" indent="-342900" algn="l">
              <a:buFont typeface="Wingdings" pitchFamily="2" charset="2"/>
              <a:buChar char="§"/>
            </a:pPr>
            <a:r>
              <a:rPr lang="en-US" sz="7200" b="1" dirty="0">
                <a:latin typeface="Avenir" panose="02000503020000020003" pitchFamily="2" charset="0"/>
              </a:rPr>
              <a:t>SOC has three components: </a:t>
            </a:r>
          </a:p>
          <a:p>
            <a:pPr marL="342900" indent="-342900" algn="l">
              <a:buFont typeface="Wingdings" pitchFamily="2" charset="2"/>
              <a:buChar char="§"/>
            </a:pPr>
            <a:endParaRPr lang="en-US" sz="5600" dirty="0">
              <a:latin typeface="Avenir" panose="02000503020000020003" pitchFamily="2" charset="0"/>
            </a:endParaRPr>
          </a:p>
          <a:p>
            <a:pPr marL="342900" indent="-342900" algn="l">
              <a:buFont typeface="Wingdings" pitchFamily="2" charset="2"/>
              <a:buChar char="§"/>
            </a:pPr>
            <a:r>
              <a:rPr lang="en-US" sz="5600" dirty="0">
                <a:latin typeface="Avenir" panose="02000503020000020003" pitchFamily="2" charset="0"/>
              </a:rPr>
              <a:t>1) </a:t>
            </a:r>
            <a:r>
              <a:rPr lang="en-US" sz="5600" dirty="0" err="1">
                <a:latin typeface="Avenir" panose="02000503020000020003" pitchFamily="2" charset="0"/>
              </a:rPr>
              <a:t>Comprehensibilty</a:t>
            </a:r>
            <a:endParaRPr lang="en-US" sz="5600" dirty="0">
              <a:latin typeface="Avenir" panose="02000503020000020003" pitchFamily="2" charset="0"/>
            </a:endParaRPr>
          </a:p>
          <a:p>
            <a:pPr marL="342900" indent="-342900" algn="l">
              <a:buFont typeface="Wingdings" pitchFamily="2" charset="2"/>
              <a:buChar char="§"/>
            </a:pPr>
            <a:r>
              <a:rPr lang="en-US" sz="5600" dirty="0">
                <a:latin typeface="Avenir" panose="02000503020000020003" pitchFamily="2" charset="0"/>
              </a:rPr>
              <a:t>2) manageability</a:t>
            </a:r>
          </a:p>
          <a:p>
            <a:pPr marL="342900" indent="-342900" algn="l">
              <a:buFont typeface="Wingdings" pitchFamily="2" charset="2"/>
              <a:buChar char="§"/>
            </a:pPr>
            <a:r>
              <a:rPr lang="en-US" sz="5600" dirty="0">
                <a:latin typeface="Avenir" panose="02000503020000020003" pitchFamily="2" charset="0"/>
              </a:rPr>
              <a:t>3) meaningfulness</a:t>
            </a:r>
          </a:p>
          <a:p>
            <a:pPr algn="l"/>
            <a:endParaRPr lang="en-US" sz="5600" dirty="0">
              <a:latin typeface="Avenir" panose="02000503020000020003" pitchFamily="2" charset="0"/>
            </a:endParaRPr>
          </a:p>
          <a:p>
            <a:pPr algn="l"/>
            <a:endParaRPr lang="en-US" sz="5600" dirty="0">
              <a:latin typeface="Avenir" panose="02000503020000020003" pitchFamily="2" charset="0"/>
            </a:endParaRPr>
          </a:p>
          <a:p>
            <a:pPr marL="342900" indent="-342900" algn="l">
              <a:buFont typeface="Wingdings" pitchFamily="2" charset="2"/>
              <a:buChar char="§"/>
            </a:pPr>
            <a:endParaRPr lang="en-US" sz="5600" dirty="0">
              <a:latin typeface="Avenir" panose="02000503020000020003" pitchFamily="2" charset="0"/>
            </a:endParaRPr>
          </a:p>
          <a:p>
            <a:pPr marL="342900" indent="-342900" algn="l">
              <a:buFont typeface="Wingdings" pitchFamily="2" charset="2"/>
              <a:buChar char="§"/>
            </a:pPr>
            <a:endParaRPr lang="en-US" sz="5600" dirty="0">
              <a:latin typeface="Avenir" panose="02000503020000020003" pitchFamily="2" charset="0"/>
            </a:endParaRPr>
          </a:p>
          <a:p>
            <a:pPr algn="l"/>
            <a:endParaRPr lang="en-US" sz="3200" dirty="0">
              <a:latin typeface="Avenir" panose="02000503020000020003" pitchFamily="2" charset="0"/>
            </a:endParaRPr>
          </a:p>
          <a:p>
            <a:br>
              <a:rPr lang="en-US" dirty="0"/>
            </a:br>
            <a:endParaRPr lang="en-US" dirty="0"/>
          </a:p>
        </p:txBody>
      </p:sp>
    </p:spTree>
    <p:extLst>
      <p:ext uri="{BB962C8B-B14F-4D97-AF65-F5344CB8AC3E}">
        <p14:creationId xmlns:p14="http://schemas.microsoft.com/office/powerpoint/2010/main" val="73684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48585A-9EAE-0F47-8DCD-51505F8429C4}"/>
              </a:ext>
            </a:extLst>
          </p:cNvPr>
          <p:cNvSpPr>
            <a:spLocks noGrp="1"/>
          </p:cNvSpPr>
          <p:nvPr>
            <p:ph idx="1"/>
          </p:nvPr>
        </p:nvSpPr>
        <p:spPr>
          <a:xfrm>
            <a:off x="304800" y="190500"/>
            <a:ext cx="11696699" cy="5676900"/>
          </a:xfrm>
        </p:spPr>
        <p:txBody>
          <a:bodyPr>
            <a:normAutofit lnSpcReduction="10000"/>
          </a:bodyPr>
          <a:lstStyle/>
          <a:p>
            <a:r>
              <a:rPr lang="en-US" b="1" dirty="0">
                <a:latin typeface="Avenir Book" panose="02000503020000020003" pitchFamily="2" charset="0"/>
              </a:rPr>
              <a:t>Comprehensibility: </a:t>
            </a:r>
            <a:r>
              <a:rPr lang="en-US" dirty="0">
                <a:latin typeface="Avenir Book" panose="02000503020000020003" pitchFamily="2" charset="0"/>
              </a:rPr>
              <a:t> a cognitive aspect, refers to the extent to which you might perceive both internal and external stimuli as being understandable in some kind of rational way.</a:t>
            </a:r>
          </a:p>
          <a:p>
            <a:r>
              <a:rPr lang="en-US" dirty="0">
                <a:latin typeface="Avenir Book" panose="02000503020000020003" pitchFamily="2" charset="0"/>
              </a:rPr>
              <a:t>This might also have to do with having the ability to see things as orderly, coherent, clear, and structured.</a:t>
            </a:r>
          </a:p>
          <a:p>
            <a:r>
              <a:rPr lang="en-US" dirty="0">
                <a:latin typeface="Avenir Book" panose="02000503020000020003" pitchFamily="2" charset="0"/>
              </a:rPr>
              <a:t> Having a sense that you can understand events in your life and reasonably predict what will happen in the future.</a:t>
            </a:r>
          </a:p>
          <a:p>
            <a:endParaRPr lang="en-US" dirty="0">
              <a:latin typeface="Avenir Book" panose="02000503020000020003" pitchFamily="2" charset="0"/>
            </a:endParaRPr>
          </a:p>
          <a:p>
            <a:r>
              <a:rPr lang="en-US" b="1" dirty="0">
                <a:latin typeface="Avenir Book" panose="02000503020000020003" pitchFamily="2" charset="0"/>
              </a:rPr>
              <a:t>Manageability:  </a:t>
            </a:r>
            <a:r>
              <a:rPr lang="en-US" dirty="0">
                <a:latin typeface="Avenir Book" panose="02000503020000020003" pitchFamily="2" charset="0"/>
              </a:rPr>
              <a:t>a behavioral aspect, has to do with the degree to which we might feel that there are resources at our disposal. </a:t>
            </a:r>
          </a:p>
          <a:p>
            <a:r>
              <a:rPr lang="en-US" dirty="0">
                <a:latin typeface="Avenir Book" panose="02000503020000020003" pitchFamily="2" charset="0"/>
              </a:rPr>
              <a:t>These resources are used to help manage the stimuli that we are constantly bombarded with. </a:t>
            </a:r>
          </a:p>
          <a:p>
            <a:r>
              <a:rPr lang="en-US" dirty="0">
                <a:latin typeface="Avenir Book" panose="02000503020000020003" pitchFamily="2" charset="0"/>
              </a:rPr>
              <a:t>Manageability also has to do with our ability to cope and solve problems and be willing to invest our time and energy to solve those problems; see them as a challenge rather than a burden.</a:t>
            </a:r>
          </a:p>
          <a:p>
            <a:pPr marL="0" indent="0">
              <a:buNone/>
            </a:pPr>
            <a:r>
              <a:rPr lang="en-US" dirty="0">
                <a:latin typeface="Avenir Book" panose="02000503020000020003" pitchFamily="2" charset="0"/>
              </a:rPr>
              <a:t>A belief that you have the skills or ability, the support; the resources to take care of things, and that things are manageable and within your control.</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3428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DD9333-187A-2644-A069-8B26AAA38788}"/>
              </a:ext>
            </a:extLst>
          </p:cNvPr>
          <p:cNvSpPr>
            <a:spLocks noGrp="1"/>
          </p:cNvSpPr>
          <p:nvPr>
            <p:ph idx="1"/>
          </p:nvPr>
        </p:nvSpPr>
        <p:spPr>
          <a:xfrm>
            <a:off x="304801" y="355600"/>
            <a:ext cx="10750054" cy="5110745"/>
          </a:xfrm>
        </p:spPr>
        <p:txBody>
          <a:bodyPr>
            <a:normAutofit lnSpcReduction="10000"/>
          </a:bodyPr>
          <a:lstStyle/>
          <a:p>
            <a:endParaRPr lang="en-US" dirty="0">
              <a:latin typeface="Avenir Book" panose="02000503020000020003" pitchFamily="2" charset="0"/>
            </a:endParaRPr>
          </a:p>
          <a:p>
            <a:r>
              <a:rPr lang="en-US" b="1" dirty="0">
                <a:latin typeface="Avenir Book" panose="02000503020000020003" pitchFamily="2" charset="0"/>
              </a:rPr>
              <a:t>Meaningfulness:  </a:t>
            </a:r>
            <a:r>
              <a:rPr lang="en-US" dirty="0">
                <a:latin typeface="Avenir Book" panose="02000503020000020003" pitchFamily="2" charset="0"/>
              </a:rPr>
              <a:t>a motivational aspect, has to do with the extent to which we feel that our lives have some kind of meaning; things matter to use; others matter to us; why you’re in school</a:t>
            </a:r>
          </a:p>
          <a:p>
            <a:endParaRPr lang="en-US" dirty="0">
              <a:latin typeface="Avenir Book" panose="02000503020000020003" pitchFamily="2" charset="0"/>
            </a:endParaRPr>
          </a:p>
          <a:p>
            <a:r>
              <a:rPr lang="en-US" dirty="0">
                <a:latin typeface="Avenir Book" panose="02000503020000020003" pitchFamily="2" charset="0"/>
              </a:rPr>
              <a:t> This might also come into play when we face some sort of problem of challenge. </a:t>
            </a:r>
          </a:p>
          <a:p>
            <a:r>
              <a:rPr lang="en-US" dirty="0">
                <a:latin typeface="Avenir Book" panose="02000503020000020003" pitchFamily="2" charset="0"/>
              </a:rPr>
              <a:t>A belief that things in life are interesting and a source of satisfaction, that things are really worthwhile and that there is good reason or purpose to care about what happens.</a:t>
            </a:r>
          </a:p>
          <a:p>
            <a:r>
              <a:rPr lang="en-US" dirty="0">
                <a:latin typeface="Avenir Book" panose="02000503020000020003" pitchFamily="2" charset="0"/>
              </a:rPr>
              <a:t>Exploring your role in the world; the career you’re pursuing; are you doing the right things in life or just doing things right.</a:t>
            </a:r>
          </a:p>
          <a:p>
            <a:r>
              <a:rPr lang="en-US" dirty="0">
                <a:latin typeface="Avenir Book" panose="02000503020000020003" pitchFamily="2" charset="0"/>
              </a:rPr>
              <a:t>Elie thinks you should be doing the right things in life; in the career you want.</a:t>
            </a:r>
          </a:p>
          <a:p>
            <a:r>
              <a:rPr lang="en-US" dirty="0">
                <a:latin typeface="Avenir Book" panose="02000503020000020003" pitchFamily="2" charset="0"/>
              </a:rPr>
              <a:t>What if you’re doing things right but in the wrong career?</a:t>
            </a:r>
          </a:p>
          <a:p>
            <a:pPr marL="0" indent="0">
              <a:buNone/>
            </a:pPr>
            <a:endParaRPr lang="en-US" dirty="0">
              <a:latin typeface="Avenir Book" panose="02000503020000020003" pitchFamily="2" charset="0"/>
            </a:endParaRPr>
          </a:p>
          <a:p>
            <a:endParaRPr lang="en-US" dirty="0"/>
          </a:p>
        </p:txBody>
      </p:sp>
    </p:spTree>
    <p:extLst>
      <p:ext uri="{BB962C8B-B14F-4D97-AF65-F5344CB8AC3E}">
        <p14:creationId xmlns:p14="http://schemas.microsoft.com/office/powerpoint/2010/main" val="63079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5C8845-6547-B847-BC8B-4F4134473901}"/>
              </a:ext>
            </a:extLst>
          </p:cNvPr>
          <p:cNvSpPr>
            <a:spLocks noGrp="1"/>
          </p:cNvSpPr>
          <p:nvPr>
            <p:ph idx="1"/>
          </p:nvPr>
        </p:nvSpPr>
        <p:spPr>
          <a:xfrm>
            <a:off x="266700" y="266700"/>
            <a:ext cx="11582400" cy="6388100"/>
          </a:xfrm>
        </p:spPr>
        <p:txBody>
          <a:bodyPr/>
          <a:lstStyle/>
          <a:p>
            <a:pPr marL="0" indent="0">
              <a:buNone/>
            </a:pPr>
            <a:r>
              <a:rPr lang="en-US" sz="2400" dirty="0">
                <a:latin typeface="Avenir" panose="02000503020000020003" pitchFamily="2" charset="0"/>
              </a:rPr>
              <a:t>Maddi argued that chronic states of meaninglessness and alienation from existence were becoming more and more typical features of modern life. </a:t>
            </a:r>
          </a:p>
          <a:p>
            <a:pPr marL="0" indent="0">
              <a:buNone/>
            </a:pPr>
            <a:endParaRPr lang="en-US" sz="2400" dirty="0">
              <a:latin typeface="Avenir" panose="02000503020000020003" pitchFamily="2" charset="0"/>
            </a:endParaRPr>
          </a:p>
          <a:p>
            <a:pPr marL="0" indent="0">
              <a:buNone/>
            </a:pPr>
            <a:r>
              <a:rPr lang="en-US" sz="2400" dirty="0">
                <a:latin typeface="Avenir" panose="02000503020000020003" pitchFamily="2" charset="0"/>
              </a:rPr>
              <a:t>Like other existential psychologists, Maddi believed that the feelings of apathy and boredom and inability to believe in the interest-value of the things one is engaged in that characterized modern living were caused by:</a:t>
            </a:r>
          </a:p>
          <a:p>
            <a:pPr marL="0" indent="0">
              <a:buNone/>
            </a:pPr>
            <a:endParaRPr lang="en-US" dirty="0">
              <a:latin typeface="Avenir" panose="02000503020000020003" pitchFamily="2" charset="0"/>
            </a:endParaRPr>
          </a:p>
          <a:p>
            <a:pPr lvl="1">
              <a:buFont typeface="Wingdings" pitchFamily="2" charset="2"/>
              <a:buChar char="§"/>
            </a:pPr>
            <a:r>
              <a:rPr lang="en-US" dirty="0">
                <a:latin typeface="Avenir" panose="02000503020000020003" pitchFamily="2" charset="0"/>
              </a:rPr>
              <a:t>Upheavals in culture and society </a:t>
            </a:r>
          </a:p>
          <a:p>
            <a:pPr lvl="1">
              <a:buFont typeface="Wingdings" pitchFamily="2" charset="2"/>
              <a:buChar char="§"/>
            </a:pPr>
            <a:r>
              <a:rPr lang="en-US" dirty="0">
                <a:latin typeface="Avenir" panose="02000503020000020003" pitchFamily="2" charset="0"/>
              </a:rPr>
              <a:t>Increased industrialization and technological power</a:t>
            </a:r>
          </a:p>
          <a:p>
            <a:pPr lvl="1">
              <a:buFont typeface="Wingdings" pitchFamily="2" charset="2"/>
              <a:buChar char="§"/>
            </a:pPr>
            <a:r>
              <a:rPr lang="en-US" dirty="0">
                <a:latin typeface="Avenir" panose="02000503020000020003" pitchFamily="2" charset="0"/>
              </a:rPr>
              <a:t>More rigidly differentiated social structures in which people's identities were defined in terms of their social roles.</a:t>
            </a:r>
          </a:p>
        </p:txBody>
      </p:sp>
    </p:spTree>
    <p:extLst>
      <p:ext uri="{BB962C8B-B14F-4D97-AF65-F5344CB8AC3E}">
        <p14:creationId xmlns:p14="http://schemas.microsoft.com/office/powerpoint/2010/main" val="362893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B8410C-77B5-B24F-BD33-36A9F38C9B66}"/>
              </a:ext>
            </a:extLst>
          </p:cNvPr>
          <p:cNvSpPr>
            <a:spLocks noGrp="1"/>
          </p:cNvSpPr>
          <p:nvPr>
            <p:ph idx="1"/>
          </p:nvPr>
        </p:nvSpPr>
        <p:spPr>
          <a:xfrm>
            <a:off x="391887" y="164592"/>
            <a:ext cx="10662968" cy="5301754"/>
          </a:xfrm>
        </p:spPr>
        <p:txBody>
          <a:bodyPr/>
          <a:lstStyle/>
          <a:p>
            <a:r>
              <a:rPr lang="en-US" dirty="0">
                <a:latin typeface="Avenir Book" panose="02000503020000020003" pitchFamily="2" charset="0"/>
              </a:rPr>
              <a:t>Control: strong sense of control in life; can overcome difficulties; personal master over life</a:t>
            </a:r>
          </a:p>
          <a:p>
            <a:r>
              <a:rPr lang="en-US" dirty="0">
                <a:latin typeface="Avenir Book" panose="02000503020000020003" pitchFamily="2" charset="0"/>
              </a:rPr>
              <a:t>Commitment:  strong sense of purpose; devotion to work, family and valued activities</a:t>
            </a:r>
          </a:p>
          <a:p>
            <a:r>
              <a:rPr lang="en-US" dirty="0">
                <a:latin typeface="Avenir Book" panose="02000503020000020003" pitchFamily="2" charset="0"/>
              </a:rPr>
              <a:t>Challenge: events in life can be overcome; change as an opportunity to grow psychologically; change not threatening (relative to person)</a:t>
            </a:r>
          </a:p>
          <a:p>
            <a:endParaRPr lang="en-US" dirty="0">
              <a:latin typeface="Avenir Book" panose="02000503020000020003" pitchFamily="2" charset="0"/>
            </a:endParaRPr>
          </a:p>
          <a:p>
            <a:r>
              <a:rPr lang="en-US" altLang="en-US" dirty="0">
                <a:latin typeface="Avenir Book" panose="02000503020000020003" pitchFamily="2" charset="0"/>
              </a:rPr>
              <a:t>Personality type associated with superior stress resistance: Hardy Personality</a:t>
            </a:r>
          </a:p>
          <a:p>
            <a:pPr lvl="1"/>
            <a:r>
              <a:rPr lang="en-US" altLang="en-US" sz="2000" dirty="0">
                <a:latin typeface="Avenir Book" panose="02000503020000020003" pitchFamily="2" charset="0"/>
              </a:rPr>
              <a:t>Sense of personal commitment to self and family</a:t>
            </a:r>
          </a:p>
          <a:p>
            <a:pPr lvl="1"/>
            <a:r>
              <a:rPr lang="en-US" altLang="en-US" sz="2000" dirty="0">
                <a:latin typeface="Avenir Book" panose="02000503020000020003" pitchFamily="2" charset="0"/>
              </a:rPr>
              <a:t>Feel they have control over their lives</a:t>
            </a:r>
          </a:p>
          <a:p>
            <a:pPr lvl="1"/>
            <a:r>
              <a:rPr lang="en-US" altLang="en-US" sz="2000" dirty="0">
                <a:latin typeface="Avenir Book" panose="02000503020000020003" pitchFamily="2" charset="0"/>
              </a:rPr>
              <a:t>See life as a series of challenges, not threat</a:t>
            </a:r>
          </a:p>
          <a:p>
            <a:pPr lvl="1"/>
            <a:endParaRPr lang="en-US" altLang="en-US" sz="2000" dirty="0">
              <a:latin typeface="Avenir Book" panose="02000503020000020003" pitchFamily="2" charset="0"/>
            </a:endParaRPr>
          </a:p>
          <a:p>
            <a:pPr lvl="1"/>
            <a:r>
              <a:rPr lang="en-US" altLang="en-US" sz="2000" dirty="0">
                <a:latin typeface="Avenir Book" panose="02000503020000020003" pitchFamily="2" charset="0"/>
              </a:rPr>
              <a:t>Commitment and control associated with good health</a:t>
            </a:r>
          </a:p>
          <a:p>
            <a:endParaRPr lang="en-US" dirty="0"/>
          </a:p>
        </p:txBody>
      </p:sp>
    </p:spTree>
    <p:extLst>
      <p:ext uri="{BB962C8B-B14F-4D97-AF65-F5344CB8AC3E}">
        <p14:creationId xmlns:p14="http://schemas.microsoft.com/office/powerpoint/2010/main" val="100736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4AC915-11DF-424E-83F3-61D542452098}"/>
              </a:ext>
            </a:extLst>
          </p:cNvPr>
          <p:cNvSpPr>
            <a:spLocks noGrp="1"/>
          </p:cNvSpPr>
          <p:nvPr>
            <p:ph idx="1"/>
          </p:nvPr>
        </p:nvSpPr>
        <p:spPr>
          <a:xfrm>
            <a:off x="292100" y="228600"/>
            <a:ext cx="11061700" cy="6426200"/>
          </a:xfrm>
        </p:spPr>
        <p:txBody>
          <a:bodyPr>
            <a:normAutofit fontScale="92500" lnSpcReduction="10000"/>
          </a:bodyPr>
          <a:lstStyle/>
          <a:p>
            <a:pPr marL="0" indent="0">
              <a:buNone/>
            </a:pPr>
            <a:r>
              <a:rPr lang="en-US" dirty="0">
                <a:latin typeface="Avenir" panose="02000503020000020003" pitchFamily="2" charset="0"/>
              </a:rPr>
              <a:t>Cognitive appraisals</a:t>
            </a:r>
          </a:p>
          <a:p>
            <a:pPr marL="0" indent="0">
              <a:buNone/>
            </a:pPr>
            <a:endParaRPr lang="en-US" dirty="0">
              <a:latin typeface="Avenir" panose="02000503020000020003" pitchFamily="2" charset="0"/>
            </a:endParaRPr>
          </a:p>
          <a:p>
            <a:pPr lvl="1">
              <a:buFont typeface="Wingdings" pitchFamily="2" charset="2"/>
              <a:buChar char="§"/>
            </a:pPr>
            <a:r>
              <a:rPr lang="en-US" sz="2000" dirty="0">
                <a:latin typeface="Avenir" panose="02000503020000020003" pitchFamily="2" charset="0"/>
              </a:rPr>
              <a:t>Individuals high in hardiness tend to put stressful circumstances into perspective and interpret them in a less threatening manner. </a:t>
            </a:r>
          </a:p>
          <a:p>
            <a:pPr lvl="1">
              <a:buFont typeface="Wingdings" pitchFamily="2" charset="2"/>
              <a:buChar char="§"/>
            </a:pPr>
            <a:r>
              <a:rPr lang="en-US" sz="2000" dirty="0">
                <a:latin typeface="Avenir" panose="02000503020000020003" pitchFamily="2" charset="0"/>
              </a:rPr>
              <a:t>As a consequence of these optimistic appraisals, the impact of the stressful events is reduced and they are less likely to negatively affect the health of the individual.</a:t>
            </a:r>
          </a:p>
          <a:p>
            <a:pPr marL="0" indent="0">
              <a:buNone/>
            </a:pPr>
            <a:endParaRPr lang="en-US" sz="2000" dirty="0">
              <a:latin typeface="Avenir" panose="02000503020000020003" pitchFamily="2" charset="0"/>
            </a:endParaRPr>
          </a:p>
          <a:p>
            <a:pPr marL="0" indent="0">
              <a:buNone/>
            </a:pPr>
            <a:r>
              <a:rPr lang="en-US" dirty="0">
                <a:latin typeface="Avenir" panose="02000503020000020003" pitchFamily="2" charset="0"/>
              </a:rPr>
              <a:t>Behavioral coping</a:t>
            </a:r>
          </a:p>
          <a:p>
            <a:pPr marL="0" indent="0">
              <a:buNone/>
            </a:pPr>
            <a:endParaRPr lang="en-US" dirty="0">
              <a:latin typeface="Avenir" panose="02000503020000020003" pitchFamily="2" charset="0"/>
            </a:endParaRPr>
          </a:p>
          <a:p>
            <a:pPr lvl="1">
              <a:buFont typeface="Wingdings" pitchFamily="2" charset="2"/>
              <a:buChar char="§"/>
            </a:pPr>
            <a:r>
              <a:rPr lang="en-US" sz="2000" dirty="0">
                <a:latin typeface="Avenir" panose="02000503020000020003" pitchFamily="2" charset="0"/>
              </a:rPr>
              <a:t>The coping style most commonly associated with hardiness is transformational coping, an optimistic style of coping that transforms stressful events into less stressful ones.</a:t>
            </a:r>
            <a:endParaRPr lang="en-US" sz="2000" baseline="30000" dirty="0">
              <a:latin typeface="Avenir" panose="02000503020000020003" pitchFamily="2" charset="0"/>
            </a:endParaRPr>
          </a:p>
          <a:p>
            <a:pPr lvl="1">
              <a:buFont typeface="Wingdings" pitchFamily="2" charset="2"/>
              <a:buChar char="§"/>
            </a:pPr>
            <a:r>
              <a:rPr lang="en-US" sz="2000" dirty="0">
                <a:latin typeface="Avenir" panose="02000503020000020003" pitchFamily="2" charset="0"/>
              </a:rPr>
              <a:t>At the cognitive level this involves setting the event into a broader perspective in which it does not seem so terrible after all; putting the stressor into perspective; minimizing impact on you.</a:t>
            </a:r>
          </a:p>
          <a:p>
            <a:pPr lvl="1">
              <a:buFont typeface="Wingdings" pitchFamily="2" charset="2"/>
              <a:buChar char="§"/>
            </a:pPr>
            <a:r>
              <a:rPr lang="en-US" sz="2000" dirty="0">
                <a:latin typeface="Avenir" panose="02000503020000020003" pitchFamily="2" charset="0"/>
              </a:rPr>
              <a:t>At the level of action, individuals high in hardiness are believed to react to stressful events by increasing their interaction with them, trying to turn them into an advantage and opportunity for growth, and in the process achieve greater understanding</a:t>
            </a:r>
          </a:p>
          <a:p>
            <a:endParaRPr lang="en-US" dirty="0"/>
          </a:p>
          <a:p>
            <a:pPr marL="0" indent="0">
              <a:buNone/>
            </a:pPr>
            <a:endParaRPr lang="en-US" dirty="0"/>
          </a:p>
        </p:txBody>
      </p:sp>
    </p:spTree>
    <p:extLst>
      <p:ext uri="{BB962C8B-B14F-4D97-AF65-F5344CB8AC3E}">
        <p14:creationId xmlns:p14="http://schemas.microsoft.com/office/powerpoint/2010/main" val="2569540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EE8C32-E570-054F-A9E5-2007C3661977}"/>
              </a:ext>
            </a:extLst>
          </p:cNvPr>
          <p:cNvSpPr>
            <a:spLocks noGrp="1"/>
          </p:cNvSpPr>
          <p:nvPr>
            <p:ph idx="1"/>
          </p:nvPr>
        </p:nvSpPr>
        <p:spPr>
          <a:xfrm>
            <a:off x="293915" y="330200"/>
            <a:ext cx="10760940" cy="5600700"/>
          </a:xfrm>
        </p:spPr>
        <p:txBody>
          <a:bodyPr>
            <a:normAutofit/>
          </a:bodyPr>
          <a:lstStyle/>
          <a:p>
            <a:pPr>
              <a:buNone/>
            </a:pPr>
            <a:r>
              <a:rPr lang="en-US" altLang="en-US" dirty="0">
                <a:latin typeface="Avenir Book" panose="02000503020000020003" pitchFamily="2" charset="0"/>
                <a:ea typeface="ＭＳ Ｐゴシック" panose="020B0600070205080204" pitchFamily="34" charset="-128"/>
              </a:rPr>
              <a:t>How do you look at life-- from a paradigm of urgency or importance?</a:t>
            </a:r>
          </a:p>
          <a:p>
            <a:pPr>
              <a:buNone/>
            </a:pPr>
            <a:endParaRPr lang="en-US" altLang="en-US" dirty="0">
              <a:latin typeface="Avenir Book" panose="02000503020000020003" pitchFamily="2" charset="0"/>
              <a:ea typeface="ＭＳ Ｐゴシック" panose="020B0600070205080204" pitchFamily="34" charset="-128"/>
            </a:endParaRPr>
          </a:p>
          <a:p>
            <a:pPr>
              <a:buNone/>
            </a:pPr>
            <a:r>
              <a:rPr lang="en-US" altLang="en-US" dirty="0">
                <a:latin typeface="Avenir Book" panose="02000503020000020003" pitchFamily="2" charset="0"/>
                <a:ea typeface="ＭＳ Ｐゴシック" panose="020B0600070205080204" pitchFamily="34" charset="-128"/>
              </a:rPr>
              <a:t>Is what you</a:t>
            </a:r>
            <a:r>
              <a:rPr lang="ja-JP" altLang="en-US">
                <a:latin typeface="Avenir Book" panose="02000503020000020003" pitchFamily="2" charset="0"/>
                <a:ea typeface="ＭＳ Ｐゴシック" panose="020B0600070205080204" pitchFamily="34" charset="-128"/>
              </a:rPr>
              <a:t>’</a:t>
            </a:r>
            <a:r>
              <a:rPr lang="en-US" altLang="ja-JP" dirty="0">
                <a:latin typeface="Avenir Book" panose="02000503020000020003" pitchFamily="2" charset="0"/>
                <a:ea typeface="ＭＳ Ｐゴシック" panose="020B0600070205080204" pitchFamily="34" charset="-128"/>
              </a:rPr>
              <a:t>re doing right now really matter the most?  </a:t>
            </a:r>
          </a:p>
          <a:p>
            <a:pPr>
              <a:buNone/>
            </a:pPr>
            <a:r>
              <a:rPr lang="en-US" altLang="ja-JP" dirty="0">
                <a:latin typeface="Avenir Book" panose="02000503020000020003" pitchFamily="2" charset="0"/>
                <a:ea typeface="ＭＳ Ｐゴシック" panose="020B0600070205080204" pitchFamily="34" charset="-128"/>
              </a:rPr>
              <a:t>We want to generate self-awareness; be aware of your core values; have a basic set of principles to guide your behavior and decisions</a:t>
            </a:r>
          </a:p>
          <a:p>
            <a:pPr>
              <a:buNone/>
            </a:pPr>
            <a:endParaRPr lang="en-US" altLang="ja-JP" dirty="0">
              <a:latin typeface="Avenir Book" panose="02000503020000020003" pitchFamily="2" charset="0"/>
              <a:ea typeface="ＭＳ Ｐゴシック" panose="020B0600070205080204" pitchFamily="34" charset="-128"/>
            </a:endParaRPr>
          </a:p>
          <a:p>
            <a:pPr>
              <a:buNone/>
            </a:pPr>
            <a:r>
              <a:rPr lang="en-US" altLang="ja-JP" dirty="0">
                <a:latin typeface="Avenir Book" panose="02000503020000020003" pitchFamily="2" charset="0"/>
                <a:ea typeface="ＭＳ Ｐゴシック" panose="020B0600070205080204" pitchFamily="34" charset="-128"/>
              </a:rPr>
              <a:t>	Ask yourself these questions: </a:t>
            </a:r>
          </a:p>
          <a:p>
            <a:pPr marL="457200" indent="-457200">
              <a:buAutoNum type="arabicParenR"/>
            </a:pPr>
            <a:r>
              <a:rPr lang="en-US" altLang="ja-JP" dirty="0">
                <a:latin typeface="Avenir Book" panose="02000503020000020003" pitchFamily="2" charset="0"/>
                <a:ea typeface="ＭＳ Ｐゴシック" panose="020B0600070205080204" pitchFamily="34" charset="-128"/>
              </a:rPr>
              <a:t>What do I stand for?    </a:t>
            </a:r>
          </a:p>
          <a:p>
            <a:pPr marL="457200" indent="-457200">
              <a:buAutoNum type="arabicParenR"/>
            </a:pPr>
            <a:r>
              <a:rPr lang="en-US" altLang="ja-JP" dirty="0">
                <a:latin typeface="Avenir Book" panose="02000503020000020003" pitchFamily="2" charset="0"/>
                <a:ea typeface="ＭＳ Ｐゴシック" panose="020B0600070205080204" pitchFamily="34" charset="-128"/>
              </a:rPr>
              <a:t>What do I care passionately about?    </a:t>
            </a:r>
          </a:p>
          <a:p>
            <a:pPr marL="457200" indent="-457200">
              <a:buAutoNum type="arabicParenR"/>
            </a:pPr>
            <a:r>
              <a:rPr lang="en-US" altLang="ja-JP" dirty="0">
                <a:latin typeface="Avenir Book" panose="02000503020000020003" pitchFamily="2" charset="0"/>
                <a:ea typeface="ＭＳ Ｐゴシック" panose="020B0600070205080204" pitchFamily="34" charset="-128"/>
              </a:rPr>
              <a:t>If I could persuade everyone in the world to follow a few basic principles, what would they be? </a:t>
            </a:r>
          </a:p>
          <a:p>
            <a:pPr marL="0" indent="0">
              <a:buNone/>
            </a:pPr>
            <a:endParaRPr lang="en-US" dirty="0"/>
          </a:p>
        </p:txBody>
      </p:sp>
    </p:spTree>
    <p:extLst>
      <p:ext uri="{BB962C8B-B14F-4D97-AF65-F5344CB8AC3E}">
        <p14:creationId xmlns:p14="http://schemas.microsoft.com/office/powerpoint/2010/main" val="2404333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511470-BDB0-C94C-9AD2-3160CD201F6E}"/>
              </a:ext>
            </a:extLst>
          </p:cNvPr>
          <p:cNvSpPr>
            <a:spLocks noGrp="1"/>
          </p:cNvSpPr>
          <p:nvPr>
            <p:ph idx="1"/>
          </p:nvPr>
        </p:nvSpPr>
        <p:spPr>
          <a:xfrm>
            <a:off x="239486" y="152400"/>
            <a:ext cx="11713027" cy="5758543"/>
          </a:xfrm>
        </p:spPr>
        <p:txBody>
          <a:bodyPr>
            <a:normAutofit lnSpcReduction="10000"/>
          </a:bodyPr>
          <a:lstStyle/>
          <a:p>
            <a:pPr marL="457200" indent="-457200">
              <a:buAutoNum type="arabicParenR"/>
            </a:pPr>
            <a:r>
              <a:rPr lang="en-US" dirty="0">
                <a:latin typeface="Avenir Book" panose="02000503020000020003" pitchFamily="2" charset="0"/>
              </a:rPr>
              <a:t>What personal accomplishments give you the most pride?</a:t>
            </a:r>
          </a:p>
          <a:p>
            <a:pPr marL="457200" indent="-457200">
              <a:buFont typeface="Arial" panose="020B0604020202020204" pitchFamily="34" charset="0"/>
              <a:buAutoNum type="arabicParenR"/>
            </a:pPr>
            <a:r>
              <a:rPr lang="en-US" dirty="0">
                <a:latin typeface="Avenir Book" panose="02000503020000020003" pitchFamily="2" charset="0"/>
              </a:rPr>
              <a:t>Can the life you’re leading today provide you with more accomplishments like these?</a:t>
            </a:r>
          </a:p>
          <a:p>
            <a:pPr marL="457200" indent="-457200">
              <a:buFont typeface="Arial" panose="020B0604020202020204" pitchFamily="34" charset="0"/>
              <a:buAutoNum type="arabicParenR"/>
            </a:pPr>
            <a:r>
              <a:rPr lang="en-US" dirty="0">
                <a:latin typeface="Avenir Book" panose="02000503020000020003" pitchFamily="2" charset="0"/>
              </a:rPr>
              <a:t>What drives your curiosity and makes you want to learn more?</a:t>
            </a:r>
          </a:p>
          <a:p>
            <a:pPr marL="457200" indent="-457200">
              <a:buFont typeface="Arial" panose="020B0604020202020204" pitchFamily="34" charset="0"/>
              <a:buAutoNum type="arabicParenR"/>
            </a:pPr>
            <a:r>
              <a:rPr lang="en-US" dirty="0">
                <a:latin typeface="Avenir Book" panose="02000503020000020003" pitchFamily="2" charset="0"/>
              </a:rPr>
              <a:t>What skills do you have now that you didn’t have 5 years ago?</a:t>
            </a:r>
          </a:p>
          <a:p>
            <a:pPr marL="457200" indent="-457200">
              <a:buFont typeface="Arial" panose="020B0604020202020204" pitchFamily="34" charset="0"/>
              <a:buAutoNum type="arabicParenR"/>
            </a:pPr>
            <a:r>
              <a:rPr lang="en-US" dirty="0">
                <a:latin typeface="Avenir Book" panose="02000503020000020003" pitchFamily="2" charset="0"/>
              </a:rPr>
              <a:t>What are some uncertainties you are currently experiencing?</a:t>
            </a:r>
          </a:p>
          <a:p>
            <a:pPr marL="457200" indent="-457200">
              <a:buFont typeface="Arial" panose="020B0604020202020204" pitchFamily="34" charset="0"/>
              <a:buAutoNum type="arabicParenR"/>
            </a:pPr>
            <a:r>
              <a:rPr lang="en-US" dirty="0">
                <a:latin typeface="Avenir Book" panose="02000503020000020003" pitchFamily="2" charset="0"/>
              </a:rPr>
              <a:t>What allows you to live with the uncertainties in a way that feels right?</a:t>
            </a:r>
          </a:p>
          <a:p>
            <a:pPr marL="457200" indent="-457200">
              <a:buFont typeface="Arial" panose="020B0604020202020204" pitchFamily="34" charset="0"/>
              <a:buAutoNum type="arabicParenR"/>
            </a:pPr>
            <a:r>
              <a:rPr lang="en-US" dirty="0">
                <a:latin typeface="Avenir Book" panose="02000503020000020003" pitchFamily="2" charset="0"/>
              </a:rPr>
              <a:t>Am I going without anything today?</a:t>
            </a:r>
          </a:p>
          <a:p>
            <a:pPr marL="457200" indent="-457200">
              <a:buFont typeface="Arial" panose="020B0604020202020204" pitchFamily="34" charset="0"/>
              <a:buAutoNum type="arabicParenR"/>
            </a:pPr>
            <a:r>
              <a:rPr lang="en-US" dirty="0">
                <a:latin typeface="Avenir Book" panose="02000503020000020003" pitchFamily="2" charset="0"/>
              </a:rPr>
              <a:t>By what standards do I measure myself?</a:t>
            </a:r>
          </a:p>
          <a:p>
            <a:pPr marL="457200" indent="-457200">
              <a:buFont typeface="Arial" panose="020B0604020202020204" pitchFamily="34" charset="0"/>
              <a:buAutoNum type="arabicParenR"/>
            </a:pPr>
            <a:r>
              <a:rPr lang="en-US" dirty="0">
                <a:latin typeface="Avenir Book" panose="02000503020000020003" pitchFamily="2" charset="0"/>
              </a:rPr>
              <a:t>How do I invest myself in my world, family, friends, co-workers and others?</a:t>
            </a:r>
          </a:p>
          <a:p>
            <a:pPr marL="457200" indent="-457200">
              <a:buFont typeface="Arial" panose="020B0604020202020204" pitchFamily="34" charset="0"/>
              <a:buAutoNum type="arabicParenR"/>
            </a:pPr>
            <a:r>
              <a:rPr lang="en-US" dirty="0">
                <a:latin typeface="Avenir Book" panose="02000503020000020003" pitchFamily="2" charset="0"/>
              </a:rPr>
              <a:t>What am I willing to let people do for me?</a:t>
            </a:r>
          </a:p>
          <a:p>
            <a:pPr marL="457200" indent="-457200">
              <a:buFont typeface="Arial" panose="020B0604020202020204" pitchFamily="34" charset="0"/>
              <a:buAutoNum type="arabicParenR"/>
            </a:pPr>
            <a:r>
              <a:rPr lang="en-US" dirty="0">
                <a:latin typeface="Avenir Book" panose="02000503020000020003" pitchFamily="2" charset="0"/>
              </a:rPr>
              <a:t>How easy is it for me to give up when faced with an obstacle?</a:t>
            </a:r>
          </a:p>
          <a:p>
            <a:pPr marL="457200" indent="-457200">
              <a:buFont typeface="Arial" panose="020B0604020202020204" pitchFamily="34" charset="0"/>
              <a:buAutoNum type="arabicParenR"/>
            </a:pPr>
            <a:r>
              <a:rPr lang="en-US" dirty="0">
                <a:latin typeface="Avenir Book" panose="02000503020000020003" pitchFamily="2" charset="0"/>
              </a:rPr>
              <a:t>How much of my energy is spent remembering hurts/pain?</a:t>
            </a:r>
          </a:p>
          <a:p>
            <a:pPr marL="457200" indent="-457200">
              <a:buAutoNum type="arabicParenR"/>
            </a:pPr>
            <a:endParaRPr lang="en-US" dirty="0"/>
          </a:p>
          <a:p>
            <a:pPr marL="0" indent="0">
              <a:buNone/>
            </a:pPr>
            <a:endParaRPr lang="en-US" dirty="0"/>
          </a:p>
        </p:txBody>
      </p:sp>
    </p:spTree>
    <p:extLst>
      <p:ext uri="{BB962C8B-B14F-4D97-AF65-F5344CB8AC3E}">
        <p14:creationId xmlns:p14="http://schemas.microsoft.com/office/powerpoint/2010/main" val="1427041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733</TotalTime>
  <Words>997</Words>
  <Application>Microsoft Macintosh PowerPoint</Application>
  <PresentationFormat>Widescreen</PresentationFormat>
  <Paragraphs>85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Avenir</vt:lpstr>
      <vt:lpstr>Avenir Book</vt:lpstr>
      <vt:lpstr>Gill Sans MT</vt:lpstr>
      <vt:lpstr>Wingdings</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Levy, Elijah</dc:creator>
  <cp:lastModifiedBy>Levy, Elijah</cp:lastModifiedBy>
  <cp:revision>18</cp:revision>
  <dcterms:created xsi:type="dcterms:W3CDTF">2021-11-16T04:48:43Z</dcterms:created>
  <dcterms:modified xsi:type="dcterms:W3CDTF">2021-11-17T03:46:15Z</dcterms:modified>
</cp:coreProperties>
</file>